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sldIdLst>
    <p:sldId id="449" r:id="rId13"/>
    <p:sldId id="439" r:id="rId14"/>
    <p:sldId id="430" r:id="rId15"/>
    <p:sldId id="431" r:id="rId16"/>
    <p:sldId id="432" r:id="rId17"/>
    <p:sldId id="433" r:id="rId18"/>
    <p:sldId id="434" r:id="rId19"/>
    <p:sldId id="447" r:id="rId20"/>
    <p:sldId id="426" r:id="rId21"/>
    <p:sldId id="427" r:id="rId22"/>
    <p:sldId id="424" r:id="rId23"/>
    <p:sldId id="435" r:id="rId24"/>
    <p:sldId id="418" r:id="rId25"/>
    <p:sldId id="417" r:id="rId26"/>
    <p:sldId id="416" r:id="rId27"/>
    <p:sldId id="442" r:id="rId28"/>
    <p:sldId id="415" r:id="rId29"/>
    <p:sldId id="428" r:id="rId30"/>
    <p:sldId id="444" r:id="rId31"/>
    <p:sldId id="445" r:id="rId32"/>
    <p:sldId id="446" r:id="rId33"/>
    <p:sldId id="414" r:id="rId34"/>
    <p:sldId id="436" r:id="rId35"/>
    <p:sldId id="395" r:id="rId36"/>
    <p:sldId id="438" r:id="rId37"/>
    <p:sldId id="440" r:id="rId38"/>
    <p:sldId id="413" r:id="rId39"/>
    <p:sldId id="443" r:id="rId40"/>
    <p:sldId id="412" r:id="rId41"/>
    <p:sldId id="42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214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591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207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398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5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068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086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088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7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62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14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514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598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744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03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40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117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82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856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360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046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241A4-EFB8-4F57-8C0A-C13E9880628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6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F57EC-CDCF-4EEE-8960-A9D5730E69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310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13A23-8DEC-41BF-8D78-BA770F2E25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625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AD60-EB64-4788-B7ED-7688383F67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4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47E9A1-B0E6-4561-AF7E-9899B81300F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349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A6249-0CBA-4B5E-B632-9B6848FAF5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310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4E10B-CCED-4CF6-88DB-43B2152EE4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91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3FECC-3739-4F85-BA09-BDA73073CA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6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434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7209B-9793-4767-8706-BC8EAB2455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921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A4F01-0353-4ACF-AF32-C56DA4CABD0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076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7B731-D595-4AB8-8448-909F8876873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7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1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5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1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5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14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4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03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7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8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15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6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0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08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77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65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63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48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00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70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39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38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5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64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2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48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8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52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0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7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86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8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78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2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94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6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85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23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6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94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3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68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88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14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723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58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75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940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5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6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390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4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6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31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4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09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64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248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51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3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2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5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9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14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57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002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97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18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99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76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477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83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7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85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63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891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4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5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59C25E-D08D-4745-9964-D87F3E00324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5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6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9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715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6324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057400" y="3276600"/>
            <a:ext cx="496728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viên:Vũ Thị Hài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438400" y="1905000"/>
            <a:ext cx="44958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43000" y="3962400"/>
            <a:ext cx="6878638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Đoàn Lập</a:t>
            </a:r>
            <a:endParaRPr kumimoji="0" lang="en-US" sz="3600" b="0" i="0" u="none" strike="noStrike" kern="1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66" y="679508"/>
            <a:ext cx="6249799" cy="3464653"/>
          </a:xfrm>
        </p:spPr>
        <p:txBody>
          <a:bodyPr>
            <a:normAutofit/>
          </a:bodyPr>
          <a:lstStyle/>
          <a:p>
            <a:pPr algn="ctr"/>
            <a:r>
              <a:rPr lang="vi-VN" dirty="0" smtClean="0">
                <a:solidFill>
                  <a:srgbClr val="0000CC"/>
                </a:solidFill>
              </a:rPr>
              <a:t>Mục tiêu của em:</a:t>
            </a:r>
            <a:r>
              <a:rPr lang="vi-VN" dirty="0" smtClean="0">
                <a:solidFill>
                  <a:srgbClr val="FF0000"/>
                </a:solidFill>
              </a:rPr>
              <a:t/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vi-VN" sz="3600" dirty="0" smtClean="0"/>
              <a:t>Học sinh biết kết hợp các khối và có kĩ năng thực hành</a:t>
            </a:r>
            <a:r>
              <a:rPr lang="en-US" sz="3600" dirty="0" smtClean="0"/>
              <a:t>,</a:t>
            </a:r>
            <a:r>
              <a:rPr lang="vi-VN" sz="3600" dirty="0" smtClean="0"/>
              <a:t>để tạo nên sản phẩm </a:t>
            </a:r>
            <a:r>
              <a:rPr lang="en-US" sz="3600" dirty="0"/>
              <a:t>m</a:t>
            </a:r>
            <a:r>
              <a:rPr lang="vi-VN" sz="3600" dirty="0" smtClean="0"/>
              <a:t>ĩ thuật.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80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901"/>
            <a:ext cx="7886700" cy="1853968"/>
          </a:xfrm>
        </p:spPr>
        <p:txBody>
          <a:bodyPr>
            <a:normAutofit/>
          </a:bodyPr>
          <a:lstStyle/>
          <a:p>
            <a:pPr algn="ctr"/>
            <a:r>
              <a:rPr lang="vi-VN" sz="5400" b="1" dirty="0"/>
              <a:t> </a:t>
            </a:r>
            <a:r>
              <a:rPr lang="vi-VN" sz="5400" b="1" dirty="0" smtClean="0"/>
              <a:t>  </a:t>
            </a:r>
            <a:r>
              <a:rPr lang="en-US" sz="5400" b="1" dirty="0" smtClean="0">
                <a:solidFill>
                  <a:srgbClr val="0000CC"/>
                </a:solidFill>
              </a:rPr>
              <a:t>1.</a:t>
            </a:r>
            <a:r>
              <a:rPr lang="vi-VN" sz="6000" b="1" dirty="0" smtClean="0">
                <a:solidFill>
                  <a:srgbClr val="0000CC"/>
                </a:solidFill>
              </a:rPr>
              <a:t>KHỞI ĐỘNG </a:t>
            </a:r>
            <a:r>
              <a:rPr lang="vi-VN" b="1" dirty="0" smtClean="0">
                <a:solidFill>
                  <a:srgbClr val="0000CC"/>
                </a:solidFill>
              </a:rPr>
              <a:t/>
            </a:r>
            <a:br>
              <a:rPr lang="vi-VN" b="1" dirty="0" smtClean="0">
                <a:solidFill>
                  <a:srgbClr val="0000CC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901"/>
            <a:ext cx="7886700" cy="1853968"/>
          </a:xfrm>
        </p:spPr>
        <p:txBody>
          <a:bodyPr>
            <a:normAutofit/>
          </a:bodyPr>
          <a:lstStyle/>
          <a:p>
            <a:r>
              <a:rPr lang="vi-VN" b="1" dirty="0"/>
              <a:t> </a:t>
            </a:r>
            <a:r>
              <a:rPr lang="vi-VN" b="1" dirty="0" smtClean="0"/>
              <a:t>           </a:t>
            </a:r>
            <a:r>
              <a:rPr lang="vi-VN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2.</a:t>
            </a:r>
            <a:r>
              <a:rPr lang="vi-VN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Khám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phá</a:t>
            </a:r>
            <a:r>
              <a:rPr lang="vi-VN" b="1" dirty="0" smtClean="0">
                <a:solidFill>
                  <a:srgbClr val="0000CC"/>
                </a:solidFill>
              </a:rPr>
              <a:t/>
            </a:r>
            <a:br>
              <a:rPr lang="vi-VN" b="1" dirty="0" smtClean="0">
                <a:solidFill>
                  <a:srgbClr val="0000CC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41" y="1237719"/>
            <a:ext cx="7379905" cy="713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42" y="1941533"/>
            <a:ext cx="7379904" cy="3205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0" y="5879861"/>
            <a:ext cx="8268854" cy="971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084" y="0"/>
            <a:ext cx="769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atin typeface="+mj-lt"/>
              </a:rPr>
              <a:t>Mĩ</a:t>
            </a:r>
            <a:r>
              <a:rPr lang="en-US" sz="3600" b="1" i="1" dirty="0" smtClean="0">
                <a:latin typeface="+mj-lt"/>
              </a:rPr>
              <a:t> </a:t>
            </a:r>
            <a:r>
              <a:rPr lang="en-US" sz="3600" b="1" i="1" dirty="0" err="1" smtClean="0">
                <a:latin typeface="+mj-lt"/>
              </a:rPr>
              <a:t>thuật</a:t>
            </a:r>
            <a:r>
              <a:rPr lang="en-US" sz="3600" b="1" i="1" dirty="0" smtClean="0">
                <a:latin typeface="+mj-lt"/>
              </a:rPr>
              <a:t>: </a:t>
            </a:r>
            <a:r>
              <a:rPr lang="vi-VN" sz="3600" b="1" i="1" dirty="0" smtClean="0">
                <a:latin typeface="+mj-lt"/>
              </a:rPr>
              <a:t>Chủ </a:t>
            </a:r>
            <a:r>
              <a:rPr lang="vi-VN" sz="3600" b="1" i="1" dirty="0">
                <a:latin typeface="+mj-lt"/>
              </a:rPr>
              <a:t>đề </a:t>
            </a:r>
            <a:r>
              <a:rPr lang="vi-VN" sz="3600" b="1" i="1" dirty="0" smtClean="0">
                <a:latin typeface="+mj-lt"/>
              </a:rPr>
              <a:t>5:</a:t>
            </a:r>
          </a:p>
          <a:p>
            <a:pPr algn="ctr"/>
            <a:r>
              <a:rPr lang="vi-VN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+mj-lt"/>
              </a:rPr>
              <a:t>SỰ KẾT HỢP THÚ VỊ CỦA KHỐI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2</a:t>
            </a:r>
            <a:r>
              <a:rPr lang="en-US" sz="3600" dirty="0" smtClean="0">
                <a:solidFill>
                  <a:srgbClr val="0000CC"/>
                </a:solidFill>
                <a:latin typeface="+mj-lt"/>
              </a:rPr>
              <a:t>)</a:t>
            </a:r>
            <a:endParaRPr lang="vi-VN" sz="36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5227" y="5233530"/>
            <a:ext cx="370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THỎ NGẮM TRĂNG</a:t>
            </a:r>
          </a:p>
          <a:p>
            <a:r>
              <a:rPr lang="en-US" i="1" dirty="0" err="1" smtClean="0"/>
              <a:t>Sản</a:t>
            </a:r>
            <a:r>
              <a:rPr lang="en-US" i="1" dirty="0" smtClean="0"/>
              <a:t> </a:t>
            </a:r>
            <a:r>
              <a:rPr lang="en-US" i="1" dirty="0" err="1"/>
              <a:t>phẩm</a:t>
            </a:r>
            <a:r>
              <a:rPr lang="en-US" i="1" dirty="0"/>
              <a:t> MT </a:t>
            </a:r>
            <a:r>
              <a:rPr lang="en-US" i="1" dirty="0" err="1" smtClean="0"/>
              <a:t>từ</a:t>
            </a:r>
            <a:r>
              <a:rPr lang="en-US" i="1" dirty="0" smtClean="0"/>
              <a:t> </a:t>
            </a:r>
            <a:r>
              <a:rPr lang="en-US" i="1" dirty="0" err="1" smtClean="0"/>
              <a:t>sỏi</a:t>
            </a:r>
            <a:r>
              <a:rPr lang="en-US" i="1" dirty="0" smtClean="0"/>
              <a:t>, </a:t>
            </a:r>
            <a:r>
              <a:rPr lang="en-US" i="1" dirty="0" err="1" smtClean="0"/>
              <a:t>Lê</a:t>
            </a:r>
            <a:r>
              <a:rPr lang="en-US" i="1" dirty="0" smtClean="0"/>
              <a:t> Thu </a:t>
            </a:r>
            <a:r>
              <a:rPr lang="en-US" i="1" dirty="0" err="1" smtClean="0"/>
              <a:t>Huyền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0594" y="5223299"/>
            <a:ext cx="464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NHỮNG CHÚ LỢN</a:t>
            </a:r>
          </a:p>
          <a:p>
            <a:r>
              <a:rPr lang="en-US" i="1" dirty="0" err="1" smtClean="0"/>
              <a:t>Sản</a:t>
            </a:r>
            <a:r>
              <a:rPr lang="en-US" i="1" dirty="0" smtClean="0"/>
              <a:t> </a:t>
            </a:r>
            <a:r>
              <a:rPr lang="en-US" i="1" dirty="0" err="1"/>
              <a:t>phẩm</a:t>
            </a:r>
            <a:r>
              <a:rPr lang="en-US" i="1" dirty="0"/>
              <a:t> MT </a:t>
            </a:r>
            <a:r>
              <a:rPr lang="en-US" i="1" dirty="0" err="1" smtClean="0"/>
              <a:t>từ</a:t>
            </a:r>
            <a:r>
              <a:rPr lang="en-US" i="1" dirty="0" smtClean="0"/>
              <a:t> </a:t>
            </a:r>
            <a:r>
              <a:rPr lang="en-US" i="1" dirty="0" err="1" smtClean="0"/>
              <a:t>đất</a:t>
            </a:r>
            <a:r>
              <a:rPr lang="en-US" i="1" dirty="0" smtClean="0"/>
              <a:t> </a:t>
            </a:r>
            <a:r>
              <a:rPr lang="en-US" i="1" dirty="0" err="1" smtClean="0"/>
              <a:t>nặn</a:t>
            </a:r>
            <a:r>
              <a:rPr lang="en-US" i="1" dirty="0" smtClean="0"/>
              <a:t>, </a:t>
            </a:r>
            <a:r>
              <a:rPr lang="en-US" i="1" dirty="0" err="1" smtClean="0"/>
              <a:t>Trịnh</a:t>
            </a:r>
            <a:r>
              <a:rPr lang="en-US" i="1" dirty="0" smtClean="0"/>
              <a:t> </a:t>
            </a:r>
            <a:r>
              <a:rPr lang="en-US" i="1" dirty="0" err="1" smtClean="0"/>
              <a:t>Nguyên</a:t>
            </a:r>
            <a:r>
              <a:rPr lang="en-US" i="1" dirty="0" smtClean="0"/>
              <a:t> </a:t>
            </a:r>
            <a:r>
              <a:rPr lang="en-US" i="1" dirty="0" err="1" smtClean="0"/>
              <a:t>Khôi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58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9" y="1207234"/>
            <a:ext cx="8507383" cy="581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9" y="1799801"/>
            <a:ext cx="8507383" cy="2897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9" y="5580903"/>
            <a:ext cx="8268854" cy="971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084" y="0"/>
            <a:ext cx="769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atin typeface="+mj-lt"/>
              </a:rPr>
              <a:t>Mĩ</a:t>
            </a:r>
            <a:r>
              <a:rPr lang="en-US" sz="3600" b="1" i="1" dirty="0" smtClean="0">
                <a:latin typeface="+mj-lt"/>
              </a:rPr>
              <a:t> </a:t>
            </a:r>
            <a:r>
              <a:rPr lang="en-US" sz="3600" b="1" i="1" dirty="0" err="1" smtClean="0">
                <a:latin typeface="+mj-lt"/>
              </a:rPr>
              <a:t>thuật</a:t>
            </a:r>
            <a:r>
              <a:rPr lang="en-US" sz="3600" b="1" i="1" dirty="0" smtClean="0">
                <a:latin typeface="+mj-lt"/>
              </a:rPr>
              <a:t>: </a:t>
            </a:r>
            <a:r>
              <a:rPr lang="vi-VN" sz="3600" b="1" i="1" dirty="0" smtClean="0">
                <a:latin typeface="+mj-lt"/>
              </a:rPr>
              <a:t>Chủ </a:t>
            </a:r>
            <a:r>
              <a:rPr lang="vi-VN" sz="3600" b="1" i="1" dirty="0">
                <a:latin typeface="+mj-lt"/>
              </a:rPr>
              <a:t>đề </a:t>
            </a:r>
            <a:r>
              <a:rPr lang="vi-VN" sz="3600" b="1" i="1" dirty="0" smtClean="0">
                <a:latin typeface="+mj-lt"/>
              </a:rPr>
              <a:t>5:</a:t>
            </a:r>
          </a:p>
          <a:p>
            <a:pPr algn="ctr"/>
            <a:r>
              <a:rPr lang="vi-VN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+mj-lt"/>
              </a:rPr>
              <a:t>SỰ KẾT HỢP THÚ VỊ CỦA KHỐI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2</a:t>
            </a:r>
            <a:r>
              <a:rPr lang="en-US" sz="3600" dirty="0" smtClean="0">
                <a:solidFill>
                  <a:srgbClr val="0000CC"/>
                </a:solidFill>
                <a:latin typeface="+mj-lt"/>
              </a:rPr>
              <a:t>)</a:t>
            </a:r>
            <a:endParaRPr lang="vi-VN" sz="36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084" y="4813219"/>
            <a:ext cx="389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Ô TÔ BUÝT</a:t>
            </a:r>
          </a:p>
          <a:p>
            <a:r>
              <a:rPr lang="en-US" i="1" dirty="0" err="1" smtClean="0"/>
              <a:t>Sản</a:t>
            </a:r>
            <a:r>
              <a:rPr lang="en-US" i="1" dirty="0" smtClean="0"/>
              <a:t> </a:t>
            </a:r>
            <a:r>
              <a:rPr lang="en-US" i="1" dirty="0" err="1" smtClean="0"/>
              <a:t>phẩm</a:t>
            </a:r>
            <a:r>
              <a:rPr lang="en-US" i="1" dirty="0" smtClean="0"/>
              <a:t> MT </a:t>
            </a:r>
            <a:r>
              <a:rPr lang="en-US" i="1" dirty="0" err="1" smtClean="0"/>
              <a:t>từ</a:t>
            </a:r>
            <a:r>
              <a:rPr lang="en-US" i="1" dirty="0" smtClean="0"/>
              <a:t> </a:t>
            </a:r>
            <a:r>
              <a:rPr lang="en-US" i="1" dirty="0" err="1" smtClean="0"/>
              <a:t>sỏi</a:t>
            </a:r>
            <a:r>
              <a:rPr lang="en-US" i="1" dirty="0" smtClean="0"/>
              <a:t>, </a:t>
            </a:r>
            <a:r>
              <a:rPr lang="en-US" i="1" dirty="0" err="1" smtClean="0"/>
              <a:t>Lê</a:t>
            </a:r>
            <a:r>
              <a:rPr lang="en-US" i="1" dirty="0" smtClean="0"/>
              <a:t> Thu </a:t>
            </a:r>
            <a:r>
              <a:rPr lang="en-US" i="1" dirty="0" err="1"/>
              <a:t>H</a:t>
            </a:r>
            <a:r>
              <a:rPr lang="en-US" i="1" dirty="0" err="1" smtClean="0"/>
              <a:t>uyền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25423" y="4813219"/>
            <a:ext cx="3506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             DÃY PHỐ</a:t>
            </a:r>
          </a:p>
          <a:p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MT </a:t>
            </a:r>
            <a:r>
              <a:rPr lang="en-US" i="1" dirty="0" err="1" smtClean="0"/>
              <a:t>từ</a:t>
            </a:r>
            <a:r>
              <a:rPr lang="en-US" i="1" dirty="0" smtClean="0"/>
              <a:t> </a:t>
            </a:r>
            <a:r>
              <a:rPr lang="en-US" i="1" dirty="0" err="1" smtClean="0"/>
              <a:t>gỗ,Mai</a:t>
            </a:r>
            <a:r>
              <a:rPr lang="en-US" i="1" dirty="0" smtClean="0"/>
              <a:t> Thu </a:t>
            </a:r>
            <a:r>
              <a:rPr lang="en-US" i="1" dirty="0" err="1" smtClean="0"/>
              <a:t>Phong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49" y="1271879"/>
            <a:ext cx="6811326" cy="485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49" y="1757723"/>
            <a:ext cx="6811325" cy="3941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084" y="0"/>
            <a:ext cx="769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atin typeface="+mj-lt"/>
              </a:rPr>
              <a:t>Mĩ</a:t>
            </a:r>
            <a:r>
              <a:rPr lang="en-US" sz="3600" b="1" i="1" dirty="0" smtClean="0">
                <a:latin typeface="+mj-lt"/>
              </a:rPr>
              <a:t> </a:t>
            </a:r>
            <a:r>
              <a:rPr lang="en-US" sz="3600" b="1" i="1" dirty="0" err="1" smtClean="0">
                <a:latin typeface="+mj-lt"/>
              </a:rPr>
              <a:t>thuật</a:t>
            </a:r>
            <a:r>
              <a:rPr lang="en-US" sz="3600" b="1" i="1" dirty="0" smtClean="0">
                <a:latin typeface="+mj-lt"/>
              </a:rPr>
              <a:t>: </a:t>
            </a:r>
            <a:r>
              <a:rPr lang="vi-VN" sz="3600" b="1" i="1" dirty="0" smtClean="0">
                <a:latin typeface="+mj-lt"/>
              </a:rPr>
              <a:t>Chủ </a:t>
            </a:r>
            <a:r>
              <a:rPr lang="vi-VN" sz="3600" b="1" i="1" dirty="0">
                <a:latin typeface="+mj-lt"/>
              </a:rPr>
              <a:t>đề </a:t>
            </a:r>
            <a:r>
              <a:rPr lang="vi-VN" sz="3600" b="1" i="1" dirty="0" smtClean="0">
                <a:latin typeface="+mj-lt"/>
              </a:rPr>
              <a:t>5:</a:t>
            </a:r>
          </a:p>
          <a:p>
            <a:pPr algn="ctr"/>
            <a:r>
              <a:rPr lang="vi-VN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+mj-lt"/>
              </a:rPr>
              <a:t>SỰ KẾT HỢP THÚ VỊ CỦA KHỐI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2</a:t>
            </a:r>
            <a:r>
              <a:rPr lang="en-US" sz="3600" dirty="0" smtClean="0">
                <a:solidFill>
                  <a:srgbClr val="0000CC"/>
                </a:solidFill>
                <a:latin typeface="+mj-lt"/>
              </a:rPr>
              <a:t>)</a:t>
            </a:r>
            <a:endParaRPr lang="vi-VN" sz="36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4711" y="5739431"/>
            <a:ext cx="428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ĐÈN VƯỜN</a:t>
            </a:r>
          </a:p>
          <a:p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sành</a:t>
            </a:r>
            <a:r>
              <a:rPr lang="en-US" dirty="0" smtClean="0"/>
              <a:t>,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Đoan</a:t>
            </a:r>
            <a:r>
              <a:rPr lang="en-US" dirty="0" smtClean="0"/>
              <a:t>, 1942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1868" y="5764484"/>
            <a:ext cx="378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THÁP THẦN</a:t>
            </a:r>
          </a:p>
          <a:p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nhôm</a:t>
            </a:r>
            <a:r>
              <a:rPr lang="en-US" dirty="0" smtClean="0"/>
              <a:t>, </a:t>
            </a:r>
            <a:r>
              <a:rPr lang="en-US" dirty="0" err="1" smtClean="0"/>
              <a:t>Điềm</a:t>
            </a:r>
            <a:r>
              <a:rPr lang="en-US" dirty="0" smtClean="0"/>
              <a:t> </a:t>
            </a:r>
            <a:r>
              <a:rPr lang="en-US" dirty="0" err="1" smtClean="0"/>
              <a:t>Phùng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, 1965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91" y="2678031"/>
            <a:ext cx="3498209" cy="4179969"/>
          </a:xfrm>
        </p:spPr>
      </p:pic>
      <p:sp>
        <p:nvSpPr>
          <p:cNvPr id="9" name="Oval 8"/>
          <p:cNvSpPr/>
          <p:nvPr/>
        </p:nvSpPr>
        <p:spPr>
          <a:xfrm>
            <a:off x="222838" y="310853"/>
            <a:ext cx="6073629" cy="43622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smtClean="0">
                <a:solidFill>
                  <a:prstClr val="black"/>
                </a:solidFill>
              </a:rPr>
              <a:t>Các tác phẩm mĩ thuật trên được kết hợp từ khối nào mà em biết?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96" y="1586093"/>
            <a:ext cx="6811326" cy="4251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96" y="1174559"/>
            <a:ext cx="6811326" cy="485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084" y="16433"/>
            <a:ext cx="769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atin typeface="+mj-lt"/>
              </a:rPr>
              <a:t>Mĩ</a:t>
            </a:r>
            <a:r>
              <a:rPr lang="en-US" sz="3600" b="1" i="1" dirty="0" smtClean="0">
                <a:latin typeface="+mj-lt"/>
              </a:rPr>
              <a:t> </a:t>
            </a:r>
            <a:r>
              <a:rPr lang="en-US" sz="3600" b="1" i="1" dirty="0" err="1" smtClean="0">
                <a:latin typeface="+mj-lt"/>
              </a:rPr>
              <a:t>thuật</a:t>
            </a:r>
            <a:r>
              <a:rPr lang="en-US" sz="3600" b="1" i="1" dirty="0" smtClean="0">
                <a:latin typeface="+mj-lt"/>
              </a:rPr>
              <a:t>: </a:t>
            </a:r>
            <a:r>
              <a:rPr lang="vi-VN" sz="3600" b="1" i="1" dirty="0" smtClean="0">
                <a:latin typeface="+mj-lt"/>
              </a:rPr>
              <a:t>Chủ </a:t>
            </a:r>
            <a:r>
              <a:rPr lang="vi-VN" sz="3600" b="1" i="1" dirty="0">
                <a:latin typeface="+mj-lt"/>
              </a:rPr>
              <a:t>đề </a:t>
            </a:r>
            <a:r>
              <a:rPr lang="vi-VN" sz="3600" b="1" i="1" dirty="0" smtClean="0">
                <a:latin typeface="+mj-lt"/>
              </a:rPr>
              <a:t>5:</a:t>
            </a:r>
          </a:p>
          <a:p>
            <a:pPr algn="ctr"/>
            <a:r>
              <a:rPr lang="vi-VN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+mj-lt"/>
              </a:rPr>
              <a:t>SỰ KẾT HỢP THÚ VỊ CỦA KHỐI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2</a:t>
            </a:r>
            <a:r>
              <a:rPr lang="en-US" sz="3600" dirty="0" smtClean="0">
                <a:solidFill>
                  <a:srgbClr val="0000CC"/>
                </a:solidFill>
                <a:latin typeface="+mj-lt"/>
              </a:rPr>
              <a:t>)</a:t>
            </a:r>
            <a:endParaRPr lang="vi-VN" sz="36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9896" y="5981364"/>
            <a:ext cx="442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CÁI ĐẦU</a:t>
            </a:r>
          </a:p>
          <a:p>
            <a:r>
              <a:rPr lang="en-US" i="1" dirty="0" err="1" smtClean="0"/>
              <a:t>Tượng</a:t>
            </a:r>
            <a:r>
              <a:rPr lang="en-US" i="1" dirty="0" smtClean="0"/>
              <a:t> </a:t>
            </a:r>
            <a:r>
              <a:rPr lang="en-US" i="1" dirty="0" err="1" smtClean="0"/>
              <a:t>đá</a:t>
            </a:r>
            <a:r>
              <a:rPr lang="en-US" i="1" dirty="0" smtClean="0"/>
              <a:t>, An-</a:t>
            </a:r>
            <a:r>
              <a:rPr lang="en-US" i="1" dirty="0" err="1" smtClean="0"/>
              <a:t>béc</a:t>
            </a:r>
            <a:r>
              <a:rPr lang="en-US" i="1" dirty="0" smtClean="0"/>
              <a:t>-</a:t>
            </a:r>
            <a:r>
              <a:rPr lang="en-US" i="1" dirty="0" err="1" smtClean="0"/>
              <a:t>tô</a:t>
            </a:r>
            <a:r>
              <a:rPr lang="en-US" i="1" dirty="0" smtClean="0"/>
              <a:t> </a:t>
            </a:r>
            <a:r>
              <a:rPr lang="en-US" i="1" dirty="0" err="1" smtClean="0"/>
              <a:t>Gia</a:t>
            </a:r>
            <a:r>
              <a:rPr lang="en-US" i="1" dirty="0" smtClean="0"/>
              <a:t>- cô-mét-ti,1928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27558" y="5950948"/>
            <a:ext cx="305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THÁP ĐỐI NHAU</a:t>
            </a:r>
          </a:p>
          <a:p>
            <a:r>
              <a:rPr lang="en-US" i="1" dirty="0" err="1" smtClean="0"/>
              <a:t>Tượng</a:t>
            </a:r>
            <a:r>
              <a:rPr lang="en-US" i="1" dirty="0" smtClean="0"/>
              <a:t> </a:t>
            </a:r>
            <a:r>
              <a:rPr lang="en-US" i="1" dirty="0" err="1" smtClean="0"/>
              <a:t>thép</a:t>
            </a:r>
            <a:r>
              <a:rPr lang="en-US" i="1" dirty="0" smtClean="0"/>
              <a:t>, Ba-</a:t>
            </a:r>
            <a:r>
              <a:rPr lang="en-US" i="1" dirty="0" err="1" smtClean="0"/>
              <a:t>nét</a:t>
            </a:r>
            <a:r>
              <a:rPr lang="en-US" i="1" dirty="0" smtClean="0"/>
              <a:t> </a:t>
            </a:r>
            <a:r>
              <a:rPr lang="en-US" i="1" dirty="0" err="1" smtClean="0"/>
              <a:t>Niu</a:t>
            </a:r>
            <a:r>
              <a:rPr lang="en-US" i="1" dirty="0" smtClean="0"/>
              <a:t>-men</a:t>
            </a:r>
          </a:p>
          <a:p>
            <a:r>
              <a:rPr lang="en-US" i="1" dirty="0" smtClean="0"/>
              <a:t>          1963 -1967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27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91" y="2683351"/>
            <a:ext cx="3498209" cy="4179969"/>
          </a:xfrm>
        </p:spPr>
      </p:pic>
      <p:sp>
        <p:nvSpPr>
          <p:cNvPr id="9" name="Oval 8"/>
          <p:cNvSpPr/>
          <p:nvPr/>
        </p:nvSpPr>
        <p:spPr>
          <a:xfrm>
            <a:off x="185259" y="411060"/>
            <a:ext cx="6073629" cy="43622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smtClean="0">
                <a:solidFill>
                  <a:schemeClr val="tx1"/>
                </a:solidFill>
              </a:rPr>
              <a:t>Các tác phẩm mĩ thuật trên được kết hợp từ khối nào mà em biết?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91" y="2683351"/>
            <a:ext cx="3498209" cy="4179969"/>
          </a:xfrm>
        </p:spPr>
      </p:pic>
      <p:sp>
        <p:nvSpPr>
          <p:cNvPr id="9" name="Oval 8"/>
          <p:cNvSpPr/>
          <p:nvPr/>
        </p:nvSpPr>
        <p:spPr>
          <a:xfrm>
            <a:off x="185259" y="411060"/>
            <a:ext cx="6073629" cy="43622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</a:rPr>
              <a:t>Em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còn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nhận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biết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khối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khác</a:t>
            </a:r>
            <a:r>
              <a:rPr lang="vi-VN" sz="4000" b="1" dirty="0" smtClean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2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2" y="1996581"/>
            <a:ext cx="8387593" cy="26005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vi-VN" sz="6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>
              <a:spcBef>
                <a:spcPts val="0"/>
              </a:spcBef>
              <a:defRPr/>
            </a:pP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1772" y="202405"/>
            <a:ext cx="7628350" cy="15184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vi-VN" sz="360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vi-VN" sz="360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6137" y="4872937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Hài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49" y="1271879"/>
            <a:ext cx="6811326" cy="485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49" y="1757723"/>
            <a:ext cx="6811325" cy="3941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084" y="0"/>
            <a:ext cx="769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atin typeface="+mj-lt"/>
              </a:rPr>
              <a:t>Mĩ</a:t>
            </a:r>
            <a:r>
              <a:rPr lang="en-US" sz="3600" b="1" i="1" dirty="0" smtClean="0">
                <a:latin typeface="+mj-lt"/>
              </a:rPr>
              <a:t> </a:t>
            </a:r>
            <a:r>
              <a:rPr lang="en-US" sz="3600" b="1" i="1" dirty="0" err="1" smtClean="0">
                <a:latin typeface="+mj-lt"/>
              </a:rPr>
              <a:t>thuật</a:t>
            </a:r>
            <a:r>
              <a:rPr lang="en-US" sz="3600" b="1" i="1" dirty="0" smtClean="0">
                <a:latin typeface="+mj-lt"/>
              </a:rPr>
              <a:t>: </a:t>
            </a:r>
            <a:r>
              <a:rPr lang="vi-VN" sz="3600" b="1" i="1" dirty="0" smtClean="0">
                <a:latin typeface="+mj-lt"/>
              </a:rPr>
              <a:t>Chủ </a:t>
            </a:r>
            <a:r>
              <a:rPr lang="vi-VN" sz="3600" b="1" i="1" dirty="0">
                <a:latin typeface="+mj-lt"/>
              </a:rPr>
              <a:t>đề </a:t>
            </a:r>
            <a:r>
              <a:rPr lang="vi-VN" sz="3600" b="1" i="1" dirty="0" smtClean="0">
                <a:latin typeface="+mj-lt"/>
              </a:rPr>
              <a:t>5:</a:t>
            </a:r>
          </a:p>
          <a:p>
            <a:pPr algn="ctr"/>
            <a:r>
              <a:rPr lang="vi-VN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+mj-lt"/>
              </a:rPr>
              <a:t>SỰ KẾT HỢP THÚ VỊ CỦA KHỐI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2</a:t>
            </a:r>
            <a:r>
              <a:rPr lang="en-US" sz="3600" dirty="0" smtClean="0">
                <a:solidFill>
                  <a:srgbClr val="0000CC"/>
                </a:solidFill>
                <a:latin typeface="+mj-lt"/>
              </a:rPr>
              <a:t>)</a:t>
            </a:r>
            <a:endParaRPr lang="vi-VN" sz="36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4711" y="5739431"/>
            <a:ext cx="428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ĐÈN VƯỜN</a:t>
            </a:r>
          </a:p>
          <a:p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sành</a:t>
            </a:r>
            <a:r>
              <a:rPr lang="en-US" dirty="0" smtClean="0"/>
              <a:t>,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Đoan</a:t>
            </a:r>
            <a:r>
              <a:rPr lang="en-US" dirty="0" smtClean="0"/>
              <a:t>, 1942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1868" y="5764484"/>
            <a:ext cx="378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THÁP THẦN</a:t>
            </a:r>
          </a:p>
          <a:p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nhôm</a:t>
            </a:r>
            <a:r>
              <a:rPr lang="en-US" dirty="0" smtClean="0"/>
              <a:t>, </a:t>
            </a:r>
            <a:r>
              <a:rPr lang="en-US" dirty="0" err="1" smtClean="0"/>
              <a:t>Điềm</a:t>
            </a:r>
            <a:r>
              <a:rPr lang="en-US" dirty="0" smtClean="0"/>
              <a:t> </a:t>
            </a:r>
            <a:r>
              <a:rPr lang="en-US" dirty="0" err="1" smtClean="0"/>
              <a:t>Phùng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, 1965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96" y="1586093"/>
            <a:ext cx="6811326" cy="4251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96" y="1174559"/>
            <a:ext cx="6811326" cy="485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084" y="16433"/>
            <a:ext cx="769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atin typeface="+mj-lt"/>
              </a:rPr>
              <a:t>Mĩ</a:t>
            </a:r>
            <a:r>
              <a:rPr lang="en-US" sz="3600" b="1" i="1" dirty="0" smtClean="0">
                <a:latin typeface="+mj-lt"/>
              </a:rPr>
              <a:t> </a:t>
            </a:r>
            <a:r>
              <a:rPr lang="en-US" sz="3600" b="1" i="1" dirty="0" err="1" smtClean="0">
                <a:latin typeface="+mj-lt"/>
              </a:rPr>
              <a:t>thuật</a:t>
            </a:r>
            <a:r>
              <a:rPr lang="en-US" sz="3600" b="1" i="1" dirty="0" smtClean="0">
                <a:latin typeface="+mj-lt"/>
              </a:rPr>
              <a:t>: </a:t>
            </a:r>
            <a:r>
              <a:rPr lang="vi-VN" sz="3600" b="1" i="1" dirty="0" smtClean="0">
                <a:latin typeface="+mj-lt"/>
              </a:rPr>
              <a:t>Chủ </a:t>
            </a:r>
            <a:r>
              <a:rPr lang="vi-VN" sz="3600" b="1" i="1" dirty="0">
                <a:latin typeface="+mj-lt"/>
              </a:rPr>
              <a:t>đề </a:t>
            </a:r>
            <a:r>
              <a:rPr lang="vi-VN" sz="3600" b="1" i="1" dirty="0" smtClean="0">
                <a:latin typeface="+mj-lt"/>
              </a:rPr>
              <a:t>5:</a:t>
            </a:r>
          </a:p>
          <a:p>
            <a:pPr algn="ctr"/>
            <a:r>
              <a:rPr lang="vi-VN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+mj-lt"/>
              </a:rPr>
              <a:t>SỰ KẾT HỢP THÚ VỊ CỦA KHỐI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2</a:t>
            </a:r>
            <a:r>
              <a:rPr lang="en-US" sz="3600" dirty="0" smtClean="0">
                <a:solidFill>
                  <a:srgbClr val="0000CC"/>
                </a:solidFill>
                <a:latin typeface="+mj-lt"/>
              </a:rPr>
              <a:t>)</a:t>
            </a:r>
            <a:endParaRPr lang="vi-VN" sz="36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9896" y="5981364"/>
            <a:ext cx="442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CÁI ĐẦU</a:t>
            </a:r>
          </a:p>
          <a:p>
            <a:r>
              <a:rPr lang="en-US" i="1" dirty="0" err="1" smtClean="0"/>
              <a:t>Tượng</a:t>
            </a:r>
            <a:r>
              <a:rPr lang="en-US" i="1" dirty="0" smtClean="0"/>
              <a:t> </a:t>
            </a:r>
            <a:r>
              <a:rPr lang="en-US" i="1" dirty="0" err="1" smtClean="0"/>
              <a:t>đá</a:t>
            </a:r>
            <a:r>
              <a:rPr lang="en-US" i="1" dirty="0" smtClean="0"/>
              <a:t>, An-</a:t>
            </a:r>
            <a:r>
              <a:rPr lang="en-US" i="1" dirty="0" err="1" smtClean="0"/>
              <a:t>béc</a:t>
            </a:r>
            <a:r>
              <a:rPr lang="en-US" i="1" dirty="0" smtClean="0"/>
              <a:t>-</a:t>
            </a:r>
            <a:r>
              <a:rPr lang="en-US" i="1" dirty="0" err="1" smtClean="0"/>
              <a:t>tô</a:t>
            </a:r>
            <a:r>
              <a:rPr lang="en-US" i="1" dirty="0" smtClean="0"/>
              <a:t> </a:t>
            </a:r>
            <a:r>
              <a:rPr lang="en-US" i="1" dirty="0" err="1" smtClean="0"/>
              <a:t>Gia</a:t>
            </a:r>
            <a:r>
              <a:rPr lang="en-US" i="1" dirty="0" smtClean="0"/>
              <a:t>- cô-mét-ti,1928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27558" y="5950948"/>
            <a:ext cx="305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THÁP ĐỐI NHAU</a:t>
            </a:r>
          </a:p>
          <a:p>
            <a:r>
              <a:rPr lang="en-US" i="1" dirty="0" err="1" smtClean="0"/>
              <a:t>Tượng</a:t>
            </a:r>
            <a:r>
              <a:rPr lang="en-US" i="1" dirty="0" smtClean="0"/>
              <a:t> </a:t>
            </a:r>
            <a:r>
              <a:rPr lang="en-US" i="1" dirty="0" err="1" smtClean="0"/>
              <a:t>thép</a:t>
            </a:r>
            <a:r>
              <a:rPr lang="en-US" i="1" dirty="0" smtClean="0"/>
              <a:t>, Ba-</a:t>
            </a:r>
            <a:r>
              <a:rPr lang="en-US" i="1" dirty="0" err="1" smtClean="0"/>
              <a:t>nét</a:t>
            </a:r>
            <a:r>
              <a:rPr lang="en-US" i="1" dirty="0" smtClean="0"/>
              <a:t> </a:t>
            </a:r>
            <a:r>
              <a:rPr lang="en-US" i="1" dirty="0" err="1" smtClean="0"/>
              <a:t>Niu</a:t>
            </a:r>
            <a:r>
              <a:rPr lang="en-US" i="1" dirty="0" smtClean="0"/>
              <a:t>-men</a:t>
            </a:r>
          </a:p>
          <a:p>
            <a:r>
              <a:rPr lang="en-US" i="1" dirty="0" smtClean="0"/>
              <a:t>          1963 -1967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2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7789" y="2281842"/>
            <a:ext cx="62497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solidFill>
                  <a:srgbClr val="FFFF00"/>
                </a:solidFill>
              </a:rPr>
              <a:t>- Khối rất đa dạng và phong phú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solidFill>
                  <a:srgbClr val="FFFF00"/>
                </a:solidFill>
              </a:rPr>
              <a:t>- Nhiều đồ vật có dạng hình khối quen thuộc ( khối trụ, khối chóp nón, khối cầu...) nên rất sinh động và đẹp mắt.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solidFill>
                  <a:srgbClr val="FFFF00"/>
                </a:solidFill>
              </a:rPr>
              <a:t>- Nhiều SPMT/TPMT cũng được tạo từ các hình khối quen thuộc.</a:t>
            </a:r>
          </a:p>
        </p:txBody>
      </p:sp>
    </p:spTree>
    <p:extLst>
      <p:ext uri="{BB962C8B-B14F-4D97-AF65-F5344CB8AC3E}">
        <p14:creationId xmlns:p14="http://schemas.microsoft.com/office/powerpoint/2010/main" val="20865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901"/>
            <a:ext cx="7886700" cy="1853968"/>
          </a:xfrm>
        </p:spPr>
        <p:txBody>
          <a:bodyPr>
            <a:normAutofit/>
          </a:bodyPr>
          <a:lstStyle/>
          <a:p>
            <a:r>
              <a:rPr lang="vi-VN" b="1" dirty="0"/>
              <a:t> </a:t>
            </a:r>
            <a:r>
              <a:rPr lang="en-US" b="1" dirty="0" smtClean="0"/>
              <a:t>3.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kiến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r>
              <a:rPr lang="en-US" b="1" dirty="0" smtClean="0"/>
              <a:t> </a:t>
            </a:r>
            <a:r>
              <a:rPr lang="en-US" b="1" dirty="0" err="1" smtClean="0"/>
              <a:t>mới</a:t>
            </a:r>
            <a:r>
              <a:rPr lang="vi-VN" b="1" dirty="0" smtClean="0">
                <a:solidFill>
                  <a:srgbClr val="FF0000"/>
                </a:solidFill>
              </a:rPr>
              <a:t/>
            </a:r>
            <a:br>
              <a:rPr lang="vi-VN" b="1" dirty="0" smtClean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" y="-27468"/>
            <a:ext cx="1705213" cy="16194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9" y="331419"/>
            <a:ext cx="5475287" cy="45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67" y="1212609"/>
            <a:ext cx="5854462" cy="545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29" y="1212609"/>
            <a:ext cx="5710660" cy="545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66" y="939452"/>
            <a:ext cx="6833819" cy="56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7512" y="2966264"/>
            <a:ext cx="6013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prstClr val="white"/>
                </a:solidFill>
              </a:rPr>
              <a:t>Em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sẽ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kết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hợp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các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khối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nào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trong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phần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thực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hành</a:t>
            </a:r>
            <a:r>
              <a:rPr lang="en-US" sz="2800" b="1" dirty="0">
                <a:solidFill>
                  <a:prstClr val="white"/>
                </a:solidFill>
              </a:rPr>
              <a:t>, </a:t>
            </a:r>
            <a:r>
              <a:rPr lang="en-US" sz="2800" b="1" dirty="0" err="1">
                <a:solidFill>
                  <a:prstClr val="white"/>
                </a:solidFill>
              </a:rPr>
              <a:t>sáng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tạo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sản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phẩm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Mĩ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thuật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của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mình</a:t>
            </a:r>
            <a:r>
              <a:rPr lang="en-US" sz="2800" b="1" dirty="0">
                <a:solidFill>
                  <a:prstClr val="white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00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901"/>
            <a:ext cx="7886700" cy="1853968"/>
          </a:xfrm>
        </p:spPr>
        <p:txBody>
          <a:bodyPr>
            <a:normAutofit/>
          </a:bodyPr>
          <a:lstStyle/>
          <a:p>
            <a:r>
              <a:rPr lang="vi-VN" b="1" dirty="0"/>
              <a:t> </a:t>
            </a:r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b="1" dirty="0" err="1"/>
              <a:t>T</a:t>
            </a:r>
            <a:r>
              <a:rPr lang="en-US" b="1" dirty="0" err="1" smtClean="0"/>
              <a:t>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r>
              <a:rPr lang="en-US" b="1" dirty="0" smtClean="0"/>
              <a:t>,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vi-VN" b="1" dirty="0" smtClean="0">
                <a:solidFill>
                  <a:srgbClr val="FF0000"/>
                </a:solidFill>
              </a:rPr>
              <a:t/>
            </a:r>
            <a:br>
              <a:rPr lang="vi-VN" b="1" dirty="0" smtClean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7" y="793419"/>
            <a:ext cx="1362265" cy="112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23" y="1985190"/>
            <a:ext cx="7426200" cy="4736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981" y="2116899"/>
            <a:ext cx="6963542" cy="46047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81" y="2116899"/>
            <a:ext cx="7152898" cy="474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81" y="2195093"/>
            <a:ext cx="7152898" cy="43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0389" y="1628384"/>
            <a:ext cx="465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01084" y="0"/>
            <a:ext cx="7691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atin typeface="+mj-lt"/>
              </a:rPr>
              <a:t>Mĩ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thuật</a:t>
            </a:r>
            <a:r>
              <a:rPr lang="en-US" sz="2800" b="1" i="1" dirty="0" smtClean="0">
                <a:latin typeface="+mj-lt"/>
              </a:rPr>
              <a:t>: </a:t>
            </a:r>
            <a:r>
              <a:rPr lang="vi-VN" sz="2800" b="1" i="1" dirty="0" smtClean="0">
                <a:latin typeface="+mj-lt"/>
              </a:rPr>
              <a:t>Chủ </a:t>
            </a:r>
            <a:r>
              <a:rPr lang="vi-VN" sz="2800" b="1" i="1" dirty="0">
                <a:latin typeface="+mj-lt"/>
              </a:rPr>
              <a:t>đề </a:t>
            </a:r>
            <a:r>
              <a:rPr lang="vi-VN" sz="2800" b="1" i="1" dirty="0" smtClean="0">
                <a:latin typeface="+mj-lt"/>
              </a:rPr>
              <a:t>5: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+mj-lt"/>
              </a:rPr>
              <a:t> SỰ KẾT HỢP THÚ VỊ CỦA KHỐI</a:t>
            </a:r>
            <a:r>
              <a:rPr lang="en-US" sz="28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28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+mj-lt"/>
              </a:rPr>
              <a:t> 2)</a:t>
            </a:r>
            <a:endParaRPr lang="vi-VN" sz="2800" dirty="0" smtClean="0">
              <a:solidFill>
                <a:srgbClr val="0000CC"/>
              </a:solidFill>
              <a:latin typeface="+mj-lt"/>
            </a:endParaRPr>
          </a:p>
          <a:p>
            <a:r>
              <a:rPr lang="vi-VN" sz="2400" b="1" dirty="0" smtClean="0"/>
              <a:t>            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0389" y="907940"/>
            <a:ext cx="755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704"/>
            <a:ext cx="1362265" cy="11241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084" y="0"/>
            <a:ext cx="7691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atin typeface="+mj-lt"/>
              </a:rPr>
              <a:t>Mĩ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thuật</a:t>
            </a:r>
            <a:r>
              <a:rPr lang="en-US" sz="2800" b="1" i="1" dirty="0" smtClean="0">
                <a:latin typeface="+mj-lt"/>
              </a:rPr>
              <a:t>: </a:t>
            </a:r>
            <a:r>
              <a:rPr lang="vi-VN" sz="2800" b="1" i="1" dirty="0" smtClean="0">
                <a:latin typeface="+mj-lt"/>
              </a:rPr>
              <a:t>Chủ </a:t>
            </a:r>
            <a:r>
              <a:rPr lang="vi-VN" sz="2800" b="1" i="1" dirty="0">
                <a:latin typeface="+mj-lt"/>
              </a:rPr>
              <a:t>đề </a:t>
            </a:r>
            <a:r>
              <a:rPr lang="vi-VN" sz="2800" b="1" i="1" dirty="0" smtClean="0">
                <a:latin typeface="+mj-lt"/>
              </a:rPr>
              <a:t>5: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+mj-lt"/>
              </a:rPr>
              <a:t> SỰ KẾT HỢP THÚ VỊ CỦA KHỐI</a:t>
            </a:r>
            <a:r>
              <a:rPr lang="en-US" sz="28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28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+mj-lt"/>
              </a:rPr>
              <a:t> 2)</a:t>
            </a:r>
            <a:endParaRPr lang="vi-VN" sz="2800" dirty="0" smtClean="0">
              <a:solidFill>
                <a:srgbClr val="0000CC"/>
              </a:solidFill>
              <a:latin typeface="+mj-lt"/>
            </a:endParaRPr>
          </a:p>
          <a:p>
            <a:r>
              <a:rPr lang="vi-VN" sz="2400" b="1" dirty="0" smtClean="0"/>
              <a:t>             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4721" y="2256629"/>
            <a:ext cx="391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6597" y="2902258"/>
            <a:ext cx="755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2265" y="1227551"/>
            <a:ext cx="3906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CC"/>
                </a:solidFill>
              </a:rPr>
              <a:t>Khởi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động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CC"/>
                </a:solidFill>
              </a:rPr>
              <a:t>Khám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phá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CC"/>
                </a:solidFill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thành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kiến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mới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" y="1079922"/>
            <a:ext cx="1189279" cy="824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31" y="1265129"/>
            <a:ext cx="8166969" cy="2392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082" y="3657600"/>
            <a:ext cx="3623670" cy="2449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084" y="0"/>
            <a:ext cx="769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latin typeface="+mj-lt"/>
              </a:rPr>
              <a:t>    </a:t>
            </a:r>
            <a:r>
              <a:rPr lang="en-US" sz="3600" b="1" i="1" dirty="0" err="1" smtClean="0">
                <a:latin typeface="+mj-lt"/>
              </a:rPr>
              <a:t>Mĩ</a:t>
            </a:r>
            <a:r>
              <a:rPr lang="en-US" sz="3600" b="1" i="1" dirty="0" smtClean="0">
                <a:latin typeface="+mj-lt"/>
              </a:rPr>
              <a:t> </a:t>
            </a:r>
            <a:r>
              <a:rPr lang="en-US" sz="3600" b="1" i="1" dirty="0" err="1" smtClean="0">
                <a:latin typeface="+mj-lt"/>
              </a:rPr>
              <a:t>thuật</a:t>
            </a:r>
            <a:r>
              <a:rPr lang="en-US" sz="3600" b="1" i="1" dirty="0" smtClean="0">
                <a:latin typeface="+mj-lt"/>
              </a:rPr>
              <a:t>: </a:t>
            </a:r>
            <a:r>
              <a:rPr lang="vi-VN" sz="3600" b="1" i="1" dirty="0" smtClean="0">
                <a:latin typeface="+mj-lt"/>
              </a:rPr>
              <a:t>Chủ </a:t>
            </a:r>
            <a:r>
              <a:rPr lang="vi-VN" sz="3600" b="1" i="1" dirty="0">
                <a:latin typeface="+mj-lt"/>
              </a:rPr>
              <a:t>đề </a:t>
            </a:r>
            <a:r>
              <a:rPr lang="vi-VN" sz="3600" b="1" i="1" dirty="0" smtClean="0">
                <a:latin typeface="+mj-lt"/>
              </a:rPr>
              <a:t>5:</a:t>
            </a:r>
          </a:p>
          <a:p>
            <a:pPr algn="ctr"/>
            <a:r>
              <a:rPr lang="vi-VN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+mj-lt"/>
              </a:rPr>
              <a:t>   </a:t>
            </a:r>
            <a:r>
              <a:rPr lang="vi-VN" sz="3200" dirty="0" smtClean="0">
                <a:solidFill>
                  <a:srgbClr val="0000CC"/>
                </a:solidFill>
                <a:latin typeface="+mj-lt"/>
              </a:rPr>
              <a:t>SỰ KẾT HỢP THÚ VỊ CỦA KHỐI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 2</a:t>
            </a:r>
            <a:r>
              <a:rPr lang="en-US" sz="3600" dirty="0" smtClean="0">
                <a:solidFill>
                  <a:srgbClr val="0000CC"/>
                </a:solidFill>
                <a:latin typeface="+mj-lt"/>
              </a:rPr>
              <a:t>)</a:t>
            </a:r>
            <a:endParaRPr lang="vi-VN" sz="36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5943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38" y="1427999"/>
            <a:ext cx="4038600" cy="4208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626" y="3022600"/>
            <a:ext cx="229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KHỐI CẦU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4319" y="1223727"/>
            <a:ext cx="3559478" cy="4759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/>
            </a:r>
            <a:br>
              <a:rPr kumimoji="0" lang="vi-V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vi-V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46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8622" y="1820411"/>
            <a:ext cx="7894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C00000"/>
                </a:solidFill>
              </a:rPr>
              <a:t>       </a:t>
            </a:r>
            <a:r>
              <a:rPr lang="vi-VN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>
                <a:solidFill>
                  <a:srgbClr val="0000CC"/>
                </a:solidFill>
              </a:rPr>
              <a:t>D</a:t>
            </a:r>
            <a:r>
              <a:rPr lang="vi-VN" sz="4000" b="1" dirty="0" smtClean="0">
                <a:solidFill>
                  <a:srgbClr val="0000CC"/>
                </a:solidFill>
              </a:rPr>
              <a:t>ặn </a:t>
            </a:r>
            <a:r>
              <a:rPr lang="vi-VN" sz="4000" b="1" dirty="0">
                <a:solidFill>
                  <a:srgbClr val="0000CC"/>
                </a:solidFill>
              </a:rPr>
              <a:t>dò: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vi-VN" sz="4000" dirty="0" smtClean="0"/>
              <a:t>-</a:t>
            </a:r>
            <a:r>
              <a:rPr lang="en-US" sz="4000" dirty="0" err="1" smtClean="0"/>
              <a:t>Giữ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sản</a:t>
            </a:r>
            <a:r>
              <a:rPr lang="en-US" sz="4000" dirty="0" smtClean="0"/>
              <a:t> </a:t>
            </a:r>
            <a:r>
              <a:rPr lang="en-US" sz="4000" dirty="0" err="1" smtClean="0"/>
              <a:t>phẩm</a:t>
            </a:r>
            <a:r>
              <a:rPr lang="en-US" sz="4000" dirty="0" smtClean="0"/>
              <a:t>.</a:t>
            </a:r>
          </a:p>
          <a:p>
            <a:r>
              <a:rPr lang="en-US" sz="4000" dirty="0"/>
              <a:t>-</a:t>
            </a: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dùng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 smtClean="0"/>
              <a:t>tiết</a:t>
            </a:r>
            <a:r>
              <a:rPr lang="en-US" sz="4000" dirty="0" smtClean="0"/>
              <a:t> </a:t>
            </a:r>
            <a:r>
              <a:rPr lang="en-US" sz="4000" dirty="0" err="1" smtClean="0"/>
              <a:t>tiếp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: </a:t>
            </a:r>
            <a:r>
              <a:rPr lang="vi-VN" sz="4000" dirty="0" smtClean="0"/>
              <a:t>      </a:t>
            </a:r>
          </a:p>
          <a:p>
            <a:r>
              <a:rPr lang="vi-VN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Sự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kết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hợp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thú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vị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khối</a:t>
            </a:r>
            <a:r>
              <a:rPr lang="en-US" sz="4000" b="1" i="1" dirty="0" smtClean="0">
                <a:solidFill>
                  <a:srgbClr val="FF0000"/>
                </a:solidFill>
              </a:rPr>
              <a:t>(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i="1" dirty="0" smtClean="0">
                <a:solidFill>
                  <a:srgbClr val="FF0000"/>
                </a:solidFill>
              </a:rPr>
              <a:t> 3)</a:t>
            </a:r>
            <a:endParaRPr lang="en-US" sz="4000" b="1" i="1" dirty="0">
              <a:solidFill>
                <a:srgbClr val="FF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273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ptop hoangkhuong\Desktop\CD 2 LOP 5\HF_12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6" y="1597253"/>
            <a:ext cx="3741982" cy="351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laptop hoangkhuong\Desktop\image_202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90" y="1635195"/>
            <a:ext cx="3441011" cy="3481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2581322" y="5706525"/>
            <a:ext cx="5290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KHỐI HỘP VUÔNG(LẬP PHƯƠNG)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680" y="1252462"/>
            <a:ext cx="4062247" cy="4214937"/>
          </a:xfrm>
          <a:prstGeom prst="rect">
            <a:avLst/>
          </a:prstGeom>
        </p:spPr>
      </p:pic>
      <p:pic>
        <p:nvPicPr>
          <p:cNvPr id="3" name="Picture 2" descr="C:\Users\laptop hoangkhuong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34" y="1328806"/>
            <a:ext cx="3771900" cy="40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34009" y="5700612"/>
            <a:ext cx="3550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KHỐI </a:t>
            </a:r>
            <a:r>
              <a:rPr lang="en-US" sz="2400" b="1" dirty="0" smtClean="0">
                <a:solidFill>
                  <a:prstClr val="black"/>
                </a:solidFill>
              </a:rPr>
              <a:t>HỘP CHỮ NHẬT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aptop hoangkhuong\Desktop\sua-dac-co-duong-ong-tho-do-lon-380g-201911071548119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905000"/>
            <a:ext cx="4542772" cy="41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8" y="1905000"/>
            <a:ext cx="3276600" cy="4105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9027" y="6093974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KHỐI </a:t>
            </a:r>
            <a:r>
              <a:rPr lang="en-US" sz="3200" b="1" dirty="0" smtClean="0">
                <a:solidFill>
                  <a:prstClr val="black"/>
                </a:solidFill>
              </a:rPr>
              <a:t>TRỤ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CD 2 LOP 5\HF_12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484"/>
            <a:ext cx="4724400" cy="32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aptop hoangkhuong\Desktop\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05" y="1851483"/>
            <a:ext cx="4753605" cy="32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2147" y="5230004"/>
            <a:ext cx="330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KHỐI </a:t>
            </a:r>
            <a:r>
              <a:rPr lang="en-US" sz="3600" b="1" dirty="0" smtClean="0">
                <a:solidFill>
                  <a:prstClr val="black"/>
                </a:solidFill>
              </a:rPr>
              <a:t>HÌNH NÓN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ndows7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3" y="1526607"/>
            <a:ext cx="5899760" cy="36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226" y="2155971"/>
            <a:ext cx="86574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 smtClean="0"/>
              <a:t>   Chủ </a:t>
            </a:r>
            <a:r>
              <a:rPr lang="vi-VN" sz="3600" b="1" i="1" dirty="0"/>
              <a:t>đề </a:t>
            </a:r>
            <a:r>
              <a:rPr lang="vi-VN" sz="3600" b="1" i="1" dirty="0" smtClean="0"/>
              <a:t>5:</a:t>
            </a:r>
            <a:endParaRPr lang="en-US" sz="3600" b="1" i="1" dirty="0" smtClean="0"/>
          </a:p>
          <a:p>
            <a:pPr algn="ctr"/>
            <a:endParaRPr lang="vi-VN" sz="3200" b="1" i="1" dirty="0" smtClean="0"/>
          </a:p>
          <a:p>
            <a:pPr algn="ctr"/>
            <a:r>
              <a:rPr lang="vi-VN" dirty="0" smtClean="0"/>
              <a:t> </a:t>
            </a:r>
            <a:r>
              <a:rPr lang="vi-VN" sz="3600" b="1" dirty="0" smtClean="0">
                <a:solidFill>
                  <a:srgbClr val="0000CC"/>
                </a:solidFill>
              </a:rPr>
              <a:t>SỰ KẾT HỢP THÚ VỊ CỦA KHỐI</a:t>
            </a:r>
            <a:r>
              <a:rPr lang="en-US" sz="3600" b="1" dirty="0" smtClean="0">
                <a:solidFill>
                  <a:srgbClr val="0000CC"/>
                </a:solidFill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</a:rPr>
              <a:t> 2)</a:t>
            </a:r>
            <a:endParaRPr lang="vi-VN" sz="3600" b="1" dirty="0" smtClean="0">
              <a:solidFill>
                <a:srgbClr val="0000CC"/>
              </a:solidFill>
            </a:endParaRPr>
          </a:p>
          <a:p>
            <a:pPr algn="ctr"/>
            <a:r>
              <a:rPr lang="vi-VN" sz="2400" b="1" dirty="0" smtClean="0"/>
              <a:t>             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15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604</Words>
  <Application>Microsoft Office PowerPoint</Application>
  <PresentationFormat>On-screen Show (4:3)</PresentationFormat>
  <Paragraphs>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Calibri (Body)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7_Office Theme</vt:lpstr>
      <vt:lpstr>Default Design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 của em: Học sinh biết kết hợp các khối và có kĩ năng thực hành,để tạo nên sản phẩm mĩ thuật.</vt:lpstr>
      <vt:lpstr>   1.KHỞI ĐỘNG   </vt:lpstr>
      <vt:lpstr>             2. Khám phá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Hình thành kiến thức mới  </vt:lpstr>
      <vt:lpstr>PowerPoint Presentation</vt:lpstr>
      <vt:lpstr>PowerPoint Presentation</vt:lpstr>
      <vt:lpstr> 4. Thực hành, Sáng tạo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180</cp:revision>
  <dcterms:created xsi:type="dcterms:W3CDTF">2021-01-29T04:19:07Z</dcterms:created>
  <dcterms:modified xsi:type="dcterms:W3CDTF">2024-05-08T10:42:28Z</dcterms:modified>
</cp:coreProperties>
</file>