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7" r:id="rId2"/>
    <p:sldId id="322" r:id="rId3"/>
    <p:sldId id="323" r:id="rId4"/>
    <p:sldId id="326" r:id="rId5"/>
    <p:sldId id="299" r:id="rId6"/>
    <p:sldId id="300" r:id="rId7"/>
    <p:sldId id="32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DC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0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04074-AEE2-477E-8089-E307A054728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9BAE01-BAC8-492D-ACFD-4F9123E232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8F4BBE1-AB96-4592-A420-9424C754114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12/30/2024</a:t>
            </a:fld>
            <a:endParaRPr lang="en-US"/>
          </a:p>
        </p:txBody>
      </p:sp>
      <p:sp>
        <p:nvSpPr>
          <p:cNvPr id="5" name="Footer Placeholder 4">
            <a:extLst>
              <a:ext uri="{FF2B5EF4-FFF2-40B4-BE49-F238E27FC236}">
                <a16:creationId xmlns:a16="http://schemas.microsoft.com/office/drawing/2014/main" xmlns="" id="{31F1046E-60D0-412B-8F8F-F59898FB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749A062-8782-4A07-9FF5-6DE6C931B074}"/>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65081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F6BBAA-C314-408A-A6D7-AE4D87D53A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4B9025A-F697-44E9-BCC5-BFF12D26F3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825F2F-9AAF-492F-8199-4FE0830A13C0}"/>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12/30/2024</a:t>
            </a:fld>
            <a:endParaRPr lang="en-US"/>
          </a:p>
        </p:txBody>
      </p:sp>
      <p:sp>
        <p:nvSpPr>
          <p:cNvPr id="5" name="Footer Placeholder 4">
            <a:extLst>
              <a:ext uri="{FF2B5EF4-FFF2-40B4-BE49-F238E27FC236}">
                <a16:creationId xmlns:a16="http://schemas.microsoft.com/office/drawing/2014/main" xmlns="" id="{A187B9BA-0066-4583-BFDE-E783F17EA0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2915CE2-DFA7-441E-818B-3F4F7CFFF88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85883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9EC7610-486A-4BD1-A276-C06025476F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54E502-FACF-463C-94FC-DB67529ECA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1F79E0-B6C1-4AD9-B73F-A3D25E43038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12/30/2024</a:t>
            </a:fld>
            <a:endParaRPr lang="en-US"/>
          </a:p>
        </p:txBody>
      </p:sp>
      <p:sp>
        <p:nvSpPr>
          <p:cNvPr id="5" name="Footer Placeholder 4">
            <a:extLst>
              <a:ext uri="{FF2B5EF4-FFF2-40B4-BE49-F238E27FC236}">
                <a16:creationId xmlns:a16="http://schemas.microsoft.com/office/drawing/2014/main" xmlns="" id="{7AD1EDC9-BB83-4C39-AEA1-1D92C38244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FEE40C9-F731-45C9-A20C-64C430B4A25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82372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30A07-0F9F-4957-A503-0ACA185A8A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0D07DFE-0FCD-4845-9AC6-42B02D9467C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EF3144-7340-4710-B86D-12DC063F87CE}"/>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12/30/2024</a:t>
            </a:fld>
            <a:endParaRPr lang="en-US"/>
          </a:p>
        </p:txBody>
      </p:sp>
      <p:sp>
        <p:nvSpPr>
          <p:cNvPr id="5" name="Footer Placeholder 4">
            <a:extLst>
              <a:ext uri="{FF2B5EF4-FFF2-40B4-BE49-F238E27FC236}">
                <a16:creationId xmlns:a16="http://schemas.microsoft.com/office/drawing/2014/main" xmlns="" id="{1280482C-5B52-4C99-9E85-BC3159D290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2EA9738-D5B8-4950-87BC-B3D89FDB15DE}"/>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16452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AE8EA8-7C06-4AF6-B304-C5BAC3E676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0792F76-4C67-45E4-BEF1-373F705B74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3EA703-3F41-497E-A88C-4E57D9BAB69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12/30/2024</a:t>
            </a:fld>
            <a:endParaRPr lang="en-US"/>
          </a:p>
        </p:txBody>
      </p:sp>
      <p:sp>
        <p:nvSpPr>
          <p:cNvPr id="5" name="Footer Placeholder 4">
            <a:extLst>
              <a:ext uri="{FF2B5EF4-FFF2-40B4-BE49-F238E27FC236}">
                <a16:creationId xmlns:a16="http://schemas.microsoft.com/office/drawing/2014/main" xmlns="" id="{23BCE100-DE06-4A47-A09E-785BBC8D69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2EC0850-D822-46F8-BFEE-AA61D9067A7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36205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AEE885-164C-40F5-8133-E1585FB6E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FD9FC2-F85F-437E-8BF6-4370C1379AA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6BA0878-71AF-4BE2-BF1F-4E655180FF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DC85CB8-EB0F-4358-8019-D41264EBD7D3}"/>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12/30/2024</a:t>
            </a:fld>
            <a:endParaRPr lang="en-US"/>
          </a:p>
        </p:txBody>
      </p:sp>
      <p:sp>
        <p:nvSpPr>
          <p:cNvPr id="6" name="Footer Placeholder 5">
            <a:extLst>
              <a:ext uri="{FF2B5EF4-FFF2-40B4-BE49-F238E27FC236}">
                <a16:creationId xmlns:a16="http://schemas.microsoft.com/office/drawing/2014/main" xmlns="" id="{D7F0585F-D2B8-42CD-9CED-4F5ABD6A8D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341914B-184F-4F6E-9EFC-A3628A15EB2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74832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375C72-9690-436D-9B8C-4EECEE50CE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3445A4B-27A1-4023-AD68-4937CB63D8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FE89D51-7D50-4508-A868-2BBE07274E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76813F2-677C-484D-8340-3B823209F3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F81FCE4-F177-486F-B086-CE1C68EDF1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3B1E26F-2830-4813-8A58-A1495A385A28}"/>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12/30/2024</a:t>
            </a:fld>
            <a:endParaRPr lang="en-US"/>
          </a:p>
        </p:txBody>
      </p:sp>
      <p:sp>
        <p:nvSpPr>
          <p:cNvPr id="8" name="Footer Placeholder 7">
            <a:extLst>
              <a:ext uri="{FF2B5EF4-FFF2-40B4-BE49-F238E27FC236}">
                <a16:creationId xmlns:a16="http://schemas.microsoft.com/office/drawing/2014/main" xmlns="" id="{532C5D4B-779B-48C3-A6E5-965CCE5A7F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FF097A91-9AE3-40AC-8D6D-345C7D5118CB}"/>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403893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FEBF30-106A-4A3C-96A3-9CBB1071D5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534B708B-4ED4-491C-A877-F9E407E6834F}"/>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12/30/2024</a:t>
            </a:fld>
            <a:endParaRPr lang="en-US"/>
          </a:p>
        </p:txBody>
      </p:sp>
      <p:sp>
        <p:nvSpPr>
          <p:cNvPr id="4" name="Footer Placeholder 3">
            <a:extLst>
              <a:ext uri="{FF2B5EF4-FFF2-40B4-BE49-F238E27FC236}">
                <a16:creationId xmlns:a16="http://schemas.microsoft.com/office/drawing/2014/main" xmlns="" id="{3F0BDF4A-E031-487B-A79E-571A1318CB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B06A800E-A9BE-479C-BBF9-E42976FB5569}"/>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32108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19E592F-794B-4B1C-A972-96015D84150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12/30/2024</a:t>
            </a:fld>
            <a:endParaRPr lang="en-US"/>
          </a:p>
        </p:txBody>
      </p:sp>
      <p:sp>
        <p:nvSpPr>
          <p:cNvPr id="3" name="Footer Placeholder 2">
            <a:extLst>
              <a:ext uri="{FF2B5EF4-FFF2-40B4-BE49-F238E27FC236}">
                <a16:creationId xmlns:a16="http://schemas.microsoft.com/office/drawing/2014/main" xmlns="" id="{60F4DCB5-5008-4555-BB94-D902AE4081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EDC51DFD-77B0-4D98-9818-318C3CFEB9F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74358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2F6B0-2963-4762-BBCD-6AD41D9711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87A3188-9B14-4E15-94C5-E2986BA6CB0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C29FAAC-709C-426F-8CCB-A82D0E1857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69B9AE-3DCC-4AF9-BB58-9E420BE854B5}"/>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12/30/2024</a:t>
            </a:fld>
            <a:endParaRPr lang="en-US"/>
          </a:p>
        </p:txBody>
      </p:sp>
      <p:sp>
        <p:nvSpPr>
          <p:cNvPr id="6" name="Footer Placeholder 5">
            <a:extLst>
              <a:ext uri="{FF2B5EF4-FFF2-40B4-BE49-F238E27FC236}">
                <a16:creationId xmlns:a16="http://schemas.microsoft.com/office/drawing/2014/main" xmlns="" id="{729069C3-B400-4780-884F-FA82E64D94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5168F29-C2CD-46F8-9052-7531523E9E5D}"/>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11246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A58F81-B90A-4150-879E-296F41FDB7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5A92280-89AA-4541-888E-72DC8831EE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9275220-4B72-4243-BDD3-6DD42E7234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3EDDC9B-0F53-4E54-A36F-AEF0FF9B09CA}"/>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12/30/2024</a:t>
            </a:fld>
            <a:endParaRPr lang="en-US"/>
          </a:p>
        </p:txBody>
      </p:sp>
      <p:sp>
        <p:nvSpPr>
          <p:cNvPr id="6" name="Footer Placeholder 5">
            <a:extLst>
              <a:ext uri="{FF2B5EF4-FFF2-40B4-BE49-F238E27FC236}">
                <a16:creationId xmlns:a16="http://schemas.microsoft.com/office/drawing/2014/main" xmlns="" id="{745BA54D-B630-4E95-AFAB-7049AB8FB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BC4F46A-5669-4457-A219-7D0A35FF5748}"/>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2347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NULL"/><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2" descr="I"/>
          <p:cNvPicPr>
            <a:picLocks noChangeAspect="1"/>
          </p:cNvPicPr>
          <p:nvPr/>
        </p:nvPicPr>
        <p:blipFill>
          <a:blip r:embed="rId3" cstate="print"/>
          <a:stretch>
            <a:fillRect/>
          </a:stretch>
        </p:blipFill>
        <p:spPr>
          <a:xfrm>
            <a:off x="9855200" y="207963"/>
            <a:ext cx="1930400" cy="1447800"/>
          </a:xfrm>
          <a:prstGeom prst="rect">
            <a:avLst/>
          </a:prstGeom>
          <a:noFill/>
          <a:ln w="9525">
            <a:noFill/>
          </a:ln>
        </p:spPr>
      </p:pic>
      <p:pic>
        <p:nvPicPr>
          <p:cNvPr id="6150" name="Picture 2" descr="I"/>
          <p:cNvPicPr>
            <a:picLocks noChangeAspect="1"/>
          </p:cNvPicPr>
          <p:nvPr/>
        </p:nvPicPr>
        <p:blipFill>
          <a:blip r:embed="rId3" cstate="print"/>
          <a:stretch>
            <a:fillRect/>
          </a:stretch>
        </p:blipFill>
        <p:spPr>
          <a:xfrm>
            <a:off x="0" y="200025"/>
            <a:ext cx="1930400" cy="1447800"/>
          </a:xfrm>
          <a:prstGeom prst="rect">
            <a:avLst/>
          </a:prstGeom>
          <a:noFill/>
          <a:ln w="9525">
            <a:noFill/>
          </a:ln>
        </p:spPr>
      </p:pic>
      <p:pic>
        <p:nvPicPr>
          <p:cNvPr id="8" name="Picture 48" descr="Hoa tims"/>
          <p:cNvPicPr>
            <a:picLocks noChangeAspect="1"/>
          </p:cNvPicPr>
          <p:nvPr/>
        </p:nvPicPr>
        <p:blipFill>
          <a:blip r:embed="rId4" cstate="print"/>
          <a:stretch>
            <a:fillRect/>
          </a:stretch>
        </p:blipFill>
        <p:spPr>
          <a:xfrm>
            <a:off x="1930400" y="4673600"/>
            <a:ext cx="7823200" cy="1752600"/>
          </a:xfrm>
          <a:prstGeom prst="rect">
            <a:avLst/>
          </a:prstGeom>
          <a:noFill/>
          <a:ln w="9525">
            <a:noFill/>
          </a:ln>
        </p:spPr>
      </p:pic>
      <p:pic>
        <p:nvPicPr>
          <p:cNvPr id="6153" name="Picture 7" descr="Ảnh15"/>
          <p:cNvPicPr>
            <a:picLocks noChangeAspect="1"/>
          </p:cNvPicPr>
          <p:nvPr/>
        </p:nvPicPr>
        <p:blipFill>
          <a:blip r:embed="rId5" cstate="print"/>
          <a:stretch>
            <a:fillRect/>
          </a:stretch>
        </p:blipFill>
        <p:spPr>
          <a:xfrm>
            <a:off x="304800" y="5613400"/>
            <a:ext cx="1422400" cy="787400"/>
          </a:xfrm>
          <a:prstGeom prst="rect">
            <a:avLst/>
          </a:prstGeom>
          <a:noFill/>
          <a:ln w="9525">
            <a:noFill/>
          </a:ln>
        </p:spPr>
      </p:pic>
      <p:pic>
        <p:nvPicPr>
          <p:cNvPr id="6154" name="Picture 7" descr="Ảnh15"/>
          <p:cNvPicPr>
            <a:picLocks noChangeAspect="1"/>
          </p:cNvPicPr>
          <p:nvPr/>
        </p:nvPicPr>
        <p:blipFill>
          <a:blip r:embed="rId5" cstate="print"/>
          <a:stretch>
            <a:fillRect/>
          </a:stretch>
        </p:blipFill>
        <p:spPr>
          <a:xfrm>
            <a:off x="10160000" y="5638800"/>
            <a:ext cx="1422400" cy="787400"/>
          </a:xfrm>
          <a:prstGeom prst="rect">
            <a:avLst/>
          </a:prstGeom>
          <a:noFill/>
          <a:ln w="9525">
            <a:noFill/>
          </a:ln>
        </p:spPr>
      </p:pic>
      <p:sp>
        <p:nvSpPr>
          <p:cNvPr id="6155" name="WordArt 3"/>
          <p:cNvSpPr>
            <a:spLocks noTextEdit="1"/>
          </p:cNvSpPr>
          <p:nvPr/>
        </p:nvSpPr>
        <p:spPr>
          <a:xfrm>
            <a:off x="2133600" y="4193178"/>
            <a:ext cx="7406216" cy="757646"/>
          </a:xfrm>
          <a:prstGeom prst="rect">
            <a:avLst/>
          </a:prstGeom>
        </p:spPr>
        <p:txBody>
          <a:bodyPr wrap="none" lIns="121917" tIns="60958" rIns="121917" bIns="60958" fromWordArt="1">
            <a:prstTxWarp prst="textPlain">
              <a:avLst>
                <a:gd name="adj" fmla="val 48413"/>
              </a:avLst>
            </a:prstTxWarp>
            <a:normAutofit/>
          </a:bodyPr>
          <a:lstStyle/>
          <a:p>
            <a:pPr algn="l"/>
            <a:r>
              <a:rPr lang="en-US" sz="3700" b="1" dirty="0">
                <a:solidFill>
                  <a:srgbClr val="FF0000"/>
                </a:solidFill>
                <a:latin typeface="Times New Roman" panose="02020603050405020304" pitchFamily="18" charset="0"/>
                <a:ea typeface="Times New Roman" panose="02020603050405020304" pitchFamily="18" charset="0"/>
              </a:rPr>
              <a:t>GV </a:t>
            </a:r>
            <a:r>
              <a:rPr lang="en-US" sz="3700" b="1" dirty="0" err="1">
                <a:solidFill>
                  <a:srgbClr val="FF0000"/>
                </a:solidFill>
                <a:latin typeface="Times New Roman" panose="02020603050405020304" pitchFamily="18" charset="0"/>
                <a:ea typeface="Times New Roman" panose="02020603050405020304" pitchFamily="18" charset="0"/>
              </a:rPr>
              <a:t>thực</a:t>
            </a:r>
            <a:r>
              <a:rPr lang="en-US" sz="3700" b="1" dirty="0">
                <a:solidFill>
                  <a:srgbClr val="FF0000"/>
                </a:solidFill>
                <a:latin typeface="Times New Roman" panose="02020603050405020304" pitchFamily="18" charset="0"/>
                <a:ea typeface="Times New Roman" panose="02020603050405020304" pitchFamily="18" charset="0"/>
              </a:rPr>
              <a:t> </a:t>
            </a:r>
            <a:r>
              <a:rPr lang="en-US" sz="3700" b="1" dirty="0" err="1">
                <a:solidFill>
                  <a:srgbClr val="FF0000"/>
                </a:solidFill>
                <a:latin typeface="Times New Roman" panose="02020603050405020304" pitchFamily="18" charset="0"/>
                <a:ea typeface="Times New Roman" panose="02020603050405020304" pitchFamily="18" charset="0"/>
              </a:rPr>
              <a:t>hiện</a:t>
            </a:r>
            <a:r>
              <a:rPr lang="en-US" sz="3700" b="1" dirty="0">
                <a:solidFill>
                  <a:srgbClr val="FF0000"/>
                </a:solidFill>
                <a:latin typeface="Times New Roman" panose="02020603050405020304" pitchFamily="18" charset="0"/>
                <a:ea typeface="Times New Roman" panose="02020603050405020304" pitchFamily="18" charset="0"/>
              </a:rPr>
              <a:t>: </a:t>
            </a:r>
            <a:r>
              <a:rPr lang="en-US" sz="3700" b="1" dirty="0" err="1">
                <a:solidFill>
                  <a:srgbClr val="FF0000"/>
                </a:solidFill>
                <a:latin typeface="Times New Roman" panose="02020603050405020304" pitchFamily="18" charset="0"/>
                <a:ea typeface="Times New Roman" panose="02020603050405020304" pitchFamily="18" charset="0"/>
              </a:rPr>
              <a:t>Vũ</a:t>
            </a:r>
            <a:r>
              <a:rPr lang="en-US" sz="3700" b="1" dirty="0">
                <a:solidFill>
                  <a:srgbClr val="FF0000"/>
                </a:solidFill>
                <a:latin typeface="Times New Roman" panose="02020603050405020304" pitchFamily="18" charset="0"/>
                <a:ea typeface="Times New Roman" panose="02020603050405020304" pitchFamily="18" charset="0"/>
              </a:rPr>
              <a:t> </a:t>
            </a:r>
            <a:r>
              <a:rPr lang="en-US" sz="3700" b="1" dirty="0" err="1">
                <a:solidFill>
                  <a:srgbClr val="FF0000"/>
                </a:solidFill>
                <a:latin typeface="Times New Roman" panose="02020603050405020304" pitchFamily="18" charset="0"/>
                <a:ea typeface="Times New Roman" panose="02020603050405020304" pitchFamily="18" charset="0"/>
              </a:rPr>
              <a:t>Thị</a:t>
            </a:r>
            <a:r>
              <a:rPr lang="en-US" sz="3700" b="1" dirty="0">
                <a:solidFill>
                  <a:srgbClr val="FF0000"/>
                </a:solidFill>
                <a:latin typeface="Times New Roman" panose="02020603050405020304" pitchFamily="18" charset="0"/>
                <a:ea typeface="Times New Roman" panose="02020603050405020304" pitchFamily="18" charset="0"/>
              </a:rPr>
              <a:t> </a:t>
            </a:r>
            <a:r>
              <a:rPr lang="en-US" sz="3700" b="1" dirty="0" err="1">
                <a:solidFill>
                  <a:srgbClr val="FF0000"/>
                </a:solidFill>
                <a:latin typeface="Times New Roman" panose="02020603050405020304" pitchFamily="18" charset="0"/>
                <a:ea typeface="Times New Roman" panose="02020603050405020304" pitchFamily="18" charset="0"/>
              </a:rPr>
              <a:t>Bích</a:t>
            </a:r>
            <a:r>
              <a:rPr lang="en-US" sz="3700" b="1" dirty="0">
                <a:solidFill>
                  <a:srgbClr val="FF0000"/>
                </a:solidFill>
                <a:latin typeface="Times New Roman" panose="02020603050405020304" pitchFamily="18" charset="0"/>
                <a:ea typeface="Times New Roman" panose="02020603050405020304" pitchFamily="18" charset="0"/>
              </a:rPr>
              <a:t> </a:t>
            </a:r>
            <a:r>
              <a:rPr lang="en-US" sz="3700" b="1" dirty="0" err="1">
                <a:solidFill>
                  <a:srgbClr val="FF0000"/>
                </a:solidFill>
                <a:latin typeface="Times New Roman" panose="02020603050405020304" pitchFamily="18" charset="0"/>
                <a:ea typeface="Times New Roman" panose="02020603050405020304" pitchFamily="18" charset="0"/>
              </a:rPr>
              <a:t>Hiểu</a:t>
            </a:r>
            <a:endParaRPr lang="en-US" sz="3700" b="1" dirty="0">
              <a:solidFill>
                <a:srgbClr val="FF0000"/>
              </a:solidFill>
              <a:latin typeface="Times New Roman" panose="02020603050405020304" pitchFamily="18" charset="0"/>
              <a:ea typeface="Times New Roman" panose="02020603050405020304" pitchFamily="18" charset="0"/>
            </a:endParaRPr>
          </a:p>
        </p:txBody>
      </p:sp>
      <p:sp>
        <p:nvSpPr>
          <p:cNvPr id="12" name="WordArt 3"/>
          <p:cNvSpPr>
            <a:spLocks noTextEdit="1"/>
          </p:cNvSpPr>
          <p:nvPr/>
        </p:nvSpPr>
        <p:spPr>
          <a:xfrm>
            <a:off x="1844297" y="1655762"/>
            <a:ext cx="8801932" cy="2064899"/>
          </a:xfrm>
          <a:prstGeom prst="rect">
            <a:avLst/>
          </a:prstGeom>
        </p:spPr>
        <p:txBody>
          <a:bodyPr wrap="none" lIns="121917" tIns="60958" rIns="121917" bIns="60958" fromWordArt="1">
            <a:prstTxWarp prst="textPlain">
              <a:avLst>
                <a:gd name="adj" fmla="val 50837"/>
              </a:avLst>
            </a:prstTxWarp>
            <a:normAutofit/>
          </a:bodyPr>
          <a:lstStyle/>
          <a:p>
            <a:pPr algn="ctr"/>
            <a:r>
              <a:rPr lang="en-US" sz="3700" b="1" i="1" dirty="0" err="1">
                <a:latin typeface="Times New Roman" panose="02020603050405020304" pitchFamily="18" charset="0"/>
                <a:ea typeface="Times New Roman" panose="02020603050405020304" pitchFamily="18" charset="0"/>
              </a:rPr>
              <a:t>Môn</a:t>
            </a:r>
            <a:r>
              <a:rPr lang="en-US" sz="3700" b="1" i="1" dirty="0">
                <a:latin typeface="Times New Roman" panose="02020603050405020304" pitchFamily="18" charset="0"/>
                <a:ea typeface="Times New Roman" panose="02020603050405020304" pitchFamily="18" charset="0"/>
              </a:rPr>
              <a:t> </a:t>
            </a:r>
            <a:r>
              <a:rPr lang="en-US" sz="3700" b="1" i="1" dirty="0" err="1" smtClean="0">
                <a:latin typeface="Times New Roman" panose="02020603050405020304" pitchFamily="18" charset="0"/>
                <a:ea typeface="Times New Roman" panose="02020603050405020304" pitchFamily="18" charset="0"/>
              </a:rPr>
              <a:t>Toán</a:t>
            </a:r>
            <a:endParaRPr lang="en-US" sz="3700" b="1" i="1" dirty="0" smtClean="0">
              <a:latin typeface="Times New Roman" panose="02020603050405020304" pitchFamily="18" charset="0"/>
              <a:ea typeface="Times New Roman" panose="02020603050405020304" pitchFamily="18" charset="0"/>
            </a:endParaRPr>
          </a:p>
          <a:p>
            <a:pPr algn="ctr"/>
            <a:r>
              <a:rPr lang="en-US" sz="3700" b="1" i="1" dirty="0" err="1" smtClean="0">
                <a:latin typeface="Times New Roman" panose="02020603050405020304" pitchFamily="18" charset="0"/>
                <a:ea typeface="Times New Roman" panose="02020603050405020304" pitchFamily="18" charset="0"/>
              </a:rPr>
              <a:t>Bài</a:t>
            </a:r>
            <a:r>
              <a:rPr lang="en-US" sz="3700" b="1" i="1" dirty="0" smtClean="0">
                <a:latin typeface="Times New Roman" panose="02020603050405020304" pitchFamily="18" charset="0"/>
                <a:ea typeface="Times New Roman" panose="02020603050405020304" pitchFamily="18" charset="0"/>
              </a:rPr>
              <a:t> 49: </a:t>
            </a:r>
            <a:r>
              <a:rPr lang="en-US" sz="3700" b="1" i="1" dirty="0" err="1" smtClean="0">
                <a:latin typeface="Times New Roman" panose="02020603050405020304" pitchFamily="18" charset="0"/>
                <a:ea typeface="Times New Roman" panose="02020603050405020304" pitchFamily="18" charset="0"/>
              </a:rPr>
              <a:t>Dãy</a:t>
            </a:r>
            <a:r>
              <a:rPr lang="en-US" sz="3700" b="1" i="1" dirty="0" smtClean="0">
                <a:latin typeface="Times New Roman" panose="02020603050405020304" pitchFamily="18" charset="0"/>
                <a:ea typeface="Times New Roman" panose="02020603050405020304" pitchFamily="18" charset="0"/>
              </a:rPr>
              <a:t> </a:t>
            </a:r>
            <a:r>
              <a:rPr lang="en-US" sz="3700" b="1" i="1" dirty="0" err="1" smtClean="0">
                <a:latin typeface="Times New Roman" panose="02020603050405020304" pitchFamily="18" charset="0"/>
                <a:ea typeface="Times New Roman" panose="02020603050405020304" pitchFamily="18" charset="0"/>
              </a:rPr>
              <a:t>số</a:t>
            </a:r>
            <a:r>
              <a:rPr lang="en-US" sz="3700" b="1" i="1" dirty="0" smtClean="0">
                <a:latin typeface="Times New Roman" panose="02020603050405020304" pitchFamily="18" charset="0"/>
                <a:ea typeface="Times New Roman" panose="02020603050405020304" pitchFamily="18" charset="0"/>
              </a:rPr>
              <a:t> </a:t>
            </a:r>
            <a:r>
              <a:rPr lang="en-US" sz="3700" b="1" i="1" dirty="0" err="1" smtClean="0">
                <a:latin typeface="Times New Roman" panose="02020603050405020304" pitchFamily="18" charset="0"/>
                <a:ea typeface="Times New Roman" panose="02020603050405020304" pitchFamily="18" charset="0"/>
              </a:rPr>
              <a:t>liệu</a:t>
            </a:r>
            <a:r>
              <a:rPr lang="en-US" sz="3700" b="1" i="1" dirty="0" smtClean="0">
                <a:latin typeface="Times New Roman" panose="02020603050405020304" pitchFamily="18" charset="0"/>
                <a:ea typeface="Times New Roman" panose="02020603050405020304" pitchFamily="18" charset="0"/>
              </a:rPr>
              <a:t> </a:t>
            </a:r>
            <a:r>
              <a:rPr lang="en-US" sz="3700" b="1" i="1" dirty="0" err="1" smtClean="0">
                <a:latin typeface="Times New Roman" panose="02020603050405020304" pitchFamily="18" charset="0"/>
                <a:ea typeface="Times New Roman" panose="02020603050405020304" pitchFamily="18" charset="0"/>
              </a:rPr>
              <a:t>thống</a:t>
            </a:r>
            <a:r>
              <a:rPr lang="en-US" sz="3700" b="1" i="1" dirty="0" smtClean="0">
                <a:latin typeface="Times New Roman" panose="02020603050405020304" pitchFamily="18" charset="0"/>
                <a:ea typeface="Times New Roman" panose="02020603050405020304" pitchFamily="18" charset="0"/>
              </a:rPr>
              <a:t> </a:t>
            </a:r>
            <a:r>
              <a:rPr lang="en-US" sz="3700" b="1" i="1" dirty="0" err="1" smtClean="0">
                <a:latin typeface="Times New Roman" panose="02020603050405020304" pitchFamily="18" charset="0"/>
                <a:ea typeface="Times New Roman" panose="02020603050405020304" pitchFamily="18" charset="0"/>
              </a:rPr>
              <a:t>kê</a:t>
            </a:r>
            <a:r>
              <a:rPr lang="en-US" sz="3700" b="1" i="1" dirty="0" smtClean="0">
                <a:latin typeface="Times New Roman" panose="02020603050405020304" pitchFamily="18" charset="0"/>
                <a:ea typeface="Times New Roman" panose="02020603050405020304" pitchFamily="18" charset="0"/>
              </a:rPr>
              <a:t> ( </a:t>
            </a:r>
            <a:r>
              <a:rPr lang="en-US" sz="3700" b="1" i="1" dirty="0" err="1" smtClean="0">
                <a:latin typeface="Times New Roman" panose="02020603050405020304" pitchFamily="18" charset="0"/>
                <a:ea typeface="Times New Roman" panose="02020603050405020304" pitchFamily="18" charset="0"/>
              </a:rPr>
              <a:t>Tiết</a:t>
            </a:r>
            <a:r>
              <a:rPr lang="en-US" sz="3700" b="1" i="1" smtClean="0">
                <a:latin typeface="Times New Roman" panose="02020603050405020304" pitchFamily="18" charset="0"/>
                <a:ea typeface="Times New Roman" panose="02020603050405020304" pitchFamily="18" charset="0"/>
              </a:rPr>
              <a:t> 2)</a:t>
            </a:r>
            <a:endParaRPr lang="en-US" sz="3700" b="1" i="1" dirty="0">
              <a:latin typeface="Times New Roman" panose="02020603050405020304" pitchFamily="18" charset="0"/>
              <a:ea typeface="Times New Roman" panose="02020603050405020304" pitchFamily="18" charset="0"/>
            </a:endParaRPr>
          </a:p>
        </p:txBody>
      </p:sp>
      <p:sp>
        <p:nvSpPr>
          <p:cNvPr id="13" name="WordArt 15"/>
          <p:cNvSpPr>
            <a:spLocks noChangeArrowheads="1" noChangeShapeType="1" noTextEdit="1"/>
          </p:cNvSpPr>
          <p:nvPr/>
        </p:nvSpPr>
        <p:spPr bwMode="auto">
          <a:xfrm>
            <a:off x="2743200" y="381001"/>
            <a:ext cx="6605984" cy="1028700"/>
          </a:xfrm>
          <a:prstGeom prst="rect">
            <a:avLst/>
          </a:prstGeom>
        </p:spPr>
        <p:txBody>
          <a:bodyPr wrap="none" lIns="121917" tIns="60958" rIns="121917" bIns="60958" numCol="1"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a:lstStyle>
          <a:p>
            <a:pPr algn="ctr" defTabSz="1219170" eaLnBrk="0" fontAlgn="base" hangingPunct="0">
              <a:spcBef>
                <a:spcPct val="0"/>
              </a:spcBef>
              <a:spcAft>
                <a:spcPct val="0"/>
              </a:spcAft>
              <a:defRPr/>
            </a:pPr>
            <a:endParaRPr lang="vi-VN" sz="2400" kern="10" dirty="0">
              <a:ln w="12700">
                <a:pattFill prst="divot">
                  <a:fgClr>
                    <a:srgbClr val="FF0000"/>
                  </a:fgClr>
                  <a:bgClr>
                    <a:srgbClr val="0000CC"/>
                  </a:bgClr>
                </a:pattFill>
                <a:round/>
              </a:ln>
              <a:gradFill rotWithShape="1">
                <a:gsLst>
                  <a:gs pos="0">
                    <a:srgbClr val="0000CC"/>
                  </a:gs>
                  <a:gs pos="100000">
                    <a:srgbClr val="FF0000"/>
                  </a:gs>
                </a:gsLst>
                <a:lin ang="5400000" scaled="1"/>
              </a:gradFill>
              <a:effectLst>
                <a:outerShdw dist="35921" dir="2700000" sy="50000" kx="2115830" algn="bl" rotWithShape="0">
                  <a:srgbClr val="C0C0C0">
                    <a:alpha val="79999"/>
                  </a:srgbClr>
                </a:outerShdw>
              </a:effectLst>
              <a:latin typeface="Arial" panose="020B0604020202020204" pitchFamily="34" charset="0"/>
              <a:ea typeface="+mn-ea"/>
              <a:cs typeface="Arial" panose="020B0604020202020204" pitchFamily="34" charset="0"/>
            </a:endParaRPr>
          </a:p>
        </p:txBody>
      </p:sp>
      <p:sp>
        <p:nvSpPr>
          <p:cNvPr id="14" name="Rectangle 13"/>
          <p:cNvSpPr/>
          <p:nvPr/>
        </p:nvSpPr>
        <p:spPr>
          <a:xfrm>
            <a:off x="1727200" y="381000"/>
            <a:ext cx="8128000" cy="738660"/>
          </a:xfrm>
          <a:prstGeom prst="rect">
            <a:avLst/>
          </a:prstGeom>
          <a:noFill/>
        </p:spPr>
        <p:txBody>
          <a:bodyPr wrap="square" lIns="121917" tIns="60958" rIns="121917" bIns="6095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TRƯỜNG TIỂU HỌC ĐOÀN LẬP</a:t>
            </a:r>
          </a:p>
        </p:txBody>
      </p:sp>
    </p:spTree>
    <p:extLst>
      <p:ext uri="{BB962C8B-B14F-4D97-AF65-F5344CB8AC3E}">
        <p14:creationId xmlns:p14="http://schemas.microsoft.com/office/powerpoint/2010/main" val="195081935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lick.wav"/>
          </p:stSnd>
        </p:sndAc>
      </p:transition>
    </mc:Choice>
    <mc:Fallback xmlns="">
      <p:transition spd="slow">
        <p:split orient="vert"/>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xmlns=""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 Placeholder 7">
            <a:extLst>
              <a:ext uri="{FF2B5EF4-FFF2-40B4-BE49-F238E27FC236}">
                <a16:creationId xmlns:a16="http://schemas.microsoft.com/office/drawing/2014/main" xmlns="" id="{E5964B3C-8D91-6BC0-A655-FB65D469D7A8}"/>
              </a:ext>
            </a:extLst>
          </p:cNvPr>
          <p:cNvSpPr txBox="1">
            <a:spLocks/>
          </p:cNvSpPr>
          <p:nvPr/>
        </p:nvSpPr>
        <p:spPr>
          <a:xfrm flipH="1">
            <a:off x="1228003" y="1631852"/>
            <a:ext cx="9959193" cy="2799471"/>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defRPr/>
            </a:pPr>
            <a:r>
              <a:rPr kumimoji="0" lang="en-US" sz="4400" b="1" i="0" u="none" strike="noStrike" kern="1200" cap="none" spc="0" normalizeH="0" baseline="0" noProof="0" dirty="0">
                <a:ln>
                  <a:noFill/>
                </a:ln>
                <a:solidFill>
                  <a:prstClr val="black">
                    <a:lumMod val="75000"/>
                    <a:lumOff val="25000"/>
                  </a:prstClr>
                </a:solidFill>
                <a:effectLst/>
                <a:uLnTx/>
                <a:uFillTx/>
                <a:latin typeface="Times New Roman" pitchFamily="18" charset="0"/>
                <a:cs typeface="Times New Roman" pitchFamily="18" charset="0"/>
              </a:rPr>
              <a:t> </a:t>
            </a:r>
            <a:r>
              <a:rPr lang="en-US" sz="4400" dirty="0" err="1" smtClean="0">
                <a:solidFill>
                  <a:prstClr val="black">
                    <a:lumMod val="75000"/>
                    <a:lumOff val="25000"/>
                  </a:prstClr>
                </a:solidFill>
                <a:latin typeface="Times New Roman" pitchFamily="18" charset="0"/>
                <a:cs typeface="Times New Roman" pitchFamily="18" charset="0"/>
              </a:rPr>
              <a:t>Điểm</a:t>
            </a:r>
            <a:r>
              <a:rPr lang="en-US" sz="4400" dirty="0" smtClean="0">
                <a:solidFill>
                  <a:prstClr val="black">
                    <a:lumMod val="75000"/>
                    <a:lumOff val="25000"/>
                  </a:prstClr>
                </a:solidFill>
                <a:latin typeface="Times New Roman" pitchFamily="18" charset="0"/>
                <a:cs typeface="Times New Roman" pitchFamily="18" charset="0"/>
              </a:rPr>
              <a:t> </a:t>
            </a:r>
            <a:r>
              <a:rPr kumimoji="0" lang="en-US" sz="4400" b="1" i="0" u="none" strike="noStrike" kern="1200" cap="none" spc="0" normalizeH="0" baseline="0" noProof="0" dirty="0" err="1" smtClean="0">
                <a:ln>
                  <a:noFill/>
                </a:ln>
                <a:solidFill>
                  <a:prstClr val="black">
                    <a:lumMod val="75000"/>
                    <a:lumOff val="25000"/>
                  </a:prstClr>
                </a:solidFill>
                <a:effectLst/>
                <a:uLnTx/>
                <a:uFillTx/>
                <a:latin typeface="Times New Roman" pitchFamily="18" charset="0"/>
                <a:cs typeface="Times New Roman" pitchFamily="18" charset="0"/>
              </a:rPr>
              <a:t>kiểm</a:t>
            </a:r>
            <a:r>
              <a:rPr kumimoji="0" lang="en-US"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smtClean="0">
                <a:ln>
                  <a:noFill/>
                </a:ln>
                <a:solidFill>
                  <a:prstClr val="black">
                    <a:lumMod val="75000"/>
                    <a:lumOff val="25000"/>
                  </a:prstClr>
                </a:solidFill>
                <a:effectLst/>
                <a:uLnTx/>
                <a:uFillTx/>
                <a:latin typeface="Times New Roman" pitchFamily="18" charset="0"/>
                <a:cs typeface="Times New Roman" pitchFamily="18" charset="0"/>
              </a:rPr>
              <a:t>tra</a:t>
            </a:r>
            <a:r>
              <a:rPr kumimoji="0" lang="en-US"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smtClean="0">
                <a:ln>
                  <a:noFill/>
                </a:ln>
                <a:solidFill>
                  <a:prstClr val="black">
                    <a:lumMod val="75000"/>
                    <a:lumOff val="25000"/>
                  </a:prstClr>
                </a:solidFill>
                <a:effectLst/>
                <a:uLnTx/>
                <a:uFillTx/>
                <a:latin typeface="Times New Roman" pitchFamily="18" charset="0"/>
                <a:cs typeface="Times New Roman" pitchFamily="18" charset="0"/>
              </a:rPr>
              <a:t>môn</a:t>
            </a:r>
            <a:r>
              <a:rPr kumimoji="0" lang="en-US" sz="4400" b="1" i="0" u="none" strike="noStrike" kern="1200" cap="none" spc="0" normalizeH="0" noProof="0" dirty="0" smtClean="0">
                <a:ln>
                  <a:noFill/>
                </a:ln>
                <a:solidFill>
                  <a:prstClr val="black">
                    <a:lumMod val="75000"/>
                    <a:lumOff val="25000"/>
                  </a:prstClr>
                </a:solidFill>
                <a:effectLst/>
                <a:uLnTx/>
                <a:uFillTx/>
                <a:latin typeface="Times New Roman" pitchFamily="18" charset="0"/>
                <a:cs typeface="Times New Roman" pitchFamily="18" charset="0"/>
              </a:rPr>
              <a:t> </a:t>
            </a:r>
            <a:r>
              <a:rPr kumimoji="0" lang="en-US" sz="4400" b="1" i="0" u="none" strike="noStrike" kern="1200" cap="none" spc="0" normalizeH="0" noProof="0" dirty="0" err="1" smtClean="0">
                <a:ln>
                  <a:noFill/>
                </a:ln>
                <a:solidFill>
                  <a:prstClr val="black">
                    <a:lumMod val="75000"/>
                    <a:lumOff val="25000"/>
                  </a:prstClr>
                </a:solidFill>
                <a:effectLst/>
                <a:uLnTx/>
                <a:uFillTx/>
                <a:latin typeface="Times New Roman" pitchFamily="18" charset="0"/>
                <a:cs typeface="Times New Roman" pitchFamily="18" charset="0"/>
              </a:rPr>
              <a:t>Toán</a:t>
            </a:r>
            <a:r>
              <a:rPr kumimoji="0" lang="en-US"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smtClean="0">
                <a:ln>
                  <a:noFill/>
                </a:ln>
                <a:solidFill>
                  <a:prstClr val="black">
                    <a:lumMod val="75000"/>
                    <a:lumOff val="25000"/>
                  </a:prstClr>
                </a:solidFill>
                <a:effectLst/>
                <a:uLnTx/>
                <a:uFillTx/>
                <a:latin typeface="Times New Roman" pitchFamily="18" charset="0"/>
                <a:cs typeface="Times New Roman" pitchFamily="18" charset="0"/>
              </a:rPr>
              <a:t>cuối</a:t>
            </a:r>
            <a:r>
              <a:rPr kumimoji="0" lang="en-US"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smtClean="0">
                <a:ln>
                  <a:noFill/>
                </a:ln>
                <a:solidFill>
                  <a:prstClr val="black">
                    <a:lumMod val="75000"/>
                    <a:lumOff val="25000"/>
                  </a:prstClr>
                </a:solidFill>
                <a:effectLst/>
                <a:uLnTx/>
                <a:uFillTx/>
                <a:latin typeface="Times New Roman" pitchFamily="18" charset="0"/>
                <a:cs typeface="Times New Roman" pitchFamily="18" charset="0"/>
              </a:rPr>
              <a:t>học</a:t>
            </a:r>
            <a:r>
              <a:rPr kumimoji="0" lang="en-US"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smtClean="0">
                <a:ln>
                  <a:noFill/>
                </a:ln>
                <a:solidFill>
                  <a:prstClr val="black">
                    <a:lumMod val="75000"/>
                    <a:lumOff val="25000"/>
                  </a:prstClr>
                </a:solidFill>
                <a:effectLst/>
                <a:uLnTx/>
                <a:uFillTx/>
                <a:latin typeface="Times New Roman" pitchFamily="18" charset="0"/>
                <a:cs typeface="Times New Roman" pitchFamily="18" charset="0"/>
              </a:rPr>
              <a:t>kì</a:t>
            </a:r>
            <a:r>
              <a:rPr kumimoji="0" lang="en-US"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 1</a:t>
            </a:r>
            <a:r>
              <a:rPr lang="en-US" sz="4400" dirty="0" smtClean="0">
                <a:solidFill>
                  <a:prstClr val="black">
                    <a:lumMod val="75000"/>
                    <a:lumOff val="25000"/>
                  </a:prstClr>
                </a:solidFill>
                <a:latin typeface="Times New Roman" pitchFamily="18" charset="0"/>
                <a:cs typeface="Times New Roman" pitchFamily="18" charset="0"/>
              </a:rPr>
              <a:t> c</a:t>
            </a:r>
            <a:r>
              <a:rPr lang="vi-VN" sz="4400" dirty="0" smtClean="0">
                <a:solidFill>
                  <a:prstClr val="black">
                    <a:lumMod val="75000"/>
                    <a:lumOff val="25000"/>
                  </a:prstClr>
                </a:solidFill>
                <a:latin typeface="Times New Roman" pitchFamily="18" charset="0"/>
                <a:cs typeface="Times New Roman" pitchFamily="18" charset="0"/>
              </a:rPr>
              <a:t>ủa </a:t>
            </a:r>
            <a:r>
              <a:rPr kumimoji="0" lang="vi-VN"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các bạn Tiến, Dũng, Châu,</a:t>
            </a:r>
            <a:r>
              <a:rPr kumimoji="0" lang="vi-VN" sz="4400" b="1" i="0" u="none" strike="noStrike" kern="1200" cap="none" spc="0" normalizeH="0" noProof="0" dirty="0" smtClean="0">
                <a:ln>
                  <a:noFill/>
                </a:ln>
                <a:solidFill>
                  <a:prstClr val="black">
                    <a:lumMod val="75000"/>
                    <a:lumOff val="25000"/>
                  </a:prstClr>
                </a:solidFill>
                <a:effectLst/>
                <a:uLnTx/>
                <a:uFillTx/>
                <a:latin typeface="Times New Roman" pitchFamily="18" charset="0"/>
                <a:cs typeface="Times New Roman" pitchFamily="18" charset="0"/>
              </a:rPr>
              <a:t> Vi</a:t>
            </a:r>
            <a:r>
              <a:rPr lang="vi-VN" sz="4400" noProof="0" dirty="0" smtClean="0">
                <a:solidFill>
                  <a:prstClr val="black">
                    <a:lumMod val="75000"/>
                    <a:lumOff val="25000"/>
                  </a:prstClr>
                </a:solidFill>
                <a:latin typeface="Times New Roman" pitchFamily="18" charset="0"/>
                <a:cs typeface="Times New Roman" pitchFamily="18" charset="0"/>
              </a:rPr>
              <a:t>,</a:t>
            </a:r>
            <a:r>
              <a:rPr kumimoji="0" lang="vi-VN" sz="4400" b="1" i="0" u="none" strike="noStrike" kern="1200" cap="none" spc="0" normalizeH="0" noProof="0" dirty="0" smtClean="0">
                <a:ln>
                  <a:noFill/>
                </a:ln>
                <a:solidFill>
                  <a:prstClr val="black">
                    <a:lumMod val="75000"/>
                    <a:lumOff val="25000"/>
                  </a:prstClr>
                </a:solidFill>
                <a:effectLst/>
                <a:uLnTx/>
                <a:uFillTx/>
                <a:latin typeface="Times New Roman" pitchFamily="18" charset="0"/>
                <a:cs typeface="Times New Roman" pitchFamily="18" charset="0"/>
              </a:rPr>
              <a:t> </a:t>
            </a:r>
            <a:r>
              <a:rPr kumimoji="0" lang="vi-VN"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Thư và </a:t>
            </a:r>
            <a:r>
              <a:rPr lang="vi-VN" sz="4400" dirty="0">
                <a:solidFill>
                  <a:prstClr val="black">
                    <a:lumMod val="75000"/>
                    <a:lumOff val="25000"/>
                  </a:prstClr>
                </a:solidFill>
                <a:latin typeface="Times New Roman" pitchFamily="18" charset="0"/>
                <a:cs typeface="Times New Roman" pitchFamily="18" charset="0"/>
              </a:rPr>
              <a:t>Sơn </a:t>
            </a:r>
            <a:r>
              <a:rPr kumimoji="0" lang="vi-VN"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lần lượt là: </a:t>
            </a:r>
            <a:r>
              <a:rPr kumimoji="0" lang="en-US"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9</a:t>
            </a:r>
            <a:r>
              <a:rPr kumimoji="0" lang="vi-VN"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 </a:t>
            </a:r>
            <a:r>
              <a:rPr kumimoji="0" lang="en-US"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7</a:t>
            </a:r>
            <a:r>
              <a:rPr kumimoji="0" lang="vi-VN"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 </a:t>
            </a:r>
            <a:r>
              <a:rPr kumimoji="0" lang="en-US"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7, 8, 10</a:t>
            </a:r>
            <a:r>
              <a:rPr kumimoji="0" lang="vi-VN" sz="4400" b="1" i="0" u="none" strike="noStrike" kern="1200" cap="none" spc="0" normalizeH="0" baseline="0" noProof="0" dirty="0" smtClean="0">
                <a:ln>
                  <a:noFill/>
                </a:ln>
                <a:solidFill>
                  <a:prstClr val="black">
                    <a:lumMod val="75000"/>
                    <a:lumOff val="25000"/>
                  </a:prstClr>
                </a:solidFill>
                <a:effectLst/>
                <a:uLnTx/>
                <a:uFillTx/>
                <a:latin typeface="Times New Roman" pitchFamily="18" charset="0"/>
                <a:cs typeface="Times New Roman" pitchFamily="18" charset="0"/>
              </a:rPr>
              <a:t>, 5.</a:t>
            </a:r>
            <a:endParaRPr kumimoji="0" lang="en-US" sz="4400" b="1" i="0" u="none" strike="noStrike" kern="1200" cap="none" spc="0" normalizeH="0" baseline="0" noProof="0" dirty="0">
              <a:ln>
                <a:noFill/>
              </a:ln>
              <a:solidFill>
                <a:prstClr val="black">
                  <a:lumMod val="75000"/>
                  <a:lumOff val="25000"/>
                </a:prstClr>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068685839"/>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462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xmlns=""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xmlns="" id="{26DA287F-80C3-BFDD-2792-4403BD97486B}"/>
              </a:ext>
            </a:extLst>
          </p:cNvPr>
          <p:cNvSpPr txBox="1"/>
          <p:nvPr/>
        </p:nvSpPr>
        <p:spPr>
          <a:xfrm>
            <a:off x="1409699" y="1050046"/>
            <a:ext cx="9959971" cy="2062103"/>
          </a:xfrm>
          <a:prstGeom prst="rect">
            <a:avLst/>
          </a:prstGeom>
          <a:noFill/>
        </p:spPr>
        <p:txBody>
          <a:bodyPr wrap="square" rtlCol="0">
            <a:spAutoFit/>
          </a:bodyPr>
          <a:lstStyle/>
          <a:p>
            <a:pPr lvl="0" algn="just"/>
            <a:r>
              <a:rPr lang="vi-VN" sz="3200" dirty="0">
                <a:solidFill>
                  <a:prstClr val="black"/>
                </a:solidFill>
                <a:latin typeface="+mj-lt"/>
                <a:cs typeface="Calibri" panose="020F0502020204030204" pitchFamily="34" charset="0"/>
              </a:rPr>
              <a:t>Việt cùng bố trồng 5 chậu dâu tây. Bắt đầu từ Chủ nhật tuần trước, ngày nào Việt cũng hái dâu tây. Vào mỗi buổi tối, Việt đều ghi lại tổng số quả dâu tây hái được trong ngày và nhận được một dãy số liệu như sau: 2, 3, 4, 5, 7, 8, 10, 13.</a:t>
            </a:r>
            <a:endParaRPr kumimoji="0" lang="vi-VN" sz="3200" b="0" i="0" u="none" strike="noStrike" kern="1200" cap="none" spc="0" normalizeH="0" baseline="0" noProof="0" dirty="0">
              <a:ln>
                <a:noFill/>
              </a:ln>
              <a:solidFill>
                <a:prstClr val="black"/>
              </a:solidFill>
              <a:effectLst/>
              <a:uLnTx/>
              <a:uFillTx/>
              <a:latin typeface="+mj-lt"/>
              <a:cs typeface="Calibri" panose="020F0502020204030204" pitchFamily="34" charset="0"/>
            </a:endParaRPr>
          </a:p>
        </p:txBody>
      </p:sp>
      <p:sp>
        <p:nvSpPr>
          <p:cNvPr id="5" name="Oval 4">
            <a:extLst>
              <a:ext uri="{FF2B5EF4-FFF2-40B4-BE49-F238E27FC236}">
                <a16:creationId xmlns:a16="http://schemas.microsoft.com/office/drawing/2014/main" xmlns="" id="{25BA7AEC-FA99-42E9-8D9C-10CEB8280897}"/>
              </a:ext>
            </a:extLst>
          </p:cNvPr>
          <p:cNvSpPr/>
          <p:nvPr/>
        </p:nvSpPr>
        <p:spPr>
          <a:xfrm>
            <a:off x="726954" y="453641"/>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3" name="TextBox 2">
            <a:extLst>
              <a:ext uri="{FF2B5EF4-FFF2-40B4-BE49-F238E27FC236}">
                <a16:creationId xmlns:a16="http://schemas.microsoft.com/office/drawing/2014/main" xmlns="" id="{2CBF69DC-F079-D897-4128-DFD6C4BFBECB}"/>
              </a:ext>
            </a:extLst>
          </p:cNvPr>
          <p:cNvSpPr txBox="1"/>
          <p:nvPr/>
        </p:nvSpPr>
        <p:spPr>
          <a:xfrm>
            <a:off x="1405310" y="3003473"/>
            <a:ext cx="10506075" cy="2554545"/>
          </a:xfrm>
          <a:prstGeom prst="rect">
            <a:avLst/>
          </a:prstGeom>
          <a:noFill/>
        </p:spPr>
        <p:txBody>
          <a:bodyPr wrap="square" rtlCol="0">
            <a:spAutoFit/>
          </a:bodyPr>
          <a:lstStyle/>
          <a:p>
            <a:pPr algn="just"/>
            <a:r>
              <a:rPr lang="vi-VN" sz="3200" dirty="0">
                <a:latin typeface="+mj-lt"/>
                <a:cs typeface="Calibri" panose="020F0502020204030204" pitchFamily="34" charset="0"/>
              </a:rPr>
              <a:t>Dựa vào dãy số liệu đó và trả lời câu hỏi.</a:t>
            </a:r>
          </a:p>
          <a:p>
            <a:pPr algn="just"/>
            <a:r>
              <a:rPr lang="vi-VN" sz="3200" dirty="0">
                <a:latin typeface="+mj-lt"/>
                <a:cs typeface="Calibri" panose="020F0502020204030204" pitchFamily="34" charset="0"/>
              </a:rPr>
              <a:t>a) Việt đã hái dâu tây trong bao nhiêu ngày?</a:t>
            </a:r>
          </a:p>
          <a:p>
            <a:pPr algn="just"/>
            <a:r>
              <a:rPr lang="vi-VN" sz="3200" dirty="0">
                <a:latin typeface="+mj-lt"/>
                <a:cs typeface="Calibri" panose="020F0502020204030204" pitchFamily="34" charset="0"/>
              </a:rPr>
              <a:t>b) Vào ngày nào, Việt hái được ít dâu tây nhất?</a:t>
            </a:r>
          </a:p>
          <a:p>
            <a:pPr algn="just"/>
            <a:r>
              <a:rPr lang="vi-VN" sz="3200" dirty="0">
                <a:latin typeface="+mj-lt"/>
                <a:cs typeface="Calibri" panose="020F0502020204030204" pitchFamily="34" charset="0"/>
              </a:rPr>
              <a:t>c) Số lượng dâu tây mà Việt hái được trong các ngày đó là </a:t>
            </a:r>
            <a:r>
              <a:rPr lang="vi-VN" sz="3200" dirty="0" smtClean="0">
                <a:latin typeface="+mj-lt"/>
                <a:cs typeface="Calibri" panose="020F0502020204030204" pitchFamily="34" charset="0"/>
              </a:rPr>
              <a:t>tăng</a:t>
            </a:r>
          </a:p>
          <a:p>
            <a:pPr algn="just"/>
            <a:r>
              <a:rPr lang="vi-VN" sz="3200" dirty="0" smtClean="0">
                <a:latin typeface="+mj-lt"/>
                <a:cs typeface="Calibri" panose="020F0502020204030204" pitchFamily="34" charset="0"/>
              </a:rPr>
              <a:t> </a:t>
            </a:r>
            <a:r>
              <a:rPr lang="vi-VN" sz="3200" dirty="0">
                <a:latin typeface="+mj-lt"/>
                <a:cs typeface="Calibri" panose="020F0502020204030204" pitchFamily="34" charset="0"/>
              </a:rPr>
              <a:t>hay giảm sau mỗi ngày?</a:t>
            </a:r>
            <a:endParaRPr lang="en-US" sz="3200" dirty="0">
              <a:latin typeface="+mj-lt"/>
              <a:cs typeface="Calibri" panose="020F0502020204030204" pitchFamily="34" charset="0"/>
            </a:endParaRPr>
          </a:p>
        </p:txBody>
      </p:sp>
    </p:spTree>
    <p:extLst>
      <p:ext uri="{BB962C8B-B14F-4D97-AF65-F5344CB8AC3E}">
        <p14:creationId xmlns:p14="http://schemas.microsoft.com/office/powerpoint/2010/main" val="494346716"/>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xmlns="" id="{5EDA13FA-52E6-BE1A-FEDF-A2A8F414FB17}"/>
              </a:ext>
            </a:extLst>
          </p:cNvPr>
          <p:cNvSpPr/>
          <p:nvPr/>
        </p:nvSpPr>
        <p:spPr>
          <a:xfrm>
            <a:off x="304760" y="186289"/>
            <a:ext cx="11556314" cy="6509785"/>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custGeom>
                    <a:avLst/>
                    <a:gdLst>
                      <a:gd name="connsiteX0" fmla="*/ 0 w 11556314"/>
                      <a:gd name="connsiteY0" fmla="*/ 1084986 h 6509785"/>
                      <a:gd name="connsiteX1" fmla="*/ 1084986 w 11556314"/>
                      <a:gd name="connsiteY1" fmla="*/ 0 h 6509785"/>
                      <a:gd name="connsiteX2" fmla="*/ 10471328 w 11556314"/>
                      <a:gd name="connsiteY2" fmla="*/ 0 h 6509785"/>
                      <a:gd name="connsiteX3" fmla="*/ 11556314 w 11556314"/>
                      <a:gd name="connsiteY3" fmla="*/ 1084986 h 6509785"/>
                      <a:gd name="connsiteX4" fmla="*/ 11556314 w 11556314"/>
                      <a:gd name="connsiteY4" fmla="*/ 5424799 h 6509785"/>
                      <a:gd name="connsiteX5" fmla="*/ 10471328 w 11556314"/>
                      <a:gd name="connsiteY5" fmla="*/ 6509785 h 6509785"/>
                      <a:gd name="connsiteX6" fmla="*/ 1084986 w 11556314"/>
                      <a:gd name="connsiteY6" fmla="*/ 6509785 h 6509785"/>
                      <a:gd name="connsiteX7" fmla="*/ 0 w 11556314"/>
                      <a:gd name="connsiteY7" fmla="*/ 5424799 h 6509785"/>
                      <a:gd name="connsiteX8" fmla="*/ 0 w 11556314"/>
                      <a:gd name="connsiteY8" fmla="*/ 1084986 h 650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509785" fill="none" extrusionOk="0">
                        <a:moveTo>
                          <a:pt x="0" y="1084986"/>
                        </a:moveTo>
                        <a:cubicBezTo>
                          <a:pt x="-104002" y="492232"/>
                          <a:pt x="476524" y="52471"/>
                          <a:pt x="1084986" y="0"/>
                        </a:cubicBezTo>
                        <a:cubicBezTo>
                          <a:pt x="2369788" y="77600"/>
                          <a:pt x="6303327" y="-27269"/>
                          <a:pt x="10471328" y="0"/>
                        </a:cubicBezTo>
                        <a:cubicBezTo>
                          <a:pt x="11083456" y="-17026"/>
                          <a:pt x="11568070" y="489226"/>
                          <a:pt x="11556314" y="1084986"/>
                        </a:cubicBezTo>
                        <a:cubicBezTo>
                          <a:pt x="11665314" y="1893590"/>
                          <a:pt x="11478105" y="4239954"/>
                          <a:pt x="11556314" y="5424799"/>
                        </a:cubicBezTo>
                        <a:cubicBezTo>
                          <a:pt x="11515407" y="6008018"/>
                          <a:pt x="11005846" y="6538321"/>
                          <a:pt x="10471328" y="6509785"/>
                        </a:cubicBezTo>
                        <a:cubicBezTo>
                          <a:pt x="6623409" y="6558962"/>
                          <a:pt x="3891559" y="6387083"/>
                          <a:pt x="1084986" y="6509785"/>
                        </a:cubicBezTo>
                        <a:cubicBezTo>
                          <a:pt x="472236" y="6613686"/>
                          <a:pt x="-22050" y="6043005"/>
                          <a:pt x="0" y="5424799"/>
                        </a:cubicBezTo>
                        <a:cubicBezTo>
                          <a:pt x="47022" y="4316917"/>
                          <a:pt x="104569" y="1748040"/>
                          <a:pt x="0" y="1084986"/>
                        </a:cubicBezTo>
                        <a:close/>
                      </a:path>
                      <a:path w="11556314" h="6509785" stroke="0" extrusionOk="0">
                        <a:moveTo>
                          <a:pt x="0" y="1084986"/>
                        </a:moveTo>
                        <a:cubicBezTo>
                          <a:pt x="18064" y="483700"/>
                          <a:pt x="513429" y="-1846"/>
                          <a:pt x="1084986" y="0"/>
                        </a:cubicBezTo>
                        <a:cubicBezTo>
                          <a:pt x="2183828" y="-129276"/>
                          <a:pt x="7787593" y="-77778"/>
                          <a:pt x="10471328" y="0"/>
                        </a:cubicBezTo>
                        <a:cubicBezTo>
                          <a:pt x="11067917" y="-8391"/>
                          <a:pt x="11537149" y="596272"/>
                          <a:pt x="11556314" y="1084986"/>
                        </a:cubicBezTo>
                        <a:cubicBezTo>
                          <a:pt x="11637913" y="2810712"/>
                          <a:pt x="11710614" y="3406918"/>
                          <a:pt x="11556314" y="5424799"/>
                        </a:cubicBezTo>
                        <a:cubicBezTo>
                          <a:pt x="11602785" y="6122023"/>
                          <a:pt x="11047135" y="6517743"/>
                          <a:pt x="10471328" y="6509785"/>
                        </a:cubicBezTo>
                        <a:cubicBezTo>
                          <a:pt x="5835638" y="6554005"/>
                          <a:pt x="3739401" y="6480403"/>
                          <a:pt x="1084986" y="6509785"/>
                        </a:cubicBezTo>
                        <a:cubicBezTo>
                          <a:pt x="458807" y="6406205"/>
                          <a:pt x="-70595" y="6007704"/>
                          <a:pt x="0" y="5424799"/>
                        </a:cubicBezTo>
                        <a:cubicBezTo>
                          <a:pt x="-159954" y="4305871"/>
                          <a:pt x="22140" y="1645118"/>
                          <a:pt x="0" y="108498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p:sp>
        <p:nvSpPr>
          <p:cNvPr id="12" name="TextBox 11">
            <a:extLst>
              <a:ext uri="{FF2B5EF4-FFF2-40B4-BE49-F238E27FC236}">
                <a16:creationId xmlns:a16="http://schemas.microsoft.com/office/drawing/2014/main" xmlns="" id="{26DA287F-80C3-BFDD-2792-4403BD97486B}"/>
              </a:ext>
            </a:extLst>
          </p:cNvPr>
          <p:cNvSpPr txBox="1"/>
          <p:nvPr/>
        </p:nvSpPr>
        <p:spPr>
          <a:xfrm>
            <a:off x="1378152" y="1468396"/>
            <a:ext cx="9877304" cy="1569660"/>
          </a:xfrm>
          <a:prstGeom prst="rect">
            <a:avLst/>
          </a:prstGeom>
          <a:noFill/>
        </p:spPr>
        <p:txBody>
          <a:bodyPr wrap="square" rtlCol="0">
            <a:spAutoFit/>
          </a:bodyPr>
          <a:lstStyle/>
          <a:p>
            <a:pPr lvl="0" algn="just"/>
            <a:r>
              <a:rPr lang="vi-VN" sz="3200" dirty="0">
                <a:solidFill>
                  <a:prstClr val="black"/>
                </a:solidFill>
                <a:latin typeface="+mj-lt"/>
                <a:cs typeface="Calibri" panose="020F0502020204030204" pitchFamily="34" charset="0"/>
              </a:rPr>
              <a:t>Cho dãy số liệu về thời gian tập thể dục mỗi ngày của các thành viên trong gia đình Mai như sau: 20 phút, 40 phút, 10 phút, 50 phút, 30 phút.</a:t>
            </a:r>
            <a:endParaRPr kumimoji="0" lang="vi-VN" sz="3200" b="0" i="0" u="none" strike="noStrike" kern="1200" cap="none" spc="0" normalizeH="0" baseline="0" noProof="0" dirty="0">
              <a:ln>
                <a:noFill/>
              </a:ln>
              <a:solidFill>
                <a:prstClr val="black"/>
              </a:solidFill>
              <a:effectLst/>
              <a:uLnTx/>
              <a:uFillTx/>
              <a:latin typeface="+mj-lt"/>
              <a:cs typeface="Calibri" panose="020F0502020204030204" pitchFamily="34" charset="0"/>
            </a:endParaRPr>
          </a:p>
        </p:txBody>
      </p:sp>
      <p:sp>
        <p:nvSpPr>
          <p:cNvPr id="5" name="Oval 4">
            <a:extLst>
              <a:ext uri="{FF2B5EF4-FFF2-40B4-BE49-F238E27FC236}">
                <a16:creationId xmlns:a16="http://schemas.microsoft.com/office/drawing/2014/main" xmlns="" id="{25BA7AEC-FA99-42E9-8D9C-10CEB8280897}"/>
              </a:ext>
            </a:extLst>
          </p:cNvPr>
          <p:cNvSpPr/>
          <p:nvPr/>
        </p:nvSpPr>
        <p:spPr>
          <a:xfrm>
            <a:off x="804378" y="878605"/>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mj-lt"/>
                <a:ea typeface="+mn-ea"/>
                <a:cs typeface="+mn-cs"/>
              </a:rPr>
              <a:t>2</a:t>
            </a:r>
          </a:p>
        </p:txBody>
      </p:sp>
      <p:sp>
        <p:nvSpPr>
          <p:cNvPr id="3" name="TextBox 2">
            <a:extLst>
              <a:ext uri="{FF2B5EF4-FFF2-40B4-BE49-F238E27FC236}">
                <a16:creationId xmlns:a16="http://schemas.microsoft.com/office/drawing/2014/main" xmlns="" id="{6AE4253F-6164-3AFE-B730-122FDF23D244}"/>
              </a:ext>
            </a:extLst>
          </p:cNvPr>
          <p:cNvSpPr txBox="1"/>
          <p:nvPr/>
        </p:nvSpPr>
        <p:spPr>
          <a:xfrm>
            <a:off x="1425625" y="3056700"/>
            <a:ext cx="9877304" cy="2062103"/>
          </a:xfrm>
          <a:prstGeom prst="rect">
            <a:avLst/>
          </a:prstGeom>
          <a:noFill/>
        </p:spPr>
        <p:txBody>
          <a:bodyPr wrap="square" rtlCol="0">
            <a:spAutoFit/>
          </a:bodyPr>
          <a:lstStyle/>
          <a:p>
            <a:pPr lvl="0" algn="just"/>
            <a:r>
              <a:rPr lang="vi-VN" sz="3200" dirty="0">
                <a:solidFill>
                  <a:prstClr val="black"/>
                </a:solidFill>
                <a:latin typeface="+mj-lt"/>
                <a:cs typeface="Calibri" panose="020F0502020204030204" pitchFamily="34" charset="0"/>
              </a:rPr>
              <a:t>Hỏi:</a:t>
            </a:r>
          </a:p>
          <a:p>
            <a:pPr lvl="0" algn="just"/>
            <a:r>
              <a:rPr lang="vi-VN" sz="3200" dirty="0">
                <a:solidFill>
                  <a:prstClr val="black"/>
                </a:solidFill>
                <a:latin typeface="+mj-lt"/>
                <a:cs typeface="Calibri" panose="020F0502020204030204" pitchFamily="34" charset="0"/>
              </a:rPr>
              <a:t>a) Gia đình Mai có bao nhiêu thành viên?</a:t>
            </a:r>
          </a:p>
          <a:p>
            <a:pPr lvl="0" algn="just"/>
            <a:r>
              <a:rPr lang="vi-VN" sz="3200" dirty="0" smtClean="0">
                <a:solidFill>
                  <a:prstClr val="black"/>
                </a:solidFill>
                <a:latin typeface="+mj-lt"/>
                <a:cs typeface="Calibri" panose="020F0502020204030204" pitchFamily="34" charset="0"/>
              </a:rPr>
              <a:t>b) </a:t>
            </a:r>
            <a:r>
              <a:rPr lang="vi-VN" sz="3200" dirty="0">
                <a:solidFill>
                  <a:prstClr val="black"/>
                </a:solidFill>
                <a:latin typeface="+mj-lt"/>
                <a:cs typeface="Calibri" panose="020F0502020204030204" pitchFamily="34" charset="0"/>
              </a:rPr>
              <a:t>Trung bình mỗi thành viên trong gia đình Mai dành bao nhiêu phút một ngày để tập thể dục?</a:t>
            </a:r>
            <a:endParaRPr kumimoji="0" lang="vi-VN" sz="3200" b="0" i="0" u="none" strike="noStrike" kern="1200" cap="none" spc="0" normalizeH="0" baseline="0" noProof="0" dirty="0">
              <a:ln>
                <a:noFill/>
              </a:ln>
              <a:solidFill>
                <a:prstClr val="black"/>
              </a:solidFill>
              <a:effectLst/>
              <a:uLnTx/>
              <a:uFillTx/>
              <a:latin typeface="+mj-lt"/>
              <a:cs typeface="Calibri" panose="020F0502020204030204" pitchFamily="34" charset="0"/>
            </a:endParaRPr>
          </a:p>
        </p:txBody>
      </p:sp>
    </p:spTree>
    <p:extLst>
      <p:ext uri="{BB962C8B-B14F-4D97-AF65-F5344CB8AC3E}">
        <p14:creationId xmlns:p14="http://schemas.microsoft.com/office/powerpoint/2010/main" val="3552221086"/>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BD9D563-6411-4B90-932B-0567588C2F55}"/>
              </a:ext>
            </a:extLst>
          </p:cNvPr>
          <p:cNvSpPr txBox="1"/>
          <p:nvPr/>
        </p:nvSpPr>
        <p:spPr>
          <a:xfrm>
            <a:off x="679772" y="169855"/>
            <a:ext cx="11334037" cy="830997"/>
          </a:xfrm>
          <a:prstGeom prst="rect">
            <a:avLst/>
          </a:prstGeom>
          <a:noFill/>
        </p:spPr>
        <p:txBody>
          <a:bodyPr wrap="square" rtlCol="0">
            <a:spAutoFit/>
          </a:bodyPr>
          <a:lstStyle/>
          <a:p>
            <a:pPr lvl="0" algn="just">
              <a:defRPr/>
            </a:pPr>
            <a:r>
              <a:rPr lang="vi-VN" sz="2400" dirty="0">
                <a:solidFill>
                  <a:srgbClr val="002060"/>
                </a:solidFill>
                <a:latin typeface="+mj-lt"/>
                <a:cs typeface="Calibri" panose="020F0502020204030204" pitchFamily="34" charset="0"/>
              </a:rPr>
              <a:t>a) Hãy thực hiện một cuộc khảo sát về số giờ ngủ trong một ngày của các bạn trong nhóm em và ghi lại kết quả thành dãy số liệu (theo mẫu).</a:t>
            </a:r>
            <a:endParaRPr kumimoji="0" lang="vi-VN" sz="2400" b="0" i="0" u="none" strike="noStrike" kern="1200" cap="none" spc="0" normalizeH="0" baseline="0" noProof="0" dirty="0">
              <a:ln>
                <a:noFill/>
              </a:ln>
              <a:solidFill>
                <a:srgbClr val="002060"/>
              </a:solidFill>
              <a:effectLst/>
              <a:uLnTx/>
              <a:uFillTx/>
              <a:latin typeface="+mj-lt"/>
              <a:cs typeface="Calibri" panose="020F0502020204030204" pitchFamily="34" charset="0"/>
            </a:endParaRPr>
          </a:p>
        </p:txBody>
      </p:sp>
      <p:sp>
        <p:nvSpPr>
          <p:cNvPr id="5" name="Oval 4">
            <a:extLst>
              <a:ext uri="{FF2B5EF4-FFF2-40B4-BE49-F238E27FC236}">
                <a16:creationId xmlns:a16="http://schemas.microsoft.com/office/drawing/2014/main" xmlns="" id="{25BA7AEC-FA99-42E9-8D9C-10CEB8280897}"/>
              </a:ext>
            </a:extLst>
          </p:cNvPr>
          <p:cNvSpPr/>
          <p:nvPr/>
        </p:nvSpPr>
        <p:spPr>
          <a:xfrm>
            <a:off x="0" y="124639"/>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6" name="Rectangle 5">
            <a:extLst>
              <a:ext uri="{FF2B5EF4-FFF2-40B4-BE49-F238E27FC236}">
                <a16:creationId xmlns:a16="http://schemas.microsoft.com/office/drawing/2014/main" xmlns="" id="{5484E1F4-ECF3-0CCD-64C5-214892E7065B}"/>
              </a:ext>
            </a:extLst>
          </p:cNvPr>
          <p:cNvSpPr/>
          <p:nvPr/>
        </p:nvSpPr>
        <p:spPr>
          <a:xfrm>
            <a:off x="938726" y="1123962"/>
            <a:ext cx="10191750" cy="1364772"/>
          </a:xfrm>
          <a:prstGeom prst="rect">
            <a:avLst/>
          </a:prstGeom>
          <a:solidFill>
            <a:srgbClr val="EDC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0000"/>
              </a:lnSpc>
              <a:spcBef>
                <a:spcPts val="0"/>
              </a:spcBef>
              <a:spcAft>
                <a:spcPts val="0"/>
              </a:spcAft>
            </a:pPr>
            <a:r>
              <a:rPr lang="en-US" sz="2400" dirty="0" err="1">
                <a:solidFill>
                  <a:srgbClr val="002060"/>
                </a:solidFill>
                <a:effectLst/>
                <a:latin typeface="Times New Roman" pitchFamily="18" charset="0"/>
                <a:ea typeface="Calibri" panose="020F0502020204030204" pitchFamily="34" charset="0"/>
                <a:cs typeface="Times New Roman" pitchFamily="18" charset="0"/>
              </a:rPr>
              <a:t>Mẫu</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Rô-bốt</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tiến</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hành</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khảo</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sát</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và</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ghi</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lại</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002060"/>
                </a:solidFill>
                <a:effectLst/>
                <a:latin typeface="Times New Roman" pitchFamily="18" charset="0"/>
                <a:ea typeface="Calibri" panose="020F0502020204030204" pitchFamily="34" charset="0"/>
                <a:cs typeface="Times New Roman" pitchFamily="18" charset="0"/>
              </a:rPr>
              <a:t>kết</a:t>
            </a:r>
            <a:r>
              <a:rPr lang="en-US" sz="2400" dirty="0" smtClean="0">
                <a:solidFill>
                  <a:srgbClr val="002060"/>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002060"/>
                </a:solidFill>
                <a:effectLst/>
                <a:latin typeface="Times New Roman" pitchFamily="18" charset="0"/>
                <a:ea typeface="Calibri" panose="020F0502020204030204" pitchFamily="34" charset="0"/>
                <a:cs typeface="Times New Roman" pitchFamily="18" charset="0"/>
              </a:rPr>
              <a:t>quả</a:t>
            </a:r>
            <a:r>
              <a:rPr lang="en-US" sz="2400" dirty="0" smtClean="0">
                <a:solidFill>
                  <a:srgbClr val="002060"/>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002060"/>
                </a:solidFill>
                <a:effectLst/>
                <a:latin typeface="Times New Roman" pitchFamily="18" charset="0"/>
                <a:ea typeface="Calibri" panose="020F0502020204030204" pitchFamily="34" charset="0"/>
                <a:cs typeface="Times New Roman" pitchFamily="18" charset="0"/>
              </a:rPr>
              <a:t>thành</a:t>
            </a:r>
            <a:r>
              <a:rPr lang="en-US" sz="2400" dirty="0" smtClean="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dãy</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số</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liệu</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như</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sau</a:t>
            </a:r>
            <a:r>
              <a:rPr lang="en-US" sz="2400" dirty="0">
                <a:solidFill>
                  <a:srgbClr val="002060"/>
                </a:solidFill>
                <a:effectLst/>
                <a:latin typeface="Times New Roman" pitchFamily="18" charset="0"/>
                <a:ea typeface="Calibri" panose="020F0502020204030204" pitchFamily="34" charset="0"/>
                <a:cs typeface="Times New Roman" pitchFamily="18" charset="0"/>
              </a:rPr>
              <a:t>:</a:t>
            </a:r>
          </a:p>
          <a:p>
            <a:pPr marL="0" marR="0">
              <a:lnSpc>
                <a:spcPct val="110000"/>
              </a:lnSpc>
              <a:spcBef>
                <a:spcPts val="0"/>
              </a:spcBef>
              <a:spcAft>
                <a:spcPts val="0"/>
              </a:spcAft>
            </a:pPr>
            <a:r>
              <a:rPr lang="en-US" sz="2400" dirty="0">
                <a:solidFill>
                  <a:srgbClr val="002060"/>
                </a:solidFill>
                <a:effectLst/>
                <a:latin typeface="Times New Roman" pitchFamily="18" charset="0"/>
                <a:ea typeface="Calibri" panose="020F0502020204030204" pitchFamily="34" charset="0"/>
                <a:cs typeface="Times New Roman" pitchFamily="18" charset="0"/>
              </a:rPr>
              <a:t>10 </a:t>
            </a:r>
            <a:r>
              <a:rPr lang="en-US" sz="2400" dirty="0" err="1">
                <a:solidFill>
                  <a:srgbClr val="002060"/>
                </a:solidFill>
                <a:effectLst/>
                <a:latin typeface="Times New Roman" pitchFamily="18" charset="0"/>
                <a:ea typeface="Calibri" panose="020F0502020204030204" pitchFamily="34" charset="0"/>
                <a:cs typeface="Times New Roman" pitchFamily="18" charset="0"/>
              </a:rPr>
              <a:t>giờ</a:t>
            </a:r>
            <a:r>
              <a:rPr lang="en-US" sz="2400" dirty="0">
                <a:solidFill>
                  <a:srgbClr val="002060"/>
                </a:solidFill>
                <a:effectLst/>
                <a:latin typeface="Times New Roman" pitchFamily="18" charset="0"/>
                <a:ea typeface="Calibri" panose="020F0502020204030204" pitchFamily="34" charset="0"/>
                <a:cs typeface="Times New Roman" pitchFamily="18" charset="0"/>
              </a:rPr>
              <a:t>, 8 </a:t>
            </a:r>
            <a:r>
              <a:rPr lang="en-US" sz="2400" dirty="0" err="1">
                <a:solidFill>
                  <a:srgbClr val="002060"/>
                </a:solidFill>
                <a:effectLst/>
                <a:latin typeface="Times New Roman" pitchFamily="18" charset="0"/>
                <a:ea typeface="Calibri" panose="020F0502020204030204" pitchFamily="34" charset="0"/>
                <a:cs typeface="Times New Roman" pitchFamily="18" charset="0"/>
              </a:rPr>
              <a:t>giờ</a:t>
            </a:r>
            <a:r>
              <a:rPr lang="en-US" sz="2400" dirty="0">
                <a:solidFill>
                  <a:srgbClr val="002060"/>
                </a:solidFill>
                <a:effectLst/>
                <a:latin typeface="Times New Roman" pitchFamily="18" charset="0"/>
                <a:ea typeface="Calibri" panose="020F0502020204030204" pitchFamily="34" charset="0"/>
                <a:cs typeface="Times New Roman" pitchFamily="18" charset="0"/>
              </a:rPr>
              <a:t>, 11 </a:t>
            </a:r>
            <a:r>
              <a:rPr lang="en-US" sz="2400" dirty="0" err="1">
                <a:solidFill>
                  <a:srgbClr val="002060"/>
                </a:solidFill>
                <a:effectLst/>
                <a:latin typeface="Times New Roman" pitchFamily="18" charset="0"/>
                <a:ea typeface="Calibri" panose="020F0502020204030204" pitchFamily="34" charset="0"/>
                <a:cs typeface="Times New Roman" pitchFamily="18" charset="0"/>
              </a:rPr>
              <a:t>giờ</a:t>
            </a:r>
            <a:r>
              <a:rPr lang="en-US" sz="2400" dirty="0">
                <a:solidFill>
                  <a:srgbClr val="002060"/>
                </a:solidFill>
                <a:effectLst/>
                <a:latin typeface="Times New Roman" pitchFamily="18" charset="0"/>
                <a:ea typeface="Calibri" panose="020F0502020204030204" pitchFamily="34" charset="0"/>
                <a:cs typeface="Times New Roman" pitchFamily="18" charset="0"/>
              </a:rPr>
              <a:t>, 10 </a:t>
            </a:r>
            <a:r>
              <a:rPr lang="en-US" sz="2400" dirty="0" err="1">
                <a:solidFill>
                  <a:srgbClr val="002060"/>
                </a:solidFill>
                <a:effectLst/>
                <a:latin typeface="Times New Roman" pitchFamily="18" charset="0"/>
                <a:ea typeface="Calibri" panose="020F0502020204030204" pitchFamily="34" charset="0"/>
                <a:cs typeface="Times New Roman" pitchFamily="18" charset="0"/>
              </a:rPr>
              <a:t>giờ</a:t>
            </a:r>
            <a:r>
              <a:rPr lang="en-US" sz="2400" dirty="0">
                <a:solidFill>
                  <a:srgbClr val="002060"/>
                </a:solidFill>
                <a:effectLst/>
                <a:latin typeface="Times New Roman" pitchFamily="18" charset="0"/>
                <a:ea typeface="Calibri" panose="020F0502020204030204" pitchFamily="34" charset="0"/>
                <a:cs typeface="Times New Roman" pitchFamily="18" charset="0"/>
              </a:rPr>
              <a:t>, 9 </a:t>
            </a:r>
            <a:r>
              <a:rPr lang="en-US" sz="2400" dirty="0" err="1">
                <a:solidFill>
                  <a:srgbClr val="002060"/>
                </a:solidFill>
                <a:effectLst/>
                <a:latin typeface="Times New Roman" pitchFamily="18" charset="0"/>
                <a:ea typeface="Calibri" panose="020F0502020204030204" pitchFamily="34" charset="0"/>
                <a:cs typeface="Times New Roman" pitchFamily="18" charset="0"/>
              </a:rPr>
              <a:t>giờ</a:t>
            </a:r>
            <a:r>
              <a:rPr lang="en-US" sz="2400" dirty="0">
                <a:solidFill>
                  <a:srgbClr val="002060"/>
                </a:solidFill>
                <a:effectLst/>
                <a:latin typeface="Times New Roman" pitchFamily="18" charset="0"/>
                <a:ea typeface="Calibri" panose="020F0502020204030204" pitchFamily="34" charset="0"/>
                <a:cs typeface="Times New Roman" pitchFamily="18" charset="0"/>
              </a:rPr>
              <a:t>, 8 </a:t>
            </a:r>
            <a:r>
              <a:rPr lang="en-US" sz="2400" dirty="0" err="1">
                <a:solidFill>
                  <a:srgbClr val="002060"/>
                </a:solidFill>
                <a:effectLst/>
                <a:latin typeface="Times New Roman" pitchFamily="18" charset="0"/>
                <a:ea typeface="Calibri" panose="020F0502020204030204" pitchFamily="34" charset="0"/>
                <a:cs typeface="Times New Roman" pitchFamily="18" charset="0"/>
              </a:rPr>
              <a:t>giờ</a:t>
            </a:r>
            <a:r>
              <a:rPr lang="en-US" sz="2400" dirty="0">
                <a:solidFill>
                  <a:srgbClr val="002060"/>
                </a:solidFill>
                <a:effectLst/>
                <a:latin typeface="Times New Roman" pitchFamily="18" charset="0"/>
                <a:ea typeface="Calibri" panose="020F0502020204030204" pitchFamily="34" charset="0"/>
                <a:cs typeface="Times New Roman" pitchFamily="18" charset="0"/>
              </a:rPr>
              <a:t>, 7 </a:t>
            </a:r>
            <a:r>
              <a:rPr lang="en-US" sz="2400" dirty="0" err="1">
                <a:solidFill>
                  <a:srgbClr val="002060"/>
                </a:solidFill>
                <a:effectLst/>
                <a:latin typeface="Times New Roman" pitchFamily="18" charset="0"/>
                <a:ea typeface="Calibri" panose="020F0502020204030204" pitchFamily="34" charset="0"/>
                <a:cs typeface="Times New Roman" pitchFamily="18" charset="0"/>
              </a:rPr>
              <a:t>giờ</a:t>
            </a:r>
            <a:r>
              <a:rPr lang="en-US" sz="2400" dirty="0">
                <a:solidFill>
                  <a:srgbClr val="002060"/>
                </a:solidFill>
                <a:effectLst/>
                <a:latin typeface="Times New Roman" pitchFamily="18" charset="0"/>
                <a:ea typeface="Calibri" panose="020F0502020204030204" pitchFamily="34" charset="0"/>
                <a:cs typeface="Times New Roman" pitchFamily="18" charset="0"/>
              </a:rPr>
              <a:t> </a:t>
            </a:r>
          </a:p>
        </p:txBody>
      </p:sp>
      <p:sp>
        <p:nvSpPr>
          <p:cNvPr id="8" name="TextBox 7">
            <a:extLst>
              <a:ext uri="{FF2B5EF4-FFF2-40B4-BE49-F238E27FC236}">
                <a16:creationId xmlns:a16="http://schemas.microsoft.com/office/drawing/2014/main" xmlns="" id="{6BD9D563-6411-4B90-932B-0567588C2F55}"/>
              </a:ext>
            </a:extLst>
          </p:cNvPr>
          <p:cNvSpPr txBox="1"/>
          <p:nvPr/>
        </p:nvSpPr>
        <p:spPr>
          <a:xfrm>
            <a:off x="798046" y="2548237"/>
            <a:ext cx="10248900" cy="1938992"/>
          </a:xfrm>
          <a:prstGeom prst="rect">
            <a:avLst/>
          </a:prstGeom>
          <a:noFill/>
        </p:spPr>
        <p:txBody>
          <a:bodyPr wrap="square" rtlCol="0">
            <a:spAutoFit/>
          </a:bodyPr>
          <a:lstStyle/>
          <a:p>
            <a:pPr lvl="0" algn="just">
              <a:defRPr/>
            </a:pPr>
            <a:r>
              <a:rPr lang="vi-VN" sz="2400" dirty="0">
                <a:solidFill>
                  <a:srgbClr val="002060"/>
                </a:solidFill>
                <a:latin typeface="Times New Roman" pitchFamily="18" charset="0"/>
                <a:cs typeface="Times New Roman" pitchFamily="18" charset="0"/>
              </a:rPr>
              <a:t>b) Dựa vào dãy số liệu vừa thu thập được và trả lời câu hỏi.</a:t>
            </a:r>
          </a:p>
          <a:p>
            <a:pPr marL="457200" lvl="0" indent="-457200" algn="just">
              <a:buFont typeface="Arial" panose="020B0604020202020204" pitchFamily="34" charset="0"/>
              <a:buChar char="•"/>
              <a:defRPr/>
            </a:pPr>
            <a:r>
              <a:rPr lang="vi-VN" sz="2400" dirty="0">
                <a:solidFill>
                  <a:srgbClr val="002060"/>
                </a:solidFill>
                <a:latin typeface="Times New Roman" pitchFamily="18" charset="0"/>
                <a:cs typeface="Times New Roman" pitchFamily="18" charset="0"/>
              </a:rPr>
              <a:t>Có bao nhiêu bạn đã tham gia cuộc khảo sát của em?</a:t>
            </a:r>
          </a:p>
          <a:p>
            <a:pPr marL="457200" lvl="0" indent="-457200" algn="just">
              <a:buFont typeface="Arial" panose="020B0604020202020204" pitchFamily="34" charset="0"/>
              <a:buChar char="•"/>
              <a:defRPr/>
            </a:pPr>
            <a:r>
              <a:rPr lang="vi-VN" sz="2400" dirty="0">
                <a:solidFill>
                  <a:srgbClr val="002060"/>
                </a:solidFill>
                <a:latin typeface="Times New Roman" pitchFamily="18" charset="0"/>
                <a:cs typeface="Times New Roman" pitchFamily="18" charset="0"/>
              </a:rPr>
              <a:t>Bạn ngủ ít nhất đã ngủ bao nhiêu giờ mỗi ngày?</a:t>
            </a:r>
          </a:p>
          <a:p>
            <a:pPr marL="457200" lvl="0" indent="-457200" algn="just">
              <a:buFont typeface="Arial" panose="020B0604020202020204" pitchFamily="34" charset="0"/>
              <a:buChar char="•"/>
              <a:defRPr/>
            </a:pPr>
            <a:r>
              <a:rPr lang="vi-VN" sz="2400" dirty="0">
                <a:solidFill>
                  <a:srgbClr val="002060"/>
                </a:solidFill>
                <a:latin typeface="Times New Roman" pitchFamily="18" charset="0"/>
                <a:cs typeface="Times New Roman" pitchFamily="18" charset="0"/>
              </a:rPr>
              <a:t>Trong giai đoạn từ 6 tuổi đến 12 tuổi, mỗi người cần được ngủ đủ từ 9 giờ đến 12 giờ mỗi ngày.</a:t>
            </a:r>
            <a:r>
              <a:rPr 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Hỏi có bao nhiêu bạn ngủ đủ số giờ theo lứa tuổi?</a:t>
            </a:r>
            <a:endParaRPr kumimoji="0" lang="vi-VN" sz="24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EF4DF1CD-FEA1-0564-AF5F-2C236297C726}"/>
              </a:ext>
            </a:extLst>
          </p:cNvPr>
          <p:cNvPicPr>
            <a:picLocks noChangeAspect="1"/>
          </p:cNvPicPr>
          <p:nvPr/>
        </p:nvPicPr>
        <p:blipFill>
          <a:blip r:embed="rId2"/>
          <a:stretch>
            <a:fillRect/>
          </a:stretch>
        </p:blipFill>
        <p:spPr>
          <a:xfrm>
            <a:off x="3984590" y="4388755"/>
            <a:ext cx="4724400" cy="2412973"/>
          </a:xfrm>
          <a:prstGeom prst="rect">
            <a:avLst/>
          </a:prstGeom>
        </p:spPr>
      </p:pic>
    </p:spTree>
    <p:extLst>
      <p:ext uri="{BB962C8B-B14F-4D97-AF65-F5344CB8AC3E}">
        <p14:creationId xmlns:p14="http://schemas.microsoft.com/office/powerpoint/2010/main" val="1985744949"/>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166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428</Words>
  <Application>Microsoft Office PowerPoint</Application>
  <PresentationFormat>Custom</PresentationFormat>
  <Paragraphs>25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29</cp:revision>
  <dcterms:created xsi:type="dcterms:W3CDTF">2023-12-06T02:29:18Z</dcterms:created>
  <dcterms:modified xsi:type="dcterms:W3CDTF">2024-12-30T11:30:09Z</dcterms:modified>
</cp:coreProperties>
</file>