
<file path=[Content_Types].xml><?xml version="1.0" encoding="utf-8"?>
<Types xmlns="http://schemas.openxmlformats.org/package/2006/content-types">
  <Default Extension="png" ContentType="image/png"/>
  <Default Extension="tmp"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41"/>
  </p:notesMasterIdLst>
  <p:sldIdLst>
    <p:sldId id="303" r:id="rId5"/>
    <p:sldId id="283" r:id="rId6"/>
    <p:sldId id="301" r:id="rId7"/>
    <p:sldId id="286" r:id="rId8"/>
    <p:sldId id="304" r:id="rId9"/>
    <p:sldId id="276" r:id="rId10"/>
    <p:sldId id="284" r:id="rId11"/>
    <p:sldId id="280" r:id="rId12"/>
    <p:sldId id="258" r:id="rId13"/>
    <p:sldId id="279" r:id="rId14"/>
    <p:sldId id="317" r:id="rId15"/>
    <p:sldId id="318" r:id="rId16"/>
    <p:sldId id="305" r:id="rId17"/>
    <p:sldId id="306" r:id="rId18"/>
    <p:sldId id="293" r:id="rId19"/>
    <p:sldId id="311" r:id="rId20"/>
    <p:sldId id="309" r:id="rId21"/>
    <p:sldId id="319" r:id="rId22"/>
    <p:sldId id="292" r:id="rId23"/>
    <p:sldId id="313" r:id="rId24"/>
    <p:sldId id="312" r:id="rId25"/>
    <p:sldId id="314" r:id="rId26"/>
    <p:sldId id="294" r:id="rId27"/>
    <p:sldId id="308" r:id="rId28"/>
    <p:sldId id="310" r:id="rId29"/>
    <p:sldId id="316" r:id="rId30"/>
    <p:sldId id="315" r:id="rId31"/>
    <p:sldId id="291" r:id="rId32"/>
    <p:sldId id="287" r:id="rId33"/>
    <p:sldId id="260" r:id="rId34"/>
    <p:sldId id="267" r:id="rId35"/>
    <p:sldId id="299" r:id="rId36"/>
    <p:sldId id="261" r:id="rId37"/>
    <p:sldId id="300" r:id="rId38"/>
    <p:sldId id="262" r:id="rId39"/>
    <p:sldId id="26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30427BF-129C-4AAB-A3D3-6EAF3759B4BB}">
          <p14:sldIdLst>
            <p14:sldId id="303"/>
            <p14:sldId id="283"/>
            <p14:sldId id="301"/>
            <p14:sldId id="286"/>
            <p14:sldId id="304"/>
            <p14:sldId id="276"/>
            <p14:sldId id="284"/>
            <p14:sldId id="280"/>
            <p14:sldId id="258"/>
            <p14:sldId id="279"/>
            <p14:sldId id="317"/>
            <p14:sldId id="318"/>
            <p14:sldId id="305"/>
            <p14:sldId id="306"/>
            <p14:sldId id="293"/>
            <p14:sldId id="311"/>
            <p14:sldId id="309"/>
            <p14:sldId id="319"/>
            <p14:sldId id="292"/>
            <p14:sldId id="313"/>
            <p14:sldId id="312"/>
            <p14:sldId id="314"/>
            <p14:sldId id="294"/>
            <p14:sldId id="308"/>
            <p14:sldId id="310"/>
            <p14:sldId id="316"/>
            <p14:sldId id="315"/>
            <p14:sldId id="291"/>
            <p14:sldId id="287"/>
            <p14:sldId id="260"/>
          </p14:sldIdLst>
        </p14:section>
        <p14:section name="TRO CHƠI CỦNG CỐ" id="{4C75421F-55A1-40DF-8F71-2A8F2362C29E}">
          <p14:sldIdLst>
            <p14:sldId id="267"/>
            <p14:sldId id="299"/>
            <p14:sldId id="261"/>
            <p14:sldId id="300"/>
            <p14:sldId id="262"/>
            <p14:sldId id="26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48" d="100"/>
          <a:sy n="48" d="100"/>
        </p:scale>
        <p:origin x="110" y="38"/>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770B3-90A2-4FF3-A150-999D463C154D}"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C9350-17CA-4E5C-9325-511FEEFAAB6A}" type="slidenum">
              <a:rPr lang="en-US" smtClean="0"/>
              <a:t>‹#›</a:t>
            </a:fld>
            <a:endParaRPr lang="en-US"/>
          </a:p>
        </p:txBody>
      </p:sp>
    </p:spTree>
    <p:extLst>
      <p:ext uri="{BB962C8B-B14F-4D97-AF65-F5344CB8AC3E}">
        <p14:creationId xmlns:p14="http://schemas.microsoft.com/office/powerpoint/2010/main" val="2407707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660661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027951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28</a:t>
            </a:fld>
            <a:endParaRPr lang="zh-CN" sz="1200" dirty="0"/>
          </a:p>
        </p:txBody>
      </p:sp>
    </p:spTree>
    <p:extLst>
      <p:ext uri="{BB962C8B-B14F-4D97-AF65-F5344CB8AC3E}">
        <p14:creationId xmlns:p14="http://schemas.microsoft.com/office/powerpoint/2010/main" val="1817840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1: Tre ngà bên lăng Bác</a:t>
            </a:r>
          </a:p>
          <a:p>
            <a:r>
              <a:rPr lang="en-US"/>
              <a:t>Bài 2: Reo vang bình minh</a:t>
            </a:r>
          </a:p>
          <a:p>
            <a:r>
              <a:rPr lang="en-US"/>
              <a:t>Bài 3: Con chim non</a:t>
            </a:r>
          </a:p>
        </p:txBody>
      </p:sp>
      <p:sp>
        <p:nvSpPr>
          <p:cNvPr id="4" name="Slide Number Placeholder 3"/>
          <p:cNvSpPr>
            <a:spLocks noGrp="1"/>
          </p:cNvSpPr>
          <p:nvPr>
            <p:ph type="sldNum" sz="quarter" idx="5"/>
          </p:nvPr>
        </p:nvSpPr>
        <p:spPr/>
        <p:txBody>
          <a:bodyPr/>
          <a:lstStyle/>
          <a:p>
            <a:fld id="{312C9350-17CA-4E5C-9325-511FEEFAAB6A}" type="slidenum">
              <a:rPr lang="en-US" smtClean="0"/>
              <a:t>29</a:t>
            </a:fld>
            <a:endParaRPr lang="en-US"/>
          </a:p>
        </p:txBody>
      </p:sp>
    </p:spTree>
    <p:extLst>
      <p:ext uri="{BB962C8B-B14F-4D97-AF65-F5344CB8AC3E}">
        <p14:creationId xmlns:p14="http://schemas.microsoft.com/office/powerpoint/2010/main" val="400235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1505"/>
          <p:cNvSpPr>
            <a:spLocks noGrp="1" noRot="1" noChangeAspect="1" noTextEdit="1"/>
          </p:cNvSpPr>
          <p:nvPr>
            <p:ph type="sldImg"/>
          </p:nvPr>
        </p:nvSpPr>
        <p:spPr>
          <a:ln/>
        </p:spPr>
      </p:sp>
      <p:sp>
        <p:nvSpPr>
          <p:cNvPr id="21507" name="文本占位符 2150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30</a:t>
            </a:fld>
            <a:endParaRPr lang="zh-CN" sz="1200" dirty="0"/>
          </a:p>
        </p:txBody>
      </p:sp>
    </p:spTree>
    <p:extLst>
      <p:ext uri="{BB962C8B-B14F-4D97-AF65-F5344CB8AC3E}">
        <p14:creationId xmlns:p14="http://schemas.microsoft.com/office/powerpoint/2010/main" val="3719236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a:ln/>
        </p:spPr>
      </p:sp>
      <p:sp>
        <p:nvSpPr>
          <p:cNvPr id="30723" name="文本占位符 307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36</a:t>
            </a:fld>
            <a:endParaRPr lang="zh-CN" sz="1200" dirty="0"/>
          </a:p>
        </p:txBody>
      </p:sp>
    </p:spTree>
    <p:extLst>
      <p:ext uri="{BB962C8B-B14F-4D97-AF65-F5344CB8AC3E}">
        <p14:creationId xmlns:p14="http://schemas.microsoft.com/office/powerpoint/2010/main" val="2769668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2660661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3451360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2588755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1902787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35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288274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602494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6A6F-6040-6783-F013-CF8BAB8D8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2BEC5A-5187-AF31-86EB-C6D114C2E8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6AAECE-C4A2-2AA4-A606-C6679FE4194F}"/>
              </a:ext>
            </a:extLst>
          </p:cNvPr>
          <p:cNvSpPr>
            <a:spLocks noGrp="1"/>
          </p:cNvSpPr>
          <p:nvPr>
            <p:ph type="dt" sz="half" idx="10"/>
          </p:nvPr>
        </p:nvSpPr>
        <p:spPr/>
        <p:txBody>
          <a:bodyPr/>
          <a:lstStyle/>
          <a:p>
            <a:fld id="{15B9E53C-2CB8-481C-8979-994B11AC4828}" type="datetimeFigureOut">
              <a:rPr lang="en-US" smtClean="0"/>
              <a:t>3/25/2024</a:t>
            </a:fld>
            <a:endParaRPr lang="en-US"/>
          </a:p>
        </p:txBody>
      </p:sp>
      <p:sp>
        <p:nvSpPr>
          <p:cNvPr id="5" name="Footer Placeholder 4">
            <a:extLst>
              <a:ext uri="{FF2B5EF4-FFF2-40B4-BE49-F238E27FC236}">
                <a16:creationId xmlns:a16="http://schemas.microsoft.com/office/drawing/2014/main" id="{A14B5482-A32D-C940-7F34-E9F92C180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1F567-5B0B-A264-D296-145D33A862B3}"/>
              </a:ext>
            </a:extLst>
          </p:cNvPr>
          <p:cNvSpPr>
            <a:spLocks noGrp="1"/>
          </p:cNvSpPr>
          <p:nvPr>
            <p:ph type="sldNum" sz="quarter" idx="12"/>
          </p:nvPr>
        </p:nvSpPr>
        <p:spPr/>
        <p:txBody>
          <a:bodyPr/>
          <a:lstStyle/>
          <a:p>
            <a:fld id="{933251EF-9B99-4C02-A9C7-C2E551170AB5}" type="slidenum">
              <a:rPr lang="en-US" smtClean="0"/>
              <a:t>‹#›</a:t>
            </a:fld>
            <a:endParaRPr lang="en-US"/>
          </a:p>
        </p:txBody>
      </p:sp>
    </p:spTree>
    <p:extLst>
      <p:ext uri="{BB962C8B-B14F-4D97-AF65-F5344CB8AC3E}">
        <p14:creationId xmlns:p14="http://schemas.microsoft.com/office/powerpoint/2010/main" val="1317732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1CEE-A7DE-602A-0C4D-39A7F01909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AF5A01-45F9-E51F-DA55-0263D6FF83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1AA00-ADA2-99FC-00BD-163814F24094}"/>
              </a:ext>
            </a:extLst>
          </p:cNvPr>
          <p:cNvSpPr>
            <a:spLocks noGrp="1"/>
          </p:cNvSpPr>
          <p:nvPr>
            <p:ph type="dt" sz="half" idx="10"/>
          </p:nvPr>
        </p:nvSpPr>
        <p:spPr/>
        <p:txBody>
          <a:bodyPr/>
          <a:lstStyle/>
          <a:p>
            <a:fld id="{15B9E53C-2CB8-481C-8979-994B11AC4828}" type="datetimeFigureOut">
              <a:rPr lang="en-US" smtClean="0"/>
              <a:t>3/25/2024</a:t>
            </a:fld>
            <a:endParaRPr lang="en-US"/>
          </a:p>
        </p:txBody>
      </p:sp>
      <p:sp>
        <p:nvSpPr>
          <p:cNvPr id="5" name="Footer Placeholder 4">
            <a:extLst>
              <a:ext uri="{FF2B5EF4-FFF2-40B4-BE49-F238E27FC236}">
                <a16:creationId xmlns:a16="http://schemas.microsoft.com/office/drawing/2014/main" id="{A54D269E-A3F5-9255-892C-C4FF8BDBCB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C397F-8A9B-A911-0F84-2A27E48607D7}"/>
              </a:ext>
            </a:extLst>
          </p:cNvPr>
          <p:cNvSpPr>
            <a:spLocks noGrp="1"/>
          </p:cNvSpPr>
          <p:nvPr>
            <p:ph type="sldNum" sz="quarter" idx="12"/>
          </p:nvPr>
        </p:nvSpPr>
        <p:spPr/>
        <p:txBody>
          <a:bodyPr/>
          <a:lstStyle/>
          <a:p>
            <a:fld id="{933251EF-9B99-4C02-A9C7-C2E551170AB5}" type="slidenum">
              <a:rPr lang="en-US" smtClean="0"/>
              <a:t>‹#›</a:t>
            </a:fld>
            <a:endParaRPr lang="en-US"/>
          </a:p>
        </p:txBody>
      </p:sp>
    </p:spTree>
    <p:extLst>
      <p:ext uri="{BB962C8B-B14F-4D97-AF65-F5344CB8AC3E}">
        <p14:creationId xmlns:p14="http://schemas.microsoft.com/office/powerpoint/2010/main" val="2399291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6ACA5E-7896-F8FF-960C-4BFBB8E8D2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D9B776-E114-2432-DDF9-F147E1AF06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B9EB-C915-FD5B-4045-EFF3E01724F4}"/>
              </a:ext>
            </a:extLst>
          </p:cNvPr>
          <p:cNvSpPr>
            <a:spLocks noGrp="1"/>
          </p:cNvSpPr>
          <p:nvPr>
            <p:ph type="dt" sz="half" idx="10"/>
          </p:nvPr>
        </p:nvSpPr>
        <p:spPr/>
        <p:txBody>
          <a:bodyPr/>
          <a:lstStyle/>
          <a:p>
            <a:fld id="{15B9E53C-2CB8-481C-8979-994B11AC4828}" type="datetimeFigureOut">
              <a:rPr lang="en-US" smtClean="0"/>
              <a:t>3/25/2024</a:t>
            </a:fld>
            <a:endParaRPr lang="en-US"/>
          </a:p>
        </p:txBody>
      </p:sp>
      <p:sp>
        <p:nvSpPr>
          <p:cNvPr id="5" name="Footer Placeholder 4">
            <a:extLst>
              <a:ext uri="{FF2B5EF4-FFF2-40B4-BE49-F238E27FC236}">
                <a16:creationId xmlns:a16="http://schemas.microsoft.com/office/drawing/2014/main" id="{AE700A57-5A63-97E4-391A-B95DBD33E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83668-E1BD-7E19-6A7E-C14B95397800}"/>
              </a:ext>
            </a:extLst>
          </p:cNvPr>
          <p:cNvSpPr>
            <a:spLocks noGrp="1"/>
          </p:cNvSpPr>
          <p:nvPr>
            <p:ph type="sldNum" sz="quarter" idx="12"/>
          </p:nvPr>
        </p:nvSpPr>
        <p:spPr/>
        <p:txBody>
          <a:bodyPr/>
          <a:lstStyle/>
          <a:p>
            <a:fld id="{933251EF-9B99-4C02-A9C7-C2E551170AB5}" type="slidenum">
              <a:rPr lang="en-US" smtClean="0"/>
              <a:t>‹#›</a:t>
            </a:fld>
            <a:endParaRPr lang="en-US"/>
          </a:p>
        </p:txBody>
      </p:sp>
    </p:spTree>
    <p:extLst>
      <p:ext uri="{BB962C8B-B14F-4D97-AF65-F5344CB8AC3E}">
        <p14:creationId xmlns:p14="http://schemas.microsoft.com/office/powerpoint/2010/main" val="3062880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72262422"/>
      </p:ext>
    </p:extLst>
  </p:cSld>
  <p:clrMapOvr>
    <a:masterClrMapping/>
  </p:clrMapOvr>
  <p:transition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3/25/2024</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009355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3/25/2024</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003225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3/25/2024</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961695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3/25/2024</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988451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3/25/2024</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4425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3/25/2024</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930901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3/25/2024</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448591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0F4D4-EBB5-7190-1459-0C892B0415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69168-E028-5A9D-744B-4BA4DC336C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0A14E-AC04-D261-806D-7F0C52073B97}"/>
              </a:ext>
            </a:extLst>
          </p:cNvPr>
          <p:cNvSpPr>
            <a:spLocks noGrp="1"/>
          </p:cNvSpPr>
          <p:nvPr>
            <p:ph type="dt" sz="half" idx="10"/>
          </p:nvPr>
        </p:nvSpPr>
        <p:spPr/>
        <p:txBody>
          <a:bodyPr/>
          <a:lstStyle/>
          <a:p>
            <a:fld id="{15B9E53C-2CB8-481C-8979-994B11AC4828}" type="datetimeFigureOut">
              <a:rPr lang="en-US" smtClean="0"/>
              <a:t>3/25/2024</a:t>
            </a:fld>
            <a:endParaRPr lang="en-US"/>
          </a:p>
        </p:txBody>
      </p:sp>
      <p:sp>
        <p:nvSpPr>
          <p:cNvPr id="5" name="Footer Placeholder 4">
            <a:extLst>
              <a:ext uri="{FF2B5EF4-FFF2-40B4-BE49-F238E27FC236}">
                <a16:creationId xmlns:a16="http://schemas.microsoft.com/office/drawing/2014/main" id="{77229B35-9003-926F-D6ED-CEFD68493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3CDBD-081C-E96A-2B7C-EE19F1EB1A1F}"/>
              </a:ext>
            </a:extLst>
          </p:cNvPr>
          <p:cNvSpPr>
            <a:spLocks noGrp="1"/>
          </p:cNvSpPr>
          <p:nvPr>
            <p:ph type="sldNum" sz="quarter" idx="12"/>
          </p:nvPr>
        </p:nvSpPr>
        <p:spPr/>
        <p:txBody>
          <a:bodyPr/>
          <a:lstStyle/>
          <a:p>
            <a:fld id="{933251EF-9B99-4C02-A9C7-C2E551170AB5}" type="slidenum">
              <a:rPr lang="en-US" smtClean="0"/>
              <a:t>‹#›</a:t>
            </a:fld>
            <a:endParaRPr lang="en-US"/>
          </a:p>
        </p:txBody>
      </p:sp>
    </p:spTree>
    <p:extLst>
      <p:ext uri="{BB962C8B-B14F-4D97-AF65-F5344CB8AC3E}">
        <p14:creationId xmlns:p14="http://schemas.microsoft.com/office/powerpoint/2010/main" val="1925199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3/25/2024</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60656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3/25/2024</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514170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3/25/2024</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088876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3/25/2024</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114501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1B8FDD6-464F-409D-9760-524CEA8D21B8}" type="datetimeFigureOut">
              <a:rPr lang="en-US" smtClean="0">
                <a:solidFill>
                  <a:prstClr val="black">
                    <a:tint val="75000"/>
                  </a:prstClr>
                </a:solidFill>
              </a:rPr>
              <a:pPr>
                <a:def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B5E7D1CD-D274-4685-9474-4C3312575181}" type="slidenum">
              <a:rPr lang="en-US" altLang="vi-VN" smtClean="0">
                <a:cs typeface="Arial" panose="020B0604020202020204" pitchFamily="34" charset="0"/>
              </a:rPr>
              <a:pPr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697511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545A744-3152-4817-803A-762061EE8ADB}" type="datetimeFigureOut">
              <a:rPr lang="en-US" smtClean="0">
                <a:solidFill>
                  <a:prstClr val="black">
                    <a:tint val="75000"/>
                  </a:prstClr>
                </a:solidFill>
              </a:rPr>
              <a:pPr>
                <a:def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C339722-1433-40AB-99F6-7383FCB46BD7}" type="slidenum">
              <a:rPr lang="en-US" altLang="vi-VN" smtClean="0">
                <a:cs typeface="Arial" panose="020B0604020202020204" pitchFamily="34" charset="0"/>
              </a:rPr>
              <a:pPr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1693744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BAFB94-C9AC-4348-BEC2-16051A6BCC08}" type="datetimeFigureOut">
              <a:rPr lang="en-US" smtClean="0">
                <a:solidFill>
                  <a:prstClr val="black">
                    <a:tint val="75000"/>
                  </a:prstClr>
                </a:solidFill>
              </a:rPr>
              <a:pPr>
                <a:def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78341CAE-CFB7-4FC4-A310-00DC45A56591}" type="slidenum">
              <a:rPr lang="en-US" altLang="vi-VN" smtClean="0">
                <a:cs typeface="Arial" panose="020B0604020202020204" pitchFamily="34" charset="0"/>
              </a:rPr>
              <a:pPr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1212954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10E37BE-CAE3-4322-862D-754248E9A436}" type="datetimeFigureOut">
              <a:rPr lang="en-US" smtClean="0">
                <a:solidFill>
                  <a:prstClr val="black">
                    <a:tint val="75000"/>
                  </a:prstClr>
                </a:solidFill>
              </a:rPr>
              <a:pPr>
                <a:defRPr/>
              </a:pPr>
              <a:t>3/25/2024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58A599C1-5372-4465-B0B7-E7996739C6CE}" type="slidenum">
              <a:rPr lang="en-US" altLang="vi-VN" smtClean="0">
                <a:cs typeface="Arial" panose="020B0604020202020204" pitchFamily="34" charset="0"/>
              </a:rPr>
              <a:pPr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2521789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D61B09E-59F5-4F93-A900-8BCE10066A3C}" type="datetimeFigureOut">
              <a:rPr lang="en-US" smtClean="0">
                <a:solidFill>
                  <a:prstClr val="black">
                    <a:tint val="75000"/>
                  </a:prstClr>
                </a:solidFill>
              </a:rPr>
              <a:pPr>
                <a:defRPr/>
              </a:pPr>
              <a:t>3/25/2024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866DF7E-E4ED-4609-BD59-6EEACF63FB45}" type="slidenum">
              <a:rPr lang="en-US" altLang="vi-VN" smtClean="0">
                <a:cs typeface="Arial" panose="020B0604020202020204" pitchFamily="34" charset="0"/>
              </a:rPr>
              <a:pPr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3823645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6265B2-823B-48E6-9BC0-B025227502EE}" type="datetimeFigureOut">
              <a:rPr lang="en-US" smtClean="0">
                <a:solidFill>
                  <a:prstClr val="black">
                    <a:tint val="75000"/>
                  </a:prstClr>
                </a:solidFill>
              </a:rPr>
              <a:pPr>
                <a:defRPr/>
              </a:pPr>
              <a:t>3/25/2024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9BF9298F-F65D-4298-A6DE-C8D75804C400}" type="slidenum">
              <a:rPr lang="en-US" altLang="vi-VN" smtClean="0">
                <a:cs typeface="Arial" panose="020B0604020202020204" pitchFamily="34" charset="0"/>
              </a:rPr>
              <a:pPr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46608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F325-F130-2463-73FD-5DC880E816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467F36-3BFA-AA04-9375-74DD2F7B69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49112D-A773-FE5E-A0C5-109165D67E71}"/>
              </a:ext>
            </a:extLst>
          </p:cNvPr>
          <p:cNvSpPr>
            <a:spLocks noGrp="1"/>
          </p:cNvSpPr>
          <p:nvPr>
            <p:ph type="dt" sz="half" idx="10"/>
          </p:nvPr>
        </p:nvSpPr>
        <p:spPr/>
        <p:txBody>
          <a:bodyPr/>
          <a:lstStyle/>
          <a:p>
            <a:fld id="{15B9E53C-2CB8-481C-8979-994B11AC4828}" type="datetimeFigureOut">
              <a:rPr lang="en-US" smtClean="0"/>
              <a:t>3/25/2024</a:t>
            </a:fld>
            <a:endParaRPr lang="en-US"/>
          </a:p>
        </p:txBody>
      </p:sp>
      <p:sp>
        <p:nvSpPr>
          <p:cNvPr id="5" name="Footer Placeholder 4">
            <a:extLst>
              <a:ext uri="{FF2B5EF4-FFF2-40B4-BE49-F238E27FC236}">
                <a16:creationId xmlns:a16="http://schemas.microsoft.com/office/drawing/2014/main" id="{EE0DC983-1EFA-DE0C-4249-C42F3E0E1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3CCD80-C9FB-A143-6CD2-BC64EA55407F}"/>
              </a:ext>
            </a:extLst>
          </p:cNvPr>
          <p:cNvSpPr>
            <a:spLocks noGrp="1"/>
          </p:cNvSpPr>
          <p:nvPr>
            <p:ph type="sldNum" sz="quarter" idx="12"/>
          </p:nvPr>
        </p:nvSpPr>
        <p:spPr/>
        <p:txBody>
          <a:bodyPr/>
          <a:lstStyle/>
          <a:p>
            <a:fld id="{933251EF-9B99-4C02-A9C7-C2E551170AB5}" type="slidenum">
              <a:rPr lang="en-US" smtClean="0"/>
              <a:t>‹#›</a:t>
            </a:fld>
            <a:endParaRPr lang="en-US"/>
          </a:p>
        </p:txBody>
      </p:sp>
    </p:spTree>
    <p:extLst>
      <p:ext uri="{BB962C8B-B14F-4D97-AF65-F5344CB8AC3E}">
        <p14:creationId xmlns:p14="http://schemas.microsoft.com/office/powerpoint/2010/main" val="2333219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A7EB236-55E7-4572-83B0-36ECA0736DDA}" type="datetimeFigureOut">
              <a:rPr lang="en-US" smtClean="0">
                <a:solidFill>
                  <a:prstClr val="black">
                    <a:tint val="75000"/>
                  </a:prstClr>
                </a:solidFill>
              </a:rPr>
              <a:pPr>
                <a:defRPr/>
              </a:pPr>
              <a:t>3/25/2024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0710EE8-DEDB-4DDF-9E85-EF97202EEC2C}" type="slidenum">
              <a:rPr lang="en-US" altLang="vi-VN" smtClean="0">
                <a:cs typeface="Arial" panose="020B0604020202020204" pitchFamily="34" charset="0"/>
              </a:rPr>
              <a:pPr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2900069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D359CB-FE43-4545-A697-B8D38119E965}" type="datetimeFigureOut">
              <a:rPr lang="en-US" smtClean="0">
                <a:solidFill>
                  <a:prstClr val="black">
                    <a:tint val="75000"/>
                  </a:prstClr>
                </a:solidFill>
              </a:rPr>
              <a:pPr>
                <a:defRPr/>
              </a:pPr>
              <a:t>3/25/2024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5827A58-6D6E-41D0-A3AB-D2C293E66800}" type="slidenum">
              <a:rPr lang="en-US" altLang="vi-VN" smtClean="0">
                <a:cs typeface="Arial" panose="020B0604020202020204" pitchFamily="34" charset="0"/>
              </a:rPr>
              <a:pPr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3900701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0457A1F-5A79-4219-ACDD-B03C7682EF12}" type="datetimeFigureOut">
              <a:rPr lang="en-US" smtClean="0">
                <a:solidFill>
                  <a:prstClr val="black">
                    <a:tint val="75000"/>
                  </a:prstClr>
                </a:solidFill>
              </a:rPr>
              <a:pPr>
                <a:defRPr/>
              </a:pPr>
              <a:t>3/25/2024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7DCAD403-8F16-4D91-872A-A27D62AB86F9}" type="slidenum">
              <a:rPr lang="en-US" altLang="vi-VN" smtClean="0">
                <a:cs typeface="Arial" panose="020B0604020202020204" pitchFamily="34" charset="0"/>
              </a:rPr>
              <a:pPr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3266741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8E9D51-7D39-4CC4-B337-072515DE1F2F}" type="datetimeFigureOut">
              <a:rPr lang="en-US" smtClean="0">
                <a:solidFill>
                  <a:prstClr val="black">
                    <a:tint val="75000"/>
                  </a:prstClr>
                </a:solidFill>
              </a:rPr>
              <a:pPr>
                <a:def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89D60FF-1981-43C4-BD61-DA1378FFDDDE}" type="slidenum">
              <a:rPr lang="en-US" altLang="vi-VN" smtClean="0">
                <a:cs typeface="Arial" panose="020B0604020202020204" pitchFamily="34" charset="0"/>
              </a:rPr>
              <a:pPr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3344040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E79CF1-9C7F-40CE-8FC2-B4BD343C2573}" type="datetimeFigureOut">
              <a:rPr lang="en-US" smtClean="0">
                <a:solidFill>
                  <a:prstClr val="black">
                    <a:tint val="75000"/>
                  </a:prstClr>
                </a:solidFill>
              </a:rPr>
              <a:pPr>
                <a:def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4D92480-E233-4CF5-8913-E8C7994D781C}" type="slidenum">
              <a:rPr lang="en-US" altLang="vi-VN" smtClean="0">
                <a:cs typeface="Arial" panose="020B0604020202020204" pitchFamily="34" charset="0"/>
              </a:rPr>
              <a:pPr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3884847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753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377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875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902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30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5738-9169-E257-D41E-8C8C07F89D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6438AF-2CE7-53F4-0584-38DA09BC71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914CDB-4073-CDEF-F788-A4F1AE2990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49C4A9-7F4D-9412-284D-E32DDEC6C52C}"/>
              </a:ext>
            </a:extLst>
          </p:cNvPr>
          <p:cNvSpPr>
            <a:spLocks noGrp="1"/>
          </p:cNvSpPr>
          <p:nvPr>
            <p:ph type="dt" sz="half" idx="10"/>
          </p:nvPr>
        </p:nvSpPr>
        <p:spPr/>
        <p:txBody>
          <a:bodyPr/>
          <a:lstStyle/>
          <a:p>
            <a:fld id="{15B9E53C-2CB8-481C-8979-994B11AC4828}" type="datetimeFigureOut">
              <a:rPr lang="en-US" smtClean="0"/>
              <a:t>3/25/2024</a:t>
            </a:fld>
            <a:endParaRPr lang="en-US"/>
          </a:p>
        </p:txBody>
      </p:sp>
      <p:sp>
        <p:nvSpPr>
          <p:cNvPr id="6" name="Footer Placeholder 5">
            <a:extLst>
              <a:ext uri="{FF2B5EF4-FFF2-40B4-BE49-F238E27FC236}">
                <a16:creationId xmlns:a16="http://schemas.microsoft.com/office/drawing/2014/main" id="{0F116752-9AF4-0F6A-2133-0C6F292AC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F412C-4431-2B5F-52D2-DF73055AC5A4}"/>
              </a:ext>
            </a:extLst>
          </p:cNvPr>
          <p:cNvSpPr>
            <a:spLocks noGrp="1"/>
          </p:cNvSpPr>
          <p:nvPr>
            <p:ph type="sldNum" sz="quarter" idx="12"/>
          </p:nvPr>
        </p:nvSpPr>
        <p:spPr/>
        <p:txBody>
          <a:bodyPr/>
          <a:lstStyle/>
          <a:p>
            <a:fld id="{933251EF-9B99-4C02-A9C7-C2E551170AB5}" type="slidenum">
              <a:rPr lang="en-US" smtClean="0"/>
              <a:t>‹#›</a:t>
            </a:fld>
            <a:endParaRPr lang="en-US"/>
          </a:p>
        </p:txBody>
      </p:sp>
    </p:spTree>
    <p:extLst>
      <p:ext uri="{BB962C8B-B14F-4D97-AF65-F5344CB8AC3E}">
        <p14:creationId xmlns:p14="http://schemas.microsoft.com/office/powerpoint/2010/main" val="41271587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3494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591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756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6577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6052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462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7A1A8-86CC-B7B1-D5DB-3F0D10CFC0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8E004B-048F-6A01-278E-AF85BF5FC2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21A071-DC0E-9E78-52B7-2A8B84819A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A7471C-A4DF-63BB-E244-7E02503568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C000F3-4338-6038-67B4-FD7E1804CB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86009-2C4A-BB6B-863B-8E87C5EC678F}"/>
              </a:ext>
            </a:extLst>
          </p:cNvPr>
          <p:cNvSpPr>
            <a:spLocks noGrp="1"/>
          </p:cNvSpPr>
          <p:nvPr>
            <p:ph type="dt" sz="half" idx="10"/>
          </p:nvPr>
        </p:nvSpPr>
        <p:spPr/>
        <p:txBody>
          <a:bodyPr/>
          <a:lstStyle/>
          <a:p>
            <a:fld id="{15B9E53C-2CB8-481C-8979-994B11AC4828}" type="datetimeFigureOut">
              <a:rPr lang="en-US" smtClean="0"/>
              <a:t>3/25/2024</a:t>
            </a:fld>
            <a:endParaRPr lang="en-US"/>
          </a:p>
        </p:txBody>
      </p:sp>
      <p:sp>
        <p:nvSpPr>
          <p:cNvPr id="8" name="Footer Placeholder 7">
            <a:extLst>
              <a:ext uri="{FF2B5EF4-FFF2-40B4-BE49-F238E27FC236}">
                <a16:creationId xmlns:a16="http://schemas.microsoft.com/office/drawing/2014/main" id="{C8E1DD4F-EC3E-53E9-5AD8-7B49C48472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12FE7B-C63A-8E7F-E6D6-2113C691A7AD}"/>
              </a:ext>
            </a:extLst>
          </p:cNvPr>
          <p:cNvSpPr>
            <a:spLocks noGrp="1"/>
          </p:cNvSpPr>
          <p:nvPr>
            <p:ph type="sldNum" sz="quarter" idx="12"/>
          </p:nvPr>
        </p:nvSpPr>
        <p:spPr/>
        <p:txBody>
          <a:bodyPr/>
          <a:lstStyle/>
          <a:p>
            <a:fld id="{933251EF-9B99-4C02-A9C7-C2E551170AB5}" type="slidenum">
              <a:rPr lang="en-US" smtClean="0"/>
              <a:t>‹#›</a:t>
            </a:fld>
            <a:endParaRPr lang="en-US"/>
          </a:p>
        </p:txBody>
      </p:sp>
    </p:spTree>
    <p:extLst>
      <p:ext uri="{BB962C8B-B14F-4D97-AF65-F5344CB8AC3E}">
        <p14:creationId xmlns:p14="http://schemas.microsoft.com/office/powerpoint/2010/main" val="409502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B9E3-1EA8-8A71-C78B-1B51BD1A48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BA4941-9430-6A29-0454-49EA287D9777}"/>
              </a:ext>
            </a:extLst>
          </p:cNvPr>
          <p:cNvSpPr>
            <a:spLocks noGrp="1"/>
          </p:cNvSpPr>
          <p:nvPr>
            <p:ph type="dt" sz="half" idx="10"/>
          </p:nvPr>
        </p:nvSpPr>
        <p:spPr/>
        <p:txBody>
          <a:bodyPr/>
          <a:lstStyle/>
          <a:p>
            <a:fld id="{15B9E53C-2CB8-481C-8979-994B11AC4828}" type="datetimeFigureOut">
              <a:rPr lang="en-US" smtClean="0"/>
              <a:t>3/25/2024</a:t>
            </a:fld>
            <a:endParaRPr lang="en-US"/>
          </a:p>
        </p:txBody>
      </p:sp>
      <p:sp>
        <p:nvSpPr>
          <p:cNvPr id="4" name="Footer Placeholder 3">
            <a:extLst>
              <a:ext uri="{FF2B5EF4-FFF2-40B4-BE49-F238E27FC236}">
                <a16:creationId xmlns:a16="http://schemas.microsoft.com/office/drawing/2014/main" id="{715C5CF7-0E7B-294C-19C8-62DC1528C3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DA3B2A-AC01-F857-6B13-CEF8769CC07B}"/>
              </a:ext>
            </a:extLst>
          </p:cNvPr>
          <p:cNvSpPr>
            <a:spLocks noGrp="1"/>
          </p:cNvSpPr>
          <p:nvPr>
            <p:ph type="sldNum" sz="quarter" idx="12"/>
          </p:nvPr>
        </p:nvSpPr>
        <p:spPr/>
        <p:txBody>
          <a:bodyPr/>
          <a:lstStyle/>
          <a:p>
            <a:fld id="{933251EF-9B99-4C02-A9C7-C2E551170AB5}" type="slidenum">
              <a:rPr lang="en-US" smtClean="0"/>
              <a:t>‹#›</a:t>
            </a:fld>
            <a:endParaRPr lang="en-US"/>
          </a:p>
        </p:txBody>
      </p:sp>
    </p:spTree>
    <p:extLst>
      <p:ext uri="{BB962C8B-B14F-4D97-AF65-F5344CB8AC3E}">
        <p14:creationId xmlns:p14="http://schemas.microsoft.com/office/powerpoint/2010/main" val="26583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F7C211-7E40-C00A-3BAB-8937F357C0F1}"/>
              </a:ext>
            </a:extLst>
          </p:cNvPr>
          <p:cNvSpPr>
            <a:spLocks noGrp="1"/>
          </p:cNvSpPr>
          <p:nvPr>
            <p:ph type="dt" sz="half" idx="10"/>
          </p:nvPr>
        </p:nvSpPr>
        <p:spPr/>
        <p:txBody>
          <a:bodyPr/>
          <a:lstStyle/>
          <a:p>
            <a:fld id="{15B9E53C-2CB8-481C-8979-994B11AC4828}" type="datetimeFigureOut">
              <a:rPr lang="en-US" smtClean="0"/>
              <a:t>3/25/2024</a:t>
            </a:fld>
            <a:endParaRPr lang="en-US"/>
          </a:p>
        </p:txBody>
      </p:sp>
      <p:sp>
        <p:nvSpPr>
          <p:cNvPr id="3" name="Footer Placeholder 2">
            <a:extLst>
              <a:ext uri="{FF2B5EF4-FFF2-40B4-BE49-F238E27FC236}">
                <a16:creationId xmlns:a16="http://schemas.microsoft.com/office/drawing/2014/main" id="{9735AF2F-3D9D-2015-65B4-7B8D468AC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3E3709-53F4-9401-8F2B-602E97EC06EA}"/>
              </a:ext>
            </a:extLst>
          </p:cNvPr>
          <p:cNvSpPr>
            <a:spLocks noGrp="1"/>
          </p:cNvSpPr>
          <p:nvPr>
            <p:ph type="sldNum" sz="quarter" idx="12"/>
          </p:nvPr>
        </p:nvSpPr>
        <p:spPr/>
        <p:txBody>
          <a:bodyPr/>
          <a:lstStyle/>
          <a:p>
            <a:fld id="{933251EF-9B99-4C02-A9C7-C2E551170AB5}" type="slidenum">
              <a:rPr lang="en-US" smtClean="0"/>
              <a:t>‹#›</a:t>
            </a:fld>
            <a:endParaRPr lang="en-US"/>
          </a:p>
        </p:txBody>
      </p:sp>
    </p:spTree>
    <p:extLst>
      <p:ext uri="{BB962C8B-B14F-4D97-AF65-F5344CB8AC3E}">
        <p14:creationId xmlns:p14="http://schemas.microsoft.com/office/powerpoint/2010/main" val="247469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3CCB0-9859-4D73-250D-3896DF1CD5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1CD2FC-32C8-E66B-117B-D027395BF9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C6FE98-C099-7C1D-31BC-A43C34466B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B3403-3F1D-DDBD-6982-ABB903F7DC7A}"/>
              </a:ext>
            </a:extLst>
          </p:cNvPr>
          <p:cNvSpPr>
            <a:spLocks noGrp="1"/>
          </p:cNvSpPr>
          <p:nvPr>
            <p:ph type="dt" sz="half" idx="10"/>
          </p:nvPr>
        </p:nvSpPr>
        <p:spPr/>
        <p:txBody>
          <a:bodyPr/>
          <a:lstStyle/>
          <a:p>
            <a:fld id="{15B9E53C-2CB8-481C-8979-994B11AC4828}" type="datetimeFigureOut">
              <a:rPr lang="en-US" smtClean="0"/>
              <a:t>3/25/2024</a:t>
            </a:fld>
            <a:endParaRPr lang="en-US"/>
          </a:p>
        </p:txBody>
      </p:sp>
      <p:sp>
        <p:nvSpPr>
          <p:cNvPr id="6" name="Footer Placeholder 5">
            <a:extLst>
              <a:ext uri="{FF2B5EF4-FFF2-40B4-BE49-F238E27FC236}">
                <a16:creationId xmlns:a16="http://schemas.microsoft.com/office/drawing/2014/main" id="{B53E4218-BCAE-4C21-B410-1157A5972A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E90FF-A48D-76B6-24DA-5F49D638F11D}"/>
              </a:ext>
            </a:extLst>
          </p:cNvPr>
          <p:cNvSpPr>
            <a:spLocks noGrp="1"/>
          </p:cNvSpPr>
          <p:nvPr>
            <p:ph type="sldNum" sz="quarter" idx="12"/>
          </p:nvPr>
        </p:nvSpPr>
        <p:spPr/>
        <p:txBody>
          <a:bodyPr/>
          <a:lstStyle/>
          <a:p>
            <a:fld id="{933251EF-9B99-4C02-A9C7-C2E551170AB5}" type="slidenum">
              <a:rPr lang="en-US" smtClean="0"/>
              <a:t>‹#›</a:t>
            </a:fld>
            <a:endParaRPr lang="en-US"/>
          </a:p>
        </p:txBody>
      </p:sp>
    </p:spTree>
    <p:extLst>
      <p:ext uri="{BB962C8B-B14F-4D97-AF65-F5344CB8AC3E}">
        <p14:creationId xmlns:p14="http://schemas.microsoft.com/office/powerpoint/2010/main" val="395613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38B8-D928-A1B0-B70F-259AE3F882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8773CC-D155-34A5-F602-96EAC436F2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220B43-9B4D-0E07-47FB-1D97A8DDC1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E0CF45-075D-047D-745A-EB9896434D22}"/>
              </a:ext>
            </a:extLst>
          </p:cNvPr>
          <p:cNvSpPr>
            <a:spLocks noGrp="1"/>
          </p:cNvSpPr>
          <p:nvPr>
            <p:ph type="dt" sz="half" idx="10"/>
          </p:nvPr>
        </p:nvSpPr>
        <p:spPr/>
        <p:txBody>
          <a:bodyPr/>
          <a:lstStyle/>
          <a:p>
            <a:fld id="{15B9E53C-2CB8-481C-8979-994B11AC4828}" type="datetimeFigureOut">
              <a:rPr lang="en-US" smtClean="0"/>
              <a:t>3/25/2024</a:t>
            </a:fld>
            <a:endParaRPr lang="en-US"/>
          </a:p>
        </p:txBody>
      </p:sp>
      <p:sp>
        <p:nvSpPr>
          <p:cNvPr id="6" name="Footer Placeholder 5">
            <a:extLst>
              <a:ext uri="{FF2B5EF4-FFF2-40B4-BE49-F238E27FC236}">
                <a16:creationId xmlns:a16="http://schemas.microsoft.com/office/drawing/2014/main" id="{4D745921-A4C4-6250-8BD5-A3E7E60F61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BBFF70-76FB-4411-08F7-7A04AFFBD2CC}"/>
              </a:ext>
            </a:extLst>
          </p:cNvPr>
          <p:cNvSpPr>
            <a:spLocks noGrp="1"/>
          </p:cNvSpPr>
          <p:nvPr>
            <p:ph type="sldNum" sz="quarter" idx="12"/>
          </p:nvPr>
        </p:nvSpPr>
        <p:spPr/>
        <p:txBody>
          <a:bodyPr/>
          <a:lstStyle/>
          <a:p>
            <a:fld id="{933251EF-9B99-4C02-A9C7-C2E551170AB5}" type="slidenum">
              <a:rPr lang="en-US" smtClean="0"/>
              <a:t>‹#›</a:t>
            </a:fld>
            <a:endParaRPr lang="en-US"/>
          </a:p>
        </p:txBody>
      </p:sp>
    </p:spTree>
    <p:extLst>
      <p:ext uri="{BB962C8B-B14F-4D97-AF65-F5344CB8AC3E}">
        <p14:creationId xmlns:p14="http://schemas.microsoft.com/office/powerpoint/2010/main" val="1261584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889D65-F1C6-DD23-C355-EF73C51D87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C2D29-3310-BB9A-DCBC-19112487D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A7D9C1-5C28-12D2-9DA8-BDD9B7519B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B9E53C-2CB8-481C-8979-994B11AC4828}" type="datetimeFigureOut">
              <a:rPr lang="en-US" smtClean="0"/>
              <a:t>3/25/2024</a:t>
            </a:fld>
            <a:endParaRPr lang="en-US"/>
          </a:p>
        </p:txBody>
      </p:sp>
      <p:sp>
        <p:nvSpPr>
          <p:cNvPr id="5" name="Footer Placeholder 4">
            <a:extLst>
              <a:ext uri="{FF2B5EF4-FFF2-40B4-BE49-F238E27FC236}">
                <a16:creationId xmlns:a16="http://schemas.microsoft.com/office/drawing/2014/main" id="{58304C04-A2AD-0DF6-CDA8-15EE95EC43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B8E28C-3535-56BA-671E-93876118A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251EF-9B99-4C02-A9C7-C2E551170AB5}" type="slidenum">
              <a:rPr lang="en-US" smtClean="0"/>
              <a:t>‹#›</a:t>
            </a:fld>
            <a:endParaRPr lang="en-US"/>
          </a:p>
        </p:txBody>
      </p:sp>
    </p:spTree>
    <p:extLst>
      <p:ext uri="{BB962C8B-B14F-4D97-AF65-F5344CB8AC3E}">
        <p14:creationId xmlns:p14="http://schemas.microsoft.com/office/powerpoint/2010/main" val="2386177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3/25/2024</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22653636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37970B1-45C6-4319-A3DA-74623F42E4A6}" type="datetimeFigureOut">
              <a:rPr lang="en-US" smtClean="0">
                <a:solidFill>
                  <a:prstClr val="black">
                    <a:tint val="75000"/>
                  </a:prstClr>
                </a:solidFill>
              </a:rPr>
              <a:pPr>
                <a:defRPr/>
              </a:pPr>
              <a:t>3/25/2024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3F6E0FCC-F909-4FF2-9E0C-6EEDC95BB340}" type="slidenum">
              <a:rPr lang="en-US" altLang="vi-VN" smtClean="0">
                <a:cs typeface="Arial" panose="020B0604020202020204" pitchFamily="34" charset="0"/>
              </a:rPr>
              <a:pPr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37424503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46562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5.mp4"/><Relationship Id="rId7" Type="http://schemas.openxmlformats.org/officeDocument/2006/relationships/image" Target="../media/image2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1.png"/><Relationship Id="rId5" Type="http://schemas.openxmlformats.org/officeDocument/2006/relationships/slideLayout" Target="../slideLayouts/slideLayout2.xml"/><Relationship Id="rId4" Type="http://schemas.openxmlformats.org/officeDocument/2006/relationships/video" Target="../media/media5.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tmp"/><Relationship Id="rId1" Type="http://schemas.openxmlformats.org/officeDocument/2006/relationships/slideLayout" Target="../slideLayouts/slideLayout2.xml"/><Relationship Id="rId4" Type="http://schemas.openxmlformats.org/officeDocument/2006/relationships/image" Target="../media/image34.tm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tm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tmp"/><Relationship Id="rId5" Type="http://schemas.openxmlformats.org/officeDocument/2006/relationships/image" Target="../media/image6.tmp"/><Relationship Id="rId4" Type="http://schemas.openxmlformats.org/officeDocument/2006/relationships/image" Target="../media/image5.tm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41.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3.xml"/><Relationship Id="rId7" Type="http://schemas.openxmlformats.org/officeDocument/2006/relationships/image" Target="../media/image4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gif"/><Relationship Id="rId9"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image" Target="../media/image50.gif"/><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4.xml"/><Relationship Id="rId5" Type="http://schemas.openxmlformats.org/officeDocument/2006/relationships/image" Target="../media/image51.gif"/><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4.xml"/><Relationship Id="rId5" Type="http://schemas.openxmlformats.org/officeDocument/2006/relationships/image" Target="../media/image52.gif"/><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image" Target="../media/image53.gif"/><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KARAOKE] VUI ĐẾN TRƯỜNG - LỚP 3 KẾT NỐI TRI THỨC">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323850" y="338591"/>
            <a:ext cx="11620500" cy="6365897"/>
          </a:xfrm>
        </p:spPr>
      </p:pic>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Tree>
    <p:extLst>
      <p:ext uri="{BB962C8B-B14F-4D97-AF65-F5344CB8AC3E}">
        <p14:creationId xmlns:p14="http://schemas.microsoft.com/office/powerpoint/2010/main" val="1869081065"/>
      </p:ext>
    </p:extLst>
  </p:cSld>
  <p:clrMapOvr>
    <a:masterClrMapping/>
  </p:clrMapOvr>
  <p:transition advClick="0" advTm="3000">
    <p:random/>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74878-2B8A-C301-C449-471ED14FB99F}"/>
              </a:ext>
            </a:extLst>
          </p:cNvPr>
          <p:cNvPicPr>
            <a:picLocks noChangeAspect="1"/>
          </p:cNvPicPr>
          <p:nvPr/>
        </p:nvPicPr>
        <p:blipFill>
          <a:blip r:embed="rId3"/>
          <a:stretch>
            <a:fillRect/>
          </a:stretch>
        </p:blipFill>
        <p:spPr>
          <a:xfrm>
            <a:off x="281082" y="0"/>
            <a:ext cx="8828628" cy="6858000"/>
          </a:xfrm>
          <a:prstGeom prst="rect">
            <a:avLst/>
          </a:prstGeom>
        </p:spPr>
      </p:pic>
      <p:cxnSp>
        <p:nvCxnSpPr>
          <p:cNvPr id="6" name="Straight Arrow Connector 5">
            <a:extLst>
              <a:ext uri="{FF2B5EF4-FFF2-40B4-BE49-F238E27FC236}">
                <a16:creationId xmlns:a16="http://schemas.microsoft.com/office/drawing/2014/main" id="{ABB2FF3C-4D49-04B7-99C6-D235855A245E}"/>
              </a:ext>
            </a:extLst>
          </p:cNvPr>
          <p:cNvCxnSpPr/>
          <p:nvPr/>
        </p:nvCxnSpPr>
        <p:spPr>
          <a:xfrm flipH="1" flipV="1">
            <a:off x="2960370" y="342900"/>
            <a:ext cx="5466454" cy="251684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EDC98402-EED5-97DA-490F-7C6AC512BC47}"/>
              </a:ext>
            </a:extLst>
          </p:cNvPr>
          <p:cNvSpPr/>
          <p:nvPr/>
        </p:nvSpPr>
        <p:spPr>
          <a:xfrm>
            <a:off x="8359587" y="2142564"/>
            <a:ext cx="3551331" cy="1488141"/>
          </a:xfrm>
          <a:prstGeom prst="roundRect">
            <a:avLst/>
          </a:prstGeom>
          <a:solidFill>
            <a:schemeClr val="accent6">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Biểu tượng phần mềm</a:t>
            </a:r>
          </a:p>
        </p:txBody>
      </p:sp>
      <p:pic>
        <p:nvPicPr>
          <p:cNvPr id="12" name="Picture 2" descr="MuseScore: sheet music - Ứng dụng trên Google Play">
            <a:extLst>
              <a:ext uri="{FF2B5EF4-FFF2-40B4-BE49-F238E27FC236}">
                <a16:creationId xmlns:a16="http://schemas.microsoft.com/office/drawing/2014/main" id="{C2B72DBC-281A-AE1F-859D-25691F742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5008" y="4055895"/>
            <a:ext cx="2575910" cy="25759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75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75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9BF093-5AA9-CBF7-9DA7-36EB23028E80}"/>
              </a:ext>
            </a:extLst>
          </p:cNvPr>
          <p:cNvSpPr txBox="1"/>
          <p:nvPr/>
        </p:nvSpPr>
        <p:spPr>
          <a:xfrm>
            <a:off x="833813" y="1001948"/>
            <a:ext cx="103109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smtClean="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Thảo</a:t>
            </a:r>
            <a:r>
              <a:rPr kumimoji="0" lang="en-US" altLang="zh-CN" sz="4000" b="1" i="0" u="none" strike="noStrike" kern="1200" cap="none" spc="0" normalizeH="0" noProof="0" smtClean="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 luận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baseline="0" smtClean="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Các</a:t>
            </a:r>
            <a:r>
              <a:rPr lang="en-US" altLang="zh-CN" sz="4000" b="1" smtClean="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 cách khởi tạo chương trình MuseScore</a:t>
            </a:r>
            <a:endParaRPr kumimoji="0" lang="vi-VN" altLang="zh-CN" sz="4000" b="1" i="0" u="none" strike="noStrike" kern="1200" cap="none" spc="0" normalizeH="0" baseline="0" noProof="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8533" y="2846069"/>
            <a:ext cx="3461460" cy="312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Đồng hồ đếm ngược 6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183948" y="3185366"/>
            <a:ext cx="2590950" cy="2444068"/>
          </a:xfrm>
          <a:prstGeom prst="rect">
            <a:avLst/>
          </a:prstGeom>
        </p:spPr>
      </p:pic>
      <p:sp>
        <p:nvSpPr>
          <p:cNvPr id="2" name="TextBox 1"/>
          <p:cNvSpPr txBox="1"/>
          <p:nvPr/>
        </p:nvSpPr>
        <p:spPr>
          <a:xfrm>
            <a:off x="11774898" y="6479815"/>
            <a:ext cx="417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t>1’</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5234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20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04355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VUI ĐẾN TRƯỜNG">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7906381" y="4880831"/>
            <a:ext cx="870270" cy="870267"/>
          </a:xfrm>
        </p:spPr>
      </p:pic>
      <p:pic>
        <p:nvPicPr>
          <p:cNvPr id="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7291" y="1064880"/>
            <a:ext cx="4151942" cy="374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Đếm ngược 2 phú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545383" y="2307473"/>
            <a:ext cx="3592266" cy="2391707"/>
          </a:xfrm>
          <a:prstGeom prst="rect">
            <a:avLst/>
          </a:prstGeom>
        </p:spPr>
      </p:pic>
    </p:spTree>
    <p:extLst>
      <p:ext uri="{BB962C8B-B14F-4D97-AF65-F5344CB8AC3E}">
        <p14:creationId xmlns:p14="http://schemas.microsoft.com/office/powerpoint/2010/main" val="2292403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1995"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02917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C70F0B-B0C7-20F2-1523-C394B0C19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05" y="996096"/>
            <a:ext cx="11891459" cy="5785675"/>
          </a:xfrm>
          <a:prstGeom prst="rect">
            <a:avLst/>
          </a:prstGeom>
        </p:spPr>
      </p:pic>
      <p:pic>
        <p:nvPicPr>
          <p:cNvPr id="5" name="Picture 2" descr="MuseScore: sheet music - Ứng dụng trên Google Play">
            <a:extLst>
              <a:ext uri="{FF2B5EF4-FFF2-40B4-BE49-F238E27FC236}">
                <a16:creationId xmlns:a16="http://schemas.microsoft.com/office/drawing/2014/main" id="{72DBED91-94CA-E715-E89F-0D76282012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506" y="70362"/>
            <a:ext cx="627529" cy="6275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098353D-2365-4249-FD8B-4A3F6E4B9A15}"/>
              </a:ext>
            </a:extLst>
          </p:cNvPr>
          <p:cNvSpPr/>
          <p:nvPr/>
        </p:nvSpPr>
        <p:spPr>
          <a:xfrm>
            <a:off x="3534147" y="125345"/>
            <a:ext cx="4963760" cy="707886"/>
          </a:xfrm>
          <a:prstGeom prst="rect">
            <a:avLst/>
          </a:prstGeom>
          <a:noFill/>
        </p:spPr>
        <p:txBody>
          <a:bodyPr wrap="square" lIns="91440" tIns="45720" rIns="91440" bIns="45720">
            <a:spAutoFit/>
          </a:bodyPr>
          <a:lstStyle/>
          <a:p>
            <a:pPr algn="ctr"/>
            <a:r>
              <a:rPr lang="en-US" sz="4000" b="1" smtClean="0">
                <a:ln w="0"/>
                <a:latin typeface="Times New Roman" panose="02020603050405020304" pitchFamily="18" charset="0"/>
                <a:cs typeface="Times New Roman" panose="02020603050405020304" pitchFamily="18" charset="0"/>
              </a:rPr>
              <a:t>Giao diện chính</a:t>
            </a:r>
            <a:endParaRPr lang="en-US" sz="4000" b="1" cap="none" spc="0">
              <a:ln w="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37B5096-3133-6157-B167-ED2CF8A86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2753" y="2089960"/>
            <a:ext cx="4230330" cy="4028543"/>
          </a:xfrm>
          <a:prstGeom prst="rect">
            <a:avLst/>
          </a:prstGeom>
        </p:spPr>
      </p:pic>
      <p:sp>
        <p:nvSpPr>
          <p:cNvPr id="10" name="Rectangle 9">
            <a:extLst>
              <a:ext uri="{FF2B5EF4-FFF2-40B4-BE49-F238E27FC236}">
                <a16:creationId xmlns:a16="http://schemas.microsoft.com/office/drawing/2014/main" id="{2B260ACA-6A16-D292-87B7-F84D7E6C2687}"/>
              </a:ext>
            </a:extLst>
          </p:cNvPr>
          <p:cNvSpPr/>
          <p:nvPr/>
        </p:nvSpPr>
        <p:spPr>
          <a:xfrm>
            <a:off x="3944469" y="2339788"/>
            <a:ext cx="1120590" cy="1676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36EBFF4-850C-8022-2DBB-AC870EF2A887}"/>
              </a:ext>
            </a:extLst>
          </p:cNvPr>
          <p:cNvCxnSpPr>
            <a:cxnSpLocks/>
            <a:stCxn id="12" idx="1"/>
          </p:cNvCxnSpPr>
          <p:nvPr/>
        </p:nvCxnSpPr>
        <p:spPr>
          <a:xfrm flipH="1">
            <a:off x="4869180" y="3049825"/>
            <a:ext cx="3672728" cy="24845"/>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A961732-32AB-2928-1BC0-E5031D1DEDD7}"/>
              </a:ext>
            </a:extLst>
          </p:cNvPr>
          <p:cNvSpPr/>
          <p:nvPr/>
        </p:nvSpPr>
        <p:spPr>
          <a:xfrm>
            <a:off x="8541908" y="2509701"/>
            <a:ext cx="3551331" cy="1080247"/>
          </a:xfrm>
          <a:prstGeom prst="roundRect">
            <a:avLst/>
          </a:prstGeom>
          <a:solidFill>
            <a:schemeClr val="accent6">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a:ln w="0"/>
                <a:solidFill>
                  <a:schemeClr val="tx1"/>
                </a:solidFill>
                <a:latin typeface="Times New Roman" panose="02020603050405020304" pitchFamily="18" charset="0"/>
                <a:cs typeface="Times New Roman" panose="02020603050405020304" pitchFamily="18" charset="0"/>
              </a:rPr>
              <a:t>Nháy chuột vào đây để tạo bản nhạc mới</a:t>
            </a:r>
          </a:p>
        </p:txBody>
      </p:sp>
      <p:cxnSp>
        <p:nvCxnSpPr>
          <p:cNvPr id="18" name="Straight Arrow Connector 17">
            <a:extLst>
              <a:ext uri="{FF2B5EF4-FFF2-40B4-BE49-F238E27FC236}">
                <a16:creationId xmlns:a16="http://schemas.microsoft.com/office/drawing/2014/main" id="{D2A771F2-D983-F87C-059B-B8F869D1BA15}"/>
              </a:ext>
            </a:extLst>
          </p:cNvPr>
          <p:cNvCxnSpPr>
            <a:cxnSpLocks/>
          </p:cNvCxnSpPr>
          <p:nvPr/>
        </p:nvCxnSpPr>
        <p:spPr>
          <a:xfrm flipH="1" flipV="1">
            <a:off x="4769374" y="5964101"/>
            <a:ext cx="3974576" cy="2359"/>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2FFF5E8A-69B3-B1A4-5D61-77781FD985A4}"/>
              </a:ext>
            </a:extLst>
          </p:cNvPr>
          <p:cNvSpPr/>
          <p:nvPr/>
        </p:nvSpPr>
        <p:spPr>
          <a:xfrm>
            <a:off x="8743950" y="5408145"/>
            <a:ext cx="3398519" cy="1080247"/>
          </a:xfrm>
          <a:prstGeom prst="roundRect">
            <a:avLst/>
          </a:prstGeom>
          <a:solidFill>
            <a:schemeClr val="accent6">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a:ln w="0"/>
                <a:solidFill>
                  <a:schemeClr val="tx1"/>
                </a:solidFill>
                <a:latin typeface="Times New Roman" panose="02020603050405020304" pitchFamily="18" charset="0"/>
                <a:cs typeface="Times New Roman" panose="02020603050405020304" pitchFamily="18" charset="0"/>
              </a:rPr>
              <a:t>Nháy chuột vào đây để </a:t>
            </a:r>
            <a:r>
              <a:rPr lang="en-US" sz="2400" b="1">
                <a:ln w="0"/>
                <a:solidFill>
                  <a:schemeClr val="tx1"/>
                </a:solidFill>
                <a:highlight>
                  <a:srgbClr val="FFFF00"/>
                </a:highlight>
                <a:latin typeface="Times New Roman" panose="02020603050405020304" pitchFamily="18" charset="0"/>
                <a:cs typeface="Times New Roman" panose="02020603050405020304" pitchFamily="18" charset="0"/>
              </a:rPr>
              <a:t>mở bản nhạc có sẵn </a:t>
            </a:r>
            <a:r>
              <a:rPr lang="en-US" sz="2400" b="1">
                <a:ln w="0"/>
                <a:solidFill>
                  <a:schemeClr val="tx1"/>
                </a:solidFill>
                <a:latin typeface="Times New Roman" panose="02020603050405020304" pitchFamily="18" charset="0"/>
                <a:cs typeface="Times New Roman" panose="02020603050405020304" pitchFamily="18" charset="0"/>
              </a:rPr>
              <a:t>từ máy tính</a:t>
            </a:r>
          </a:p>
        </p:txBody>
      </p:sp>
      <p:sp>
        <p:nvSpPr>
          <p:cNvPr id="22" name="Rectangle 21">
            <a:extLst>
              <a:ext uri="{FF2B5EF4-FFF2-40B4-BE49-F238E27FC236}">
                <a16:creationId xmlns:a16="http://schemas.microsoft.com/office/drawing/2014/main" id="{18F525F1-A5F8-3BDE-A2D3-07E2FAA4D7AA}"/>
              </a:ext>
            </a:extLst>
          </p:cNvPr>
          <p:cNvSpPr/>
          <p:nvPr/>
        </p:nvSpPr>
        <p:spPr>
          <a:xfrm>
            <a:off x="3944469" y="5746375"/>
            <a:ext cx="753188" cy="3721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A6A9ECE-5D21-4195-00A0-DE0581570137}"/>
              </a:ext>
            </a:extLst>
          </p:cNvPr>
          <p:cNvSpPr/>
          <p:nvPr/>
        </p:nvSpPr>
        <p:spPr>
          <a:xfrm>
            <a:off x="172384" y="2258009"/>
            <a:ext cx="1236194" cy="20663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7541B82D-F278-DEB4-0119-869EE7D6E22B}"/>
              </a:ext>
            </a:extLst>
          </p:cNvPr>
          <p:cNvSpPr/>
          <p:nvPr/>
        </p:nvSpPr>
        <p:spPr>
          <a:xfrm>
            <a:off x="0" y="5632490"/>
            <a:ext cx="2008095" cy="733325"/>
          </a:xfrm>
          <a:prstGeom prst="roundRect">
            <a:avLst/>
          </a:prstGeom>
          <a:solidFill>
            <a:schemeClr val="accent6">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a:ln w="0"/>
                <a:solidFill>
                  <a:schemeClr val="tx1"/>
                </a:solidFill>
                <a:latin typeface="Times New Roman" panose="02020603050405020304" pitchFamily="18" charset="0"/>
                <a:cs typeface="Times New Roman" panose="02020603050405020304" pitchFamily="18" charset="0"/>
              </a:rPr>
              <a:t>Các công cụ</a:t>
            </a:r>
          </a:p>
        </p:txBody>
      </p:sp>
      <p:cxnSp>
        <p:nvCxnSpPr>
          <p:cNvPr id="26" name="Straight Arrow Connector 25">
            <a:extLst>
              <a:ext uri="{FF2B5EF4-FFF2-40B4-BE49-F238E27FC236}">
                <a16:creationId xmlns:a16="http://schemas.microsoft.com/office/drawing/2014/main" id="{59A9D304-FBFD-9847-3DF8-1BC1FEB4733A}"/>
              </a:ext>
            </a:extLst>
          </p:cNvPr>
          <p:cNvCxnSpPr>
            <a:cxnSpLocks/>
            <a:endCxn id="23" idx="2"/>
          </p:cNvCxnSpPr>
          <p:nvPr/>
        </p:nvCxnSpPr>
        <p:spPr>
          <a:xfrm flipV="1">
            <a:off x="790481" y="4324374"/>
            <a:ext cx="0" cy="1308331"/>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E699D93-BEE1-B829-7765-EFB00EC94781}"/>
              </a:ext>
            </a:extLst>
          </p:cNvPr>
          <p:cNvSpPr/>
          <p:nvPr/>
        </p:nvSpPr>
        <p:spPr>
          <a:xfrm>
            <a:off x="172384" y="1098047"/>
            <a:ext cx="6182696" cy="7689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8CCE587E-1801-9964-9E25-FEFBAFB1492B}"/>
              </a:ext>
            </a:extLst>
          </p:cNvPr>
          <p:cNvSpPr/>
          <p:nvPr/>
        </p:nvSpPr>
        <p:spPr>
          <a:xfrm>
            <a:off x="7546039" y="1060029"/>
            <a:ext cx="3702426" cy="733325"/>
          </a:xfrm>
          <a:prstGeom prst="roundRect">
            <a:avLst/>
          </a:prstGeom>
          <a:solidFill>
            <a:schemeClr val="accent6">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a:ln w="0"/>
                <a:solidFill>
                  <a:schemeClr val="tx1"/>
                </a:solidFill>
                <a:latin typeface="Times New Roman" panose="02020603050405020304" pitchFamily="18" charset="0"/>
                <a:cs typeface="Times New Roman" panose="02020603050405020304" pitchFamily="18" charset="0"/>
              </a:rPr>
              <a:t>Các thẻ chức năng và các chức năng cơ bản</a:t>
            </a:r>
          </a:p>
        </p:txBody>
      </p:sp>
      <p:cxnSp>
        <p:nvCxnSpPr>
          <p:cNvPr id="36" name="Straight Arrow Connector 35">
            <a:extLst>
              <a:ext uri="{FF2B5EF4-FFF2-40B4-BE49-F238E27FC236}">
                <a16:creationId xmlns:a16="http://schemas.microsoft.com/office/drawing/2014/main" id="{64293BB5-8A70-C2B9-2FC4-42E07671DDFF}"/>
              </a:ext>
            </a:extLst>
          </p:cNvPr>
          <p:cNvCxnSpPr>
            <a:cxnSpLocks/>
            <a:stCxn id="30" idx="1"/>
          </p:cNvCxnSpPr>
          <p:nvPr/>
        </p:nvCxnSpPr>
        <p:spPr>
          <a:xfrm flipH="1" flipV="1">
            <a:off x="6401959" y="1426691"/>
            <a:ext cx="1144080" cy="1"/>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83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par>
                                <p:cTn id="35" presetID="16" presetClass="entr" presetSubtype="2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3" grpId="0" animBg="1"/>
      <p:bldP spid="24"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1"/>
          <p:cNvSpPr>
            <a:spLocks noChangeArrowheads="1"/>
          </p:cNvSpPr>
          <p:nvPr/>
        </p:nvSpPr>
        <p:spPr bwMode="auto">
          <a:xfrm>
            <a:off x="1524001" y="729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prstClr val="black"/>
              </a:solidFill>
              <a:latin typeface="Times New Roman" panose="02020603050405020304" pitchFamily="18" charset="0"/>
              <a:cs typeface="Times New Roman" panose="02020603050405020304" pitchFamily="18" charset="0"/>
            </a:endParaRPr>
          </a:p>
        </p:txBody>
      </p:sp>
      <p:pic>
        <p:nvPicPr>
          <p:cNvPr id="11268"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04" y="845743"/>
            <a:ext cx="11650346" cy="127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874" y="2962730"/>
            <a:ext cx="327551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5031" y="2986988"/>
            <a:ext cx="6115050" cy="378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4"/>
          <p:cNvSpPr>
            <a:spLocks noChangeArrowheads="1"/>
          </p:cNvSpPr>
          <p:nvPr/>
        </p:nvSpPr>
        <p:spPr bwMode="auto">
          <a:xfrm>
            <a:off x="661988" y="137224"/>
            <a:ext cx="101023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fontAlgn="base" hangingPunct="0">
              <a:spcBef>
                <a:spcPct val="0"/>
              </a:spcBef>
              <a:spcAft>
                <a:spcPct val="0"/>
              </a:spcAft>
              <a:defRPr/>
            </a:pPr>
            <a:r>
              <a:rPr lang="nl-NL" sz="3600">
                <a:solidFill>
                  <a:prstClr val="black"/>
                </a:solidFill>
                <a:latin typeface="Times New Roman" pitchFamily="18" charset="0"/>
                <a:ea typeface="Calibri" pitchFamily="34" charset="0"/>
                <a:cs typeface="Times New Roman" pitchFamily="18" charset="0"/>
              </a:rPr>
              <a:t>- Thanh công cụ của phần mềm chứa các nốt nhạc</a:t>
            </a:r>
            <a:r>
              <a:rPr lang="nl-NL" sz="3600" smtClean="0">
                <a:solidFill>
                  <a:prstClr val="black"/>
                </a:solidFill>
                <a:latin typeface="Times New Roman" pitchFamily="18" charset="0"/>
                <a:ea typeface="Calibri" pitchFamily="34" charset="0"/>
                <a:cs typeface="Times New Roman" pitchFamily="18" charset="0"/>
              </a:rPr>
              <a:t>.</a:t>
            </a:r>
            <a:endParaRPr lang="en-US" sz="3600">
              <a:solidFill>
                <a:prstClr val="black"/>
              </a:solidFill>
              <a:latin typeface="Times New Roman" pitchFamily="18" charset="0"/>
              <a:cs typeface="Times New Roman" pitchFamily="18" charset="0"/>
            </a:endParaRPr>
          </a:p>
        </p:txBody>
      </p:sp>
      <p:sp>
        <p:nvSpPr>
          <p:cNvPr id="11272" name="Rectangle 15"/>
          <p:cNvSpPr>
            <a:spLocks noChangeArrowheads="1"/>
          </p:cNvSpPr>
          <p:nvPr/>
        </p:nvSpPr>
        <p:spPr bwMode="auto">
          <a:xfrm>
            <a:off x="1676401" y="424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prstClr val="black"/>
              </a:solidFill>
              <a:latin typeface="Times New Roman" panose="02020603050405020304" pitchFamily="18" charset="0"/>
              <a:cs typeface="Times New Roman" panose="02020603050405020304" pitchFamily="18" charset="0"/>
            </a:endParaRPr>
          </a:p>
        </p:txBody>
      </p:sp>
      <p:sp>
        <p:nvSpPr>
          <p:cNvPr id="11273" name="Rectangle 16"/>
          <p:cNvSpPr>
            <a:spLocks noChangeArrowheads="1"/>
          </p:cNvSpPr>
          <p:nvPr/>
        </p:nvSpPr>
        <p:spPr bwMode="auto">
          <a:xfrm>
            <a:off x="661988" y="2301091"/>
            <a:ext cx="49445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nl-NL" altLang="en-US" sz="36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Các bảng công </a:t>
            </a:r>
            <a:r>
              <a:rPr lang="nl-NL" altLang="en-US" sz="36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cụ</a:t>
            </a:r>
            <a:endParaRPr lang="en-US" altLang="en-US" sz="36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17"/>
          <p:cNvSpPr>
            <a:spLocks noChangeArrowheads="1"/>
          </p:cNvSpPr>
          <p:nvPr/>
        </p:nvSpPr>
        <p:spPr bwMode="auto">
          <a:xfrm>
            <a:off x="6857047" y="2292144"/>
            <a:ext cx="47444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fontAlgn="base" hangingPunct="0">
              <a:spcBef>
                <a:spcPct val="0"/>
              </a:spcBef>
              <a:spcAft>
                <a:spcPct val="0"/>
              </a:spcAft>
              <a:defRPr/>
            </a:pPr>
            <a:r>
              <a:rPr lang="nl-NL" sz="3600">
                <a:solidFill>
                  <a:prstClr val="black"/>
                </a:solidFill>
                <a:latin typeface="Times New Roman" pitchFamily="18" charset="0"/>
                <a:ea typeface="Calibri" pitchFamily="34" charset="0"/>
                <a:cs typeface="Times New Roman" pitchFamily="18" charset="0"/>
              </a:rPr>
              <a:t>- Phần hiển thị bản </a:t>
            </a:r>
            <a:r>
              <a:rPr lang="nl-NL" sz="3600" smtClean="0">
                <a:solidFill>
                  <a:prstClr val="black"/>
                </a:solidFill>
                <a:latin typeface="Times New Roman" pitchFamily="18" charset="0"/>
                <a:ea typeface="Calibri" pitchFamily="34" charset="0"/>
                <a:cs typeface="Times New Roman" pitchFamily="18" charset="0"/>
              </a:rPr>
              <a:t>nhạc</a:t>
            </a:r>
            <a:endParaRPr lang="en-US" sz="36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20553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01189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C70F0B-B0C7-20F2-1523-C394B0C19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05" y="0"/>
            <a:ext cx="11891459" cy="6781771"/>
          </a:xfrm>
          <a:prstGeom prst="rect">
            <a:avLst/>
          </a:prstGeom>
        </p:spPr>
      </p:pic>
      <p:pic>
        <p:nvPicPr>
          <p:cNvPr id="7" name="Picture 6">
            <a:extLst>
              <a:ext uri="{FF2B5EF4-FFF2-40B4-BE49-F238E27FC236}">
                <a16:creationId xmlns:a16="http://schemas.microsoft.com/office/drawing/2014/main" id="{A37B5096-3133-6157-B167-ED2CF8A86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482" y="1508759"/>
            <a:ext cx="5643617" cy="4609743"/>
          </a:xfrm>
          <a:prstGeom prst="rect">
            <a:avLst/>
          </a:prstGeom>
        </p:spPr>
      </p:pic>
      <p:cxnSp>
        <p:nvCxnSpPr>
          <p:cNvPr id="18" name="Straight Arrow Connector 17">
            <a:extLst>
              <a:ext uri="{FF2B5EF4-FFF2-40B4-BE49-F238E27FC236}">
                <a16:creationId xmlns:a16="http://schemas.microsoft.com/office/drawing/2014/main" id="{D2A771F2-D983-F87C-059B-B8F869D1BA15}"/>
              </a:ext>
            </a:extLst>
          </p:cNvPr>
          <p:cNvCxnSpPr>
            <a:cxnSpLocks/>
          </p:cNvCxnSpPr>
          <p:nvPr/>
        </p:nvCxnSpPr>
        <p:spPr>
          <a:xfrm flipH="1" flipV="1">
            <a:off x="5258846" y="5885700"/>
            <a:ext cx="3485104" cy="16147"/>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2FFF5E8A-69B3-B1A4-5D61-77781FD985A4}"/>
              </a:ext>
            </a:extLst>
          </p:cNvPr>
          <p:cNvSpPr/>
          <p:nvPr/>
        </p:nvSpPr>
        <p:spPr>
          <a:xfrm>
            <a:off x="8770619" y="5025235"/>
            <a:ext cx="2346959" cy="1424902"/>
          </a:xfrm>
          <a:prstGeom prst="roundRect">
            <a:avLst/>
          </a:prstGeom>
          <a:solidFill>
            <a:schemeClr val="accent6">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prstClr val="black"/>
                </a:solidFill>
                <a:effectLst/>
                <a:uLnTx/>
                <a:uFillTx/>
                <a:latin typeface="Times New Roman" panose="02020603050405020304" pitchFamily="18" charset="0"/>
                <a:ea typeface="+mn-ea"/>
                <a:cs typeface="Times New Roman" panose="02020603050405020304" pitchFamily="18" charset="0"/>
              </a:rPr>
              <a:t>Nháy chuột </a:t>
            </a:r>
            <a:r>
              <a:rPr kumimoji="0" lang="en-US" sz="2400" b="1" i="0" u="none" strike="noStrike" kern="1200" cap="none" spc="0" normalizeH="0" baseline="0" noProof="0" smtClean="0">
                <a:ln w="0"/>
                <a:solidFill>
                  <a:prstClr val="black"/>
                </a:solidFill>
                <a:effectLst/>
                <a:uLnTx/>
                <a:uFillTx/>
                <a:latin typeface="Times New Roman" panose="02020603050405020304" pitchFamily="18" charset="0"/>
                <a:ea typeface="+mn-ea"/>
                <a:cs typeface="Times New Roman" panose="02020603050405020304" pitchFamily="18" charset="0"/>
              </a:rPr>
              <a:t>để </a:t>
            </a:r>
            <a:r>
              <a:rPr kumimoji="0" lang="en-US" sz="2400" b="1" i="0" u="none" strike="noStrike" kern="1200" cap="none" spc="0" normalizeH="0" baseline="0" noProof="0">
                <a:ln w="0"/>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mở </a:t>
            </a:r>
            <a:r>
              <a:rPr lang="en-US" sz="2400" b="1" smtClean="0">
                <a:ln w="0"/>
                <a:solidFill>
                  <a:prstClr val="black"/>
                </a:solidFill>
                <a:highlight>
                  <a:srgbClr val="FFFF00"/>
                </a:highlight>
                <a:latin typeface="Times New Roman" panose="02020603050405020304" pitchFamily="18" charset="0"/>
                <a:cs typeface="Times New Roman" panose="02020603050405020304" pitchFamily="18" charset="0"/>
              </a:rPr>
              <a:t>1 </a:t>
            </a:r>
            <a:r>
              <a:rPr kumimoji="0" lang="en-US" sz="2400" b="1" i="0" u="none" strike="noStrike" kern="1200" cap="none" spc="0" normalizeH="0" baseline="0" noProof="0" smtClean="0">
                <a:ln w="0"/>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bản </a:t>
            </a:r>
            <a:r>
              <a:rPr kumimoji="0" lang="en-US" sz="2400" b="1" i="0" u="none" strike="noStrike" kern="1200" cap="none" spc="0" normalizeH="0" baseline="0" noProof="0">
                <a:ln w="0"/>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nhạc có sẵn </a:t>
            </a:r>
            <a:r>
              <a:rPr kumimoji="0" lang="en-US" sz="2400" b="1" i="0" u="none" strike="noStrike" kern="1200" cap="none" spc="0" normalizeH="0" baseline="0" noProof="0">
                <a:ln w="0"/>
                <a:solidFill>
                  <a:prstClr val="black"/>
                </a:solidFill>
                <a:effectLst/>
                <a:uLnTx/>
                <a:uFillTx/>
                <a:latin typeface="Times New Roman" panose="02020603050405020304" pitchFamily="18" charset="0"/>
                <a:ea typeface="+mn-ea"/>
                <a:cs typeface="Times New Roman" panose="02020603050405020304" pitchFamily="18" charset="0"/>
              </a:rPr>
              <a:t>từ máy tính</a:t>
            </a:r>
          </a:p>
        </p:txBody>
      </p:sp>
      <p:sp>
        <p:nvSpPr>
          <p:cNvPr id="22" name="Rectangle 21">
            <a:extLst>
              <a:ext uri="{FF2B5EF4-FFF2-40B4-BE49-F238E27FC236}">
                <a16:creationId xmlns:a16="http://schemas.microsoft.com/office/drawing/2014/main" id="{18F525F1-A5F8-3BDE-A2D3-07E2FAA4D7AA}"/>
              </a:ext>
            </a:extLst>
          </p:cNvPr>
          <p:cNvSpPr/>
          <p:nvPr/>
        </p:nvSpPr>
        <p:spPr>
          <a:xfrm>
            <a:off x="4449930" y="5708052"/>
            <a:ext cx="842160" cy="3875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4976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4)">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3"/>
          <a:stretch>
            <a:fillRect/>
          </a:stretch>
        </p:blipFill>
        <p:spPr>
          <a:xfrm>
            <a:off x="24447" y="6384432"/>
            <a:ext cx="12143107" cy="473568"/>
          </a:xfrm>
          <a:prstGeom prst="rect">
            <a:avLst/>
          </a:prstGeom>
          <a:noFill/>
          <a:ln w="9525">
            <a:noFill/>
          </a:ln>
        </p:spPr>
      </p:pic>
      <p:pic>
        <p:nvPicPr>
          <p:cNvPr id="7" name="Picture 6">
            <a:extLst>
              <a:ext uri="{FF2B5EF4-FFF2-40B4-BE49-F238E27FC236}">
                <a16:creationId xmlns:a16="http://schemas.microsoft.com/office/drawing/2014/main" id="{D7D5C6B4-2495-8FEC-EEF8-282DA9E34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77" y="845810"/>
            <a:ext cx="11569043" cy="5785852"/>
          </a:xfrm>
          <a:prstGeom prst="rect">
            <a:avLst/>
          </a:prstGeom>
        </p:spPr>
      </p:pic>
      <p:sp>
        <p:nvSpPr>
          <p:cNvPr id="13" name="Rectangle 12">
            <a:extLst>
              <a:ext uri="{FF2B5EF4-FFF2-40B4-BE49-F238E27FC236}">
                <a16:creationId xmlns:a16="http://schemas.microsoft.com/office/drawing/2014/main" id="{1C68EF01-E93D-8359-E8B5-C18614309259}"/>
              </a:ext>
            </a:extLst>
          </p:cNvPr>
          <p:cNvSpPr/>
          <p:nvPr/>
        </p:nvSpPr>
        <p:spPr>
          <a:xfrm>
            <a:off x="1832272" y="1148100"/>
            <a:ext cx="3001721" cy="4524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75207112-0EB2-F5A3-67E1-90C60CC0B930}"/>
              </a:ext>
            </a:extLst>
          </p:cNvPr>
          <p:cNvCxnSpPr>
            <a:cxnSpLocks/>
          </p:cNvCxnSpPr>
          <p:nvPr/>
        </p:nvCxnSpPr>
        <p:spPr>
          <a:xfrm flipH="1" flipV="1">
            <a:off x="4833993" y="1403616"/>
            <a:ext cx="3595422" cy="2454"/>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E6BE0092-B34F-8DD7-B274-ECD4D0CA0359}"/>
              </a:ext>
            </a:extLst>
          </p:cNvPr>
          <p:cNvSpPr/>
          <p:nvPr/>
        </p:nvSpPr>
        <p:spPr>
          <a:xfrm>
            <a:off x="8461827" y="1094396"/>
            <a:ext cx="3682863" cy="589113"/>
          </a:xfrm>
          <a:prstGeom prst="roundRect">
            <a:avLst/>
          </a:prstGeom>
          <a:solidFill>
            <a:schemeClr val="accent6">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smtClean="0">
                <a:ln w="0"/>
                <a:solidFill>
                  <a:schemeClr val="tx1"/>
                </a:solidFill>
                <a:latin typeface="Times New Roman" panose="02020603050405020304" pitchFamily="18" charset="0"/>
                <a:cs typeface="Times New Roman" panose="02020603050405020304" pitchFamily="18" charset="0"/>
              </a:rPr>
              <a:t>Chọn n</a:t>
            </a:r>
            <a:r>
              <a:rPr lang="en-US" sz="2400" b="1" smtClean="0">
                <a:ln w="0"/>
                <a:solidFill>
                  <a:schemeClr val="tx1"/>
                </a:solidFill>
                <a:latin typeface="Times New Roman" panose="02020603050405020304" pitchFamily="18" charset="0"/>
                <a:cs typeface="Times New Roman" panose="02020603050405020304" pitchFamily="18" charset="0"/>
              </a:rPr>
              <a:t>ơi </a:t>
            </a:r>
            <a:r>
              <a:rPr lang="en-US" sz="2400" b="1">
                <a:ln w="0"/>
                <a:solidFill>
                  <a:schemeClr val="tx1"/>
                </a:solidFill>
                <a:latin typeface="Times New Roman" panose="02020603050405020304" pitchFamily="18" charset="0"/>
                <a:cs typeface="Times New Roman" panose="02020603050405020304" pitchFamily="18" charset="0"/>
              </a:rPr>
              <a:t>đã lưu bản nhạc</a:t>
            </a:r>
          </a:p>
        </p:txBody>
      </p:sp>
      <p:sp>
        <p:nvSpPr>
          <p:cNvPr id="16" name="Rectangle 15">
            <a:extLst>
              <a:ext uri="{FF2B5EF4-FFF2-40B4-BE49-F238E27FC236}">
                <a16:creationId xmlns:a16="http://schemas.microsoft.com/office/drawing/2014/main" id="{5FA5E550-422A-EEF4-C7CE-F758098B7D91}"/>
              </a:ext>
            </a:extLst>
          </p:cNvPr>
          <p:cNvSpPr/>
          <p:nvPr/>
        </p:nvSpPr>
        <p:spPr>
          <a:xfrm>
            <a:off x="2417615" y="2510001"/>
            <a:ext cx="2611137" cy="4524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DB3C495-B9C8-5267-6249-6CD5D15906BE}"/>
              </a:ext>
            </a:extLst>
          </p:cNvPr>
          <p:cNvCxnSpPr>
            <a:cxnSpLocks/>
          </p:cNvCxnSpPr>
          <p:nvPr/>
        </p:nvCxnSpPr>
        <p:spPr>
          <a:xfrm flipH="1">
            <a:off x="5028753" y="2736219"/>
            <a:ext cx="3455933"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A4090A3D-BD8C-E430-A882-A40656397B84}"/>
              </a:ext>
            </a:extLst>
          </p:cNvPr>
          <p:cNvSpPr/>
          <p:nvPr/>
        </p:nvSpPr>
        <p:spPr>
          <a:xfrm>
            <a:off x="8309610" y="2487533"/>
            <a:ext cx="3892229" cy="555917"/>
          </a:xfrm>
          <a:prstGeom prst="roundRect">
            <a:avLst/>
          </a:prstGeom>
          <a:solidFill>
            <a:schemeClr val="accent6">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a:ln w="0"/>
                <a:solidFill>
                  <a:schemeClr val="tx1"/>
                </a:solidFill>
                <a:latin typeface="Times New Roman" panose="02020603050405020304" pitchFamily="18" charset="0"/>
                <a:cs typeface="Times New Roman" panose="02020603050405020304" pitchFamily="18" charset="0"/>
              </a:rPr>
              <a:t>Chọn bản nhạc muốn chơi</a:t>
            </a:r>
          </a:p>
        </p:txBody>
      </p:sp>
      <p:sp>
        <p:nvSpPr>
          <p:cNvPr id="19" name="Rectangle 18">
            <a:extLst>
              <a:ext uri="{FF2B5EF4-FFF2-40B4-BE49-F238E27FC236}">
                <a16:creationId xmlns:a16="http://schemas.microsoft.com/office/drawing/2014/main" id="{EBE8224B-B74D-9EAE-AB5D-0B583CBA965D}"/>
              </a:ext>
            </a:extLst>
          </p:cNvPr>
          <p:cNvSpPr/>
          <p:nvPr/>
        </p:nvSpPr>
        <p:spPr>
          <a:xfrm>
            <a:off x="9252734" y="6079960"/>
            <a:ext cx="1159996" cy="3947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36A2CAD-748C-9ACC-8163-DF398E0C6A3F}"/>
              </a:ext>
            </a:extLst>
          </p:cNvPr>
          <p:cNvSpPr/>
          <p:nvPr/>
        </p:nvSpPr>
        <p:spPr>
          <a:xfrm>
            <a:off x="7475221" y="4264474"/>
            <a:ext cx="4692328" cy="482578"/>
          </a:xfrm>
          <a:prstGeom prst="roundRect">
            <a:avLst/>
          </a:prstGeom>
          <a:solidFill>
            <a:schemeClr val="accent6">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a:ln w="0"/>
                <a:solidFill>
                  <a:schemeClr val="tx1"/>
                </a:solidFill>
                <a:latin typeface="Times New Roman" panose="02020603050405020304" pitchFamily="18" charset="0"/>
                <a:cs typeface="Times New Roman" panose="02020603050405020304" pitchFamily="18" charset="0"/>
              </a:rPr>
              <a:t>Nhấn chọn Open để mở bản nhạc</a:t>
            </a:r>
          </a:p>
        </p:txBody>
      </p:sp>
      <p:cxnSp>
        <p:nvCxnSpPr>
          <p:cNvPr id="21" name="Straight Arrow Connector 20">
            <a:extLst>
              <a:ext uri="{FF2B5EF4-FFF2-40B4-BE49-F238E27FC236}">
                <a16:creationId xmlns:a16="http://schemas.microsoft.com/office/drawing/2014/main" id="{11F0A2C6-3AA9-595A-6529-81FE3F78DF78}"/>
              </a:ext>
            </a:extLst>
          </p:cNvPr>
          <p:cNvCxnSpPr>
            <a:cxnSpLocks/>
          </p:cNvCxnSpPr>
          <p:nvPr/>
        </p:nvCxnSpPr>
        <p:spPr>
          <a:xfrm flipH="1">
            <a:off x="9841230" y="4773242"/>
            <a:ext cx="2934" cy="1306718"/>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F301D2E-94EB-3DEB-B303-8044B82B745A}"/>
              </a:ext>
            </a:extLst>
          </p:cNvPr>
          <p:cNvSpPr/>
          <p:nvPr/>
        </p:nvSpPr>
        <p:spPr>
          <a:xfrm>
            <a:off x="3552675" y="134594"/>
            <a:ext cx="5086649" cy="707886"/>
          </a:xfrm>
          <a:prstGeom prst="rect">
            <a:avLst/>
          </a:prstGeom>
          <a:noFill/>
        </p:spPr>
        <p:txBody>
          <a:bodyPr wrap="none" lIns="91440" tIns="45720" rIns="91440" bIns="45720">
            <a:spAutoFit/>
          </a:bodyPr>
          <a:lstStyle/>
          <a:p>
            <a:pPr algn="ctr"/>
            <a:r>
              <a:rPr lang="en-US" sz="4000" b="1">
                <a:ln w="0"/>
                <a:latin typeface="Times New Roman" panose="02020603050405020304" pitchFamily="18" charset="0"/>
                <a:cs typeface="Times New Roman" panose="02020603050405020304" pitchFamily="18" charset="0"/>
              </a:rPr>
              <a:t>2</a:t>
            </a:r>
            <a:r>
              <a:rPr lang="en-US" sz="4000" b="1" smtClean="0">
                <a:ln w="0"/>
                <a:latin typeface="Times New Roman" panose="02020603050405020304" pitchFamily="18" charset="0"/>
                <a:cs typeface="Times New Roman" panose="02020603050405020304" pitchFamily="18" charset="0"/>
              </a:rPr>
              <a:t>. Mở bản nhạc có sẵn</a:t>
            </a:r>
            <a:endParaRPr lang="en-US" sz="4000" b="1" cap="none" spc="0">
              <a:ln w="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5858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3000"/>
                                        <p:tgtEl>
                                          <p:spTgt spid="13"/>
                                        </p:tgtEl>
                                      </p:cBhvr>
                                    </p:animEffect>
                                  </p:childTnLst>
                                </p:cTn>
                              </p:par>
                            </p:childTnLst>
                          </p:cTn>
                        </p:par>
                        <p:par>
                          <p:cTn id="8" fill="hold">
                            <p:stCondLst>
                              <p:cond delay="30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2000"/>
                                        <p:tgtEl>
                                          <p:spTgt spid="14"/>
                                        </p:tgtEl>
                                      </p:cBhvr>
                                    </p:animEffect>
                                  </p:childTnLst>
                                </p:cTn>
                              </p:par>
                            </p:childTnLst>
                          </p:cTn>
                        </p:par>
                        <p:par>
                          <p:cTn id="12" fill="hold">
                            <p:stCondLst>
                              <p:cond delay="5000"/>
                            </p:stCondLst>
                            <p:childTnLst>
                              <p:par>
                                <p:cTn id="13" presetID="22" presetClass="entr" presetSubtype="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heel(1)">
                                      <p:cBhvr>
                                        <p:cTn id="20" dur="3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right)">
                                      <p:cBhvr>
                                        <p:cTn id="25" dur="1000"/>
                                        <p:tgtEl>
                                          <p:spTgt spid="17"/>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right)">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heel(1)">
                                      <p:cBhvr>
                                        <p:cTn id="33" dur="3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1000"/>
                                        <p:tgtEl>
                                          <p:spTgt spid="21"/>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91CF0B2-D98E-D821-8B14-C22FB09D0C81}"/>
              </a:ext>
            </a:extLst>
          </p:cNvPr>
          <p:cNvSpPr/>
          <p:nvPr/>
        </p:nvSpPr>
        <p:spPr>
          <a:xfrm>
            <a:off x="662760" y="1432989"/>
            <a:ext cx="2552176" cy="290819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u="sng">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CHỦ ĐỀ 1</a:t>
            </a:r>
          </a:p>
          <a:p>
            <a:pPr algn="ctr">
              <a:lnSpc>
                <a:spcPct val="130000"/>
              </a:lnSpc>
            </a:pPr>
            <a:r>
              <a:rPr lang="en-US" sz="32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KHÁM PHÁ MÁY TÍNH</a:t>
            </a:r>
          </a:p>
        </p:txBody>
      </p:sp>
      <p:sp>
        <p:nvSpPr>
          <p:cNvPr id="6" name="Rectangle: Rounded Corners 5">
            <a:extLst>
              <a:ext uri="{FF2B5EF4-FFF2-40B4-BE49-F238E27FC236}">
                <a16:creationId xmlns:a16="http://schemas.microsoft.com/office/drawing/2014/main" id="{18A9EDE2-0AE0-7DC5-8054-FF0AC52EB764}"/>
              </a:ext>
            </a:extLst>
          </p:cNvPr>
          <p:cNvSpPr/>
          <p:nvPr/>
        </p:nvSpPr>
        <p:spPr>
          <a:xfrm>
            <a:off x="3522679" y="1352978"/>
            <a:ext cx="2552176" cy="2908196"/>
          </a:xfrm>
          <a:prstGeom prst="roundRect">
            <a:avLst/>
          </a:prstGeom>
          <a:solidFill>
            <a:schemeClr val="accent1">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en-US" sz="3200" u="sng">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CHỦ ĐỀ 2</a:t>
            </a:r>
          </a:p>
          <a:p>
            <a:pPr algn="ctr">
              <a:lnSpc>
                <a:spcPct val="130000"/>
              </a:lnSpc>
            </a:pPr>
            <a:r>
              <a:rPr lang="en-US" sz="32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SOẠN THẢO VĂN BẢN</a:t>
            </a:r>
          </a:p>
        </p:txBody>
      </p:sp>
      <p:sp>
        <p:nvSpPr>
          <p:cNvPr id="7" name="Rectangle: Rounded Corners 6">
            <a:extLst>
              <a:ext uri="{FF2B5EF4-FFF2-40B4-BE49-F238E27FC236}">
                <a16:creationId xmlns:a16="http://schemas.microsoft.com/office/drawing/2014/main" id="{AC0B7A82-4C53-BE1B-6860-D4ACB0FED991}"/>
              </a:ext>
            </a:extLst>
          </p:cNvPr>
          <p:cNvSpPr/>
          <p:nvPr/>
        </p:nvSpPr>
        <p:spPr>
          <a:xfrm>
            <a:off x="6379719" y="1415106"/>
            <a:ext cx="2752851" cy="284606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u="sng">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CHỦ ĐỀ 3</a:t>
            </a:r>
          </a:p>
          <a:p>
            <a:pPr algn="ctr">
              <a:lnSpc>
                <a:spcPct val="130000"/>
              </a:lnSpc>
            </a:pPr>
            <a:r>
              <a:rPr lang="en-US" sz="32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THIẾT KẾ BÀI TRÌNH CHIẾU</a:t>
            </a:r>
          </a:p>
        </p:txBody>
      </p:sp>
      <p:sp>
        <p:nvSpPr>
          <p:cNvPr id="8" name="Rectangle: Rounded Corners 7">
            <a:extLst>
              <a:ext uri="{FF2B5EF4-FFF2-40B4-BE49-F238E27FC236}">
                <a16:creationId xmlns:a16="http://schemas.microsoft.com/office/drawing/2014/main" id="{318D1B32-4C23-C598-7EF4-EACC1E302D5F}"/>
              </a:ext>
            </a:extLst>
          </p:cNvPr>
          <p:cNvSpPr/>
          <p:nvPr/>
        </p:nvSpPr>
        <p:spPr>
          <a:xfrm>
            <a:off x="9236761" y="1352977"/>
            <a:ext cx="2552176" cy="2908196"/>
          </a:xfrm>
          <a:prstGeom prst="roundRect">
            <a:avLst/>
          </a:prstGeom>
          <a:solidFill>
            <a:srgbClr val="98EB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u="sng">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CHỦ ĐỀ 4</a:t>
            </a:r>
          </a:p>
          <a:p>
            <a:pPr algn="ctr">
              <a:lnSpc>
                <a:spcPct val="130000"/>
              </a:lnSpc>
            </a:pPr>
            <a:r>
              <a:rPr lang="en-US" sz="32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 GIỚI LOGO CỦA EM</a:t>
            </a:r>
          </a:p>
        </p:txBody>
      </p:sp>
      <p:sp>
        <p:nvSpPr>
          <p:cNvPr id="11" name="Rectangle 10">
            <a:extLst>
              <a:ext uri="{FF2B5EF4-FFF2-40B4-BE49-F238E27FC236}">
                <a16:creationId xmlns:a16="http://schemas.microsoft.com/office/drawing/2014/main" id="{C23452E3-0BB8-04A0-AE45-7B2A8477C055}"/>
              </a:ext>
            </a:extLst>
          </p:cNvPr>
          <p:cNvSpPr/>
          <p:nvPr/>
        </p:nvSpPr>
        <p:spPr>
          <a:xfrm>
            <a:off x="3533982" y="353259"/>
            <a:ext cx="5397913" cy="668207"/>
          </a:xfrm>
          <a:prstGeom prst="rect">
            <a:avLst/>
          </a:prstGeom>
          <a:noFill/>
        </p:spPr>
        <p:txBody>
          <a:bodyPr wrap="none" lIns="66179" tIns="33089" rIns="66179" bIns="33089">
            <a:spAutoFit/>
          </a:bodyPr>
          <a:lstStyle/>
          <a:p>
            <a:pPr algn="ctr"/>
            <a:r>
              <a:rPr lang="en-US" sz="3908" b="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a:t>
            </a:r>
            <a:r>
              <a:rPr lang="en-US" sz="3908"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CHỦ ĐỀ ĐÃ HỌC</a:t>
            </a:r>
          </a:p>
        </p:txBody>
      </p:sp>
      <p:grpSp>
        <p:nvGrpSpPr>
          <p:cNvPr id="9" name="Group 8">
            <a:extLst>
              <a:ext uri="{FF2B5EF4-FFF2-40B4-BE49-F238E27FC236}">
                <a16:creationId xmlns:a16="http://schemas.microsoft.com/office/drawing/2014/main" id="{606B7529-F65F-5122-AEE6-667BA74BA38F}"/>
              </a:ext>
            </a:extLst>
          </p:cNvPr>
          <p:cNvGrpSpPr/>
          <p:nvPr/>
        </p:nvGrpSpPr>
        <p:grpSpPr>
          <a:xfrm>
            <a:off x="787638" y="4673986"/>
            <a:ext cx="2302418" cy="2069714"/>
            <a:chOff x="529687" y="583559"/>
            <a:chExt cx="2676525" cy="1714500"/>
          </a:xfrm>
        </p:grpSpPr>
        <p:pic>
          <p:nvPicPr>
            <p:cNvPr id="10" name="Picture 2" descr="5 Kinh Nghiệm Mua Máy Tính Để Bàn Cũ Tốt Nhất">
              <a:extLst>
                <a:ext uri="{FF2B5EF4-FFF2-40B4-BE49-F238E27FC236}">
                  <a16:creationId xmlns:a16="http://schemas.microsoft.com/office/drawing/2014/main" id="{4CA79B21-E91C-AB7D-420A-749EBB473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80190">
              <a:off x="529687" y="583559"/>
              <a:ext cx="26765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ƯỚNG DẪN SỬ DỤNG HỆ THỐNG EMAIL TRƯỜNG">
              <a:extLst>
                <a:ext uri="{FF2B5EF4-FFF2-40B4-BE49-F238E27FC236}">
                  <a16:creationId xmlns:a16="http://schemas.microsoft.com/office/drawing/2014/main" id="{9CB1D893-30B4-BBB4-4971-F29BD94DCF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680" y="861208"/>
              <a:ext cx="805343" cy="8017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57C2DF5A-B78F-0201-1AFE-ADE14AC3BC6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39276" y="4514851"/>
            <a:ext cx="2533358" cy="2214415"/>
          </a:xfrm>
          <a:prstGeom prst="rect">
            <a:avLst/>
          </a:prstGeom>
        </p:spPr>
      </p:pic>
      <p:pic>
        <p:nvPicPr>
          <p:cNvPr id="14" name="Picture 13">
            <a:extLst>
              <a:ext uri="{FF2B5EF4-FFF2-40B4-BE49-F238E27FC236}">
                <a16:creationId xmlns:a16="http://schemas.microsoft.com/office/drawing/2014/main" id="{1CCC73AE-7FF5-964A-EAB5-41231A94F63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9719" y="4514851"/>
            <a:ext cx="2649981" cy="2214416"/>
          </a:xfrm>
          <a:prstGeom prst="rect">
            <a:avLst/>
          </a:prstGeom>
        </p:spPr>
      </p:pic>
      <p:pic>
        <p:nvPicPr>
          <p:cNvPr id="15" name="Picture 14">
            <a:extLst>
              <a:ext uri="{FF2B5EF4-FFF2-40B4-BE49-F238E27FC236}">
                <a16:creationId xmlns:a16="http://schemas.microsoft.com/office/drawing/2014/main" id="{585644B5-85A4-0696-DCE7-2749A0BD1CA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236760" y="4440500"/>
            <a:ext cx="2552177" cy="2341013"/>
          </a:xfrm>
          <a:prstGeom prst="rect">
            <a:avLst/>
          </a:prstGeom>
        </p:spPr>
      </p:pic>
    </p:spTree>
    <p:extLst>
      <p:ext uri="{BB962C8B-B14F-4D97-AF65-F5344CB8AC3E}">
        <p14:creationId xmlns:p14="http://schemas.microsoft.com/office/powerpoint/2010/main" val="12847993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500" fill="hold"/>
                                        <p:tgtEl>
                                          <p:spTgt spid="6"/>
                                        </p:tgtEl>
                                        <p:attrNameLst>
                                          <p:attrName>ppt_x</p:attrName>
                                        </p:attrNameLst>
                                      </p:cBhvr>
                                      <p:tavLst>
                                        <p:tav tm="0">
                                          <p:val>
                                            <p:strVal val="0-#ppt_w/2"/>
                                          </p:val>
                                        </p:tav>
                                        <p:tav tm="100000">
                                          <p:val>
                                            <p:strVal val="#ppt_x"/>
                                          </p:val>
                                        </p:tav>
                                      </p:tavLst>
                                    </p:anim>
                                    <p:anim calcmode="lin" valueType="num">
                                      <p:cBhvr additive="base">
                                        <p:cTn id="11" dur="1500" fill="hold"/>
                                        <p:tgtEl>
                                          <p:spTgt spid="6"/>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500" fill="hold"/>
                                        <p:tgtEl>
                                          <p:spTgt spid="7"/>
                                        </p:tgtEl>
                                        <p:attrNameLst>
                                          <p:attrName>ppt_x</p:attrName>
                                        </p:attrNameLst>
                                      </p:cBhvr>
                                      <p:tavLst>
                                        <p:tav tm="0">
                                          <p:val>
                                            <p:strVal val="0-#ppt_w/2"/>
                                          </p:val>
                                        </p:tav>
                                        <p:tav tm="100000">
                                          <p:val>
                                            <p:strVal val="#ppt_x"/>
                                          </p:val>
                                        </p:tav>
                                      </p:tavLst>
                                    </p:anim>
                                    <p:anim calcmode="lin" valueType="num">
                                      <p:cBhvr additive="base">
                                        <p:cTn id="15" dur="1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500" fill="hold"/>
                                        <p:tgtEl>
                                          <p:spTgt spid="8"/>
                                        </p:tgtEl>
                                        <p:attrNameLst>
                                          <p:attrName>ppt_x</p:attrName>
                                        </p:attrNameLst>
                                      </p:cBhvr>
                                      <p:tavLst>
                                        <p:tav tm="0">
                                          <p:val>
                                            <p:strVal val="0-#ppt_w/2"/>
                                          </p:val>
                                        </p:tav>
                                        <p:tav tm="100000">
                                          <p:val>
                                            <p:strVal val="#ppt_x"/>
                                          </p:val>
                                        </p:tav>
                                      </p:tavLst>
                                    </p:anim>
                                    <p:anim calcmode="lin" valueType="num">
                                      <p:cBhvr additive="base">
                                        <p:cTn id="19" dur="15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par>
                          <p:cTn id="24" fill="hold">
                            <p:stCondLst>
                              <p:cond delay="2000"/>
                            </p:stCondLst>
                            <p:childTnLst>
                              <p:par>
                                <p:cTn id="25" presetID="14" presetClass="entr" presetSubtype="1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par>
                          <p:cTn id="28" fill="hold">
                            <p:stCondLst>
                              <p:cond delay="2500"/>
                            </p:stCondLst>
                            <p:childTnLst>
                              <p:par>
                                <p:cTn id="29" presetID="14" presetClass="entr" presetSubtype="1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par>
                          <p:cTn id="32" fill="hold">
                            <p:stCondLst>
                              <p:cond delay="3000"/>
                            </p:stCondLst>
                            <p:childTnLst>
                              <p:par>
                                <p:cTn id="33" presetID="14" presetClass="entr" presetSubtype="1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4468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547" y="0"/>
            <a:ext cx="12183453" cy="6858000"/>
          </a:xfrm>
          <a:prstGeom prst="rect">
            <a:avLst/>
          </a:prstGeom>
        </p:spPr>
      </p:pic>
      <p:sp>
        <p:nvSpPr>
          <p:cNvPr id="5" name="Rectangle 4">
            <a:extLst>
              <a:ext uri="{FF2B5EF4-FFF2-40B4-BE49-F238E27FC236}">
                <a16:creationId xmlns:a16="http://schemas.microsoft.com/office/drawing/2014/main" id="{1C68EF01-E93D-8359-E8B5-C18614309259}"/>
              </a:ext>
            </a:extLst>
          </p:cNvPr>
          <p:cNvSpPr/>
          <p:nvPr/>
        </p:nvSpPr>
        <p:spPr>
          <a:xfrm>
            <a:off x="4682348" y="420195"/>
            <a:ext cx="483417" cy="3992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4">
            <a:extLst>
              <a:ext uri="{FF2B5EF4-FFF2-40B4-BE49-F238E27FC236}">
                <a16:creationId xmlns:a16="http://schemas.microsoft.com/office/drawing/2014/main" id="{E6BE0092-B34F-8DD7-B274-ECD4D0CA0359}"/>
              </a:ext>
            </a:extLst>
          </p:cNvPr>
          <p:cNvSpPr/>
          <p:nvPr/>
        </p:nvSpPr>
        <p:spPr>
          <a:xfrm>
            <a:off x="5165765" y="-64369"/>
            <a:ext cx="937855" cy="589113"/>
          </a:xfrm>
          <a:prstGeom prst="roundRect">
            <a:avLst/>
          </a:prstGeom>
          <a:solidFill>
            <a:schemeClr val="accent6">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smtClean="0">
                <a:ln w="0"/>
                <a:solidFill>
                  <a:schemeClr val="tx1"/>
                </a:solidFill>
                <a:latin typeface="Times New Roman" panose="02020603050405020304" pitchFamily="18" charset="0"/>
                <a:cs typeface="Times New Roman" panose="02020603050405020304" pitchFamily="18" charset="0"/>
              </a:rPr>
              <a:t>Play</a:t>
            </a:r>
            <a:endParaRPr lang="en-US" sz="2400" b="1">
              <a:ln w="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007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0"/>
                                        <p:tgtEl>
                                          <p:spTgt spid="5"/>
                                        </p:tgtEl>
                                      </p:cBhvr>
                                    </p:animEffect>
                                  </p:childTnLst>
                                </p:cTn>
                              </p:par>
                            </p:childTnLst>
                          </p:cTn>
                        </p:par>
                        <p:par>
                          <p:cTn id="8" fill="hold">
                            <p:stCondLst>
                              <p:cond delay="50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069691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567801-0686-2FCF-F87E-0CF1293819DB}"/>
              </a:ext>
            </a:extLst>
          </p:cNvPr>
          <p:cNvSpPr txBox="1"/>
          <p:nvPr/>
        </p:nvSpPr>
        <p:spPr>
          <a:xfrm>
            <a:off x="3963397" y="100391"/>
            <a:ext cx="4839944" cy="461665"/>
          </a:xfrm>
          <a:prstGeom prst="rect">
            <a:avLst/>
          </a:prstGeom>
          <a:noFill/>
        </p:spPr>
        <p:txBody>
          <a:bodyPr wrap="square" rtlCol="0">
            <a:spAutoFit/>
          </a:bodyPr>
          <a:lstStyle/>
          <a:p>
            <a:r>
              <a:rPr lang="en-US" sz="2400" b="1"/>
              <a:t>Mời các em xem đoạn video sau đây</a:t>
            </a:r>
          </a:p>
        </p:txBody>
      </p:sp>
      <p:pic>
        <p:nvPicPr>
          <p:cNvPr id="6" name="musecore2">
            <a:hlinkClick r:id="" action="ppaction://media"/>
            <a:extLst>
              <a:ext uri="{FF2B5EF4-FFF2-40B4-BE49-F238E27FC236}">
                <a16:creationId xmlns:a16="http://schemas.microsoft.com/office/drawing/2014/main" id="{6B64D0BE-E13D-ED5B-0A73-C945790E88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62056"/>
            <a:ext cx="12192000" cy="6162594"/>
          </a:xfrm>
          <a:prstGeom prst="rect">
            <a:avLst/>
          </a:prstGeom>
        </p:spPr>
      </p:pic>
    </p:spTree>
    <p:extLst>
      <p:ext uri="{BB962C8B-B14F-4D97-AF65-F5344CB8AC3E}">
        <p14:creationId xmlns:p14="http://schemas.microsoft.com/office/powerpoint/2010/main" val="272407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1827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6222927" y="2028416"/>
            <a:ext cx="5561403" cy="4028443"/>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8631918" y="3867513"/>
            <a:ext cx="3535635" cy="3192506"/>
          </a:xfrm>
          <a:prstGeom prst="rect">
            <a:avLst/>
          </a:prstGeom>
          <a:noFill/>
          <a:ln w="9525">
            <a:noFill/>
          </a:ln>
        </p:spPr>
      </p:pic>
      <p:pic>
        <p:nvPicPr>
          <p:cNvPr id="47110" name="图片 47109" descr="1-42"/>
          <p:cNvPicPr>
            <a:picLocks noChangeAspect="1"/>
          </p:cNvPicPr>
          <p:nvPr/>
        </p:nvPicPr>
        <p:blipFill>
          <a:blip r:embed="rId6"/>
          <a:stretch>
            <a:fillRect/>
          </a:stretch>
        </p:blipFill>
        <p:spPr>
          <a:xfrm rot="241828">
            <a:off x="80010" y="-118447"/>
            <a:ext cx="8457320" cy="7186596"/>
          </a:xfrm>
          <a:prstGeom prst="rect">
            <a:avLst/>
          </a:prstGeom>
          <a:noFill/>
          <a:ln w="9525">
            <a:noFill/>
          </a:ln>
        </p:spPr>
      </p:pic>
      <p:sp>
        <p:nvSpPr>
          <p:cNvPr id="6" name="矩形 5"/>
          <p:cNvSpPr/>
          <p:nvPr/>
        </p:nvSpPr>
        <p:spPr>
          <a:xfrm>
            <a:off x="1204089" y="2601554"/>
            <a:ext cx="5099417"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a:solidFill>
                  <a:prstClr val="black"/>
                </a:solidFill>
                <a:effectLst>
                  <a:outerShdw blurRad="38100" dist="38100" dir="2700000" algn="tl">
                    <a:srgbClr val="000000">
                      <a:alpha val="43137"/>
                    </a:srgbClr>
                  </a:outerShdw>
                </a:effectLst>
                <a:latin typeface="Calibri"/>
              </a:rPr>
              <a:t>B</a:t>
            </a:r>
            <a:r>
              <a:rPr kumimoji="0" lang="en-US" altLang="zh-CN" sz="60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libri"/>
                <a:cs typeface="+mn-cs"/>
              </a:rPr>
              <a:t>. HOẠT </a:t>
            </a:r>
            <a:r>
              <a:rPr kumimoji="0" lang="en-US" altLang="zh-CN" sz="6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cs typeface="+mn-cs"/>
              </a:rPr>
              <a:t>ĐỘNG </a:t>
            </a:r>
            <a:r>
              <a:rPr kumimoji="0" lang="en-US" altLang="zh-CN" sz="60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libri"/>
                <a:cs typeface="+mn-cs"/>
              </a:rPr>
              <a:t>THỰC</a:t>
            </a:r>
            <a:r>
              <a:rPr kumimoji="0" lang="en-US" altLang="zh-CN" sz="6000" b="1" i="0" u="none" strike="noStrike" kern="1200" cap="none" spc="0" normalizeH="0" noProof="0" smtClean="0">
                <a:ln>
                  <a:noFill/>
                </a:ln>
                <a:solidFill>
                  <a:prstClr val="black"/>
                </a:solidFill>
                <a:effectLst>
                  <a:outerShdw blurRad="38100" dist="38100" dir="2700000" algn="tl">
                    <a:srgbClr val="000000">
                      <a:alpha val="43137"/>
                    </a:srgbClr>
                  </a:outerShdw>
                </a:effectLst>
                <a:uLnTx/>
                <a:uFillTx/>
                <a:latin typeface="Calibri"/>
                <a:cs typeface="+mn-cs"/>
              </a:rPr>
              <a:t> HÀNH</a:t>
            </a:r>
            <a:endParaRPr kumimoji="0" lang="zh-CN" altLang="en-US" sz="6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cs typeface="+mn-cs"/>
            </a:endParaRPr>
          </a:p>
        </p:txBody>
      </p:sp>
    </p:spTree>
    <p:extLst>
      <p:ext uri="{BB962C8B-B14F-4D97-AF65-F5344CB8AC3E}">
        <p14:creationId xmlns:p14="http://schemas.microsoft.com/office/powerpoint/2010/main" val="3905177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p:cTn id="7" dur="1000" fill="hold"/>
                                        <p:tgtEl>
                                          <p:spTgt spid="47110"/>
                                        </p:tgtEl>
                                        <p:attrNameLst>
                                          <p:attrName>ppt_w</p:attrName>
                                        </p:attrNameLst>
                                      </p:cBhvr>
                                      <p:tavLst>
                                        <p:tav tm="0">
                                          <p:val>
                                            <p:fltVal val="0"/>
                                          </p:val>
                                        </p:tav>
                                        <p:tav tm="100000">
                                          <p:val>
                                            <p:strVal val="#ppt_w"/>
                                          </p:val>
                                        </p:tav>
                                      </p:tavLst>
                                    </p:anim>
                                    <p:anim calcmode="lin" valueType="num">
                                      <p:cBhvr>
                                        <p:cTn id="8" dur="1000" fill="hold"/>
                                        <p:tgtEl>
                                          <p:spTgt spid="47110"/>
                                        </p:tgtEl>
                                        <p:attrNameLst>
                                          <p:attrName>ppt_h</p:attrName>
                                        </p:attrNameLst>
                                      </p:cBhvr>
                                      <p:tavLst>
                                        <p:tav tm="0">
                                          <p:val>
                                            <p:fltVal val="0"/>
                                          </p:val>
                                        </p:tav>
                                        <p:tav tm="100000">
                                          <p:val>
                                            <p:strVal val="#ppt_h"/>
                                          </p:val>
                                        </p:tav>
                                      </p:tavLst>
                                    </p:anim>
                                    <p:anim calcmode="lin" valueType="num">
                                      <p:cBhvr>
                                        <p:cTn id="9"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47111"/>
                                        </p:tgtEl>
                                        <p:attrNameLst>
                                          <p:attrName>style.visibility</p:attrName>
                                        </p:attrNameLst>
                                      </p:cBhvr>
                                      <p:to>
                                        <p:strVal val="visible"/>
                                      </p:to>
                                    </p:set>
                                    <p:animEffect transition="in" filter="barn(outVertical)">
                                      <p:cBhvr>
                                        <p:cTn id="14" dur="5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079349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301D2E-94EB-3DEB-B303-8044B82B745A}"/>
              </a:ext>
            </a:extLst>
          </p:cNvPr>
          <p:cNvSpPr/>
          <p:nvPr/>
        </p:nvSpPr>
        <p:spPr>
          <a:xfrm rot="21083052">
            <a:off x="-83795" y="27972"/>
            <a:ext cx="2250931"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w="0"/>
                <a:solidFill>
                  <a:srgbClr val="0000FF"/>
                </a:solidFill>
                <a:effectLst/>
                <a:uLnTx/>
                <a:uFillTx/>
                <a:latin typeface="Times New Roman" panose="02020603050405020304" pitchFamily="18" charset="0"/>
                <a:ea typeface="+mn-ea"/>
                <a:cs typeface="Times New Roman" panose="02020603050405020304" pitchFamily="18" charset="0"/>
              </a:rPr>
              <a:t>K</a:t>
            </a:r>
            <a:r>
              <a:rPr kumimoji="0" lang="en-US" sz="3200" b="1" i="1" u="none" strike="noStrike" kern="1200" cap="none" spc="0" normalizeH="0" baseline="0" noProof="0" smtClean="0">
                <a:ln w="0"/>
                <a:solidFill>
                  <a:srgbClr val="0000FF"/>
                </a:solidFill>
                <a:effectLst/>
                <a:uLnTx/>
                <a:uFillTx/>
                <a:latin typeface="Times New Roman" panose="02020603050405020304" pitchFamily="18" charset="0"/>
                <a:ea typeface="+mn-ea"/>
                <a:cs typeface="Times New Roman" panose="02020603050405020304" pitchFamily="18" charset="0"/>
              </a:rPr>
              <a:t>hởi </a:t>
            </a:r>
            <a:r>
              <a:rPr kumimoji="0" lang="en-US" sz="3200" b="1" i="1" u="none" strike="noStrike" kern="1200" cap="none" spc="0" normalizeH="0" baseline="0" noProof="0">
                <a:ln w="0"/>
                <a:solidFill>
                  <a:srgbClr val="0000FF"/>
                </a:solidFill>
                <a:effectLst/>
                <a:uLnTx/>
                <a:uFillTx/>
                <a:latin typeface="Times New Roman" panose="02020603050405020304" pitchFamily="18" charset="0"/>
                <a:ea typeface="+mn-ea"/>
                <a:cs typeface="Times New Roman" panose="02020603050405020304" pitchFamily="18" charset="0"/>
              </a:rPr>
              <a:t>động</a:t>
            </a:r>
          </a:p>
        </p:txBody>
      </p:sp>
      <p:pic>
        <p:nvPicPr>
          <p:cNvPr id="4100" name="图片 4099" descr="12"/>
          <p:cNvPicPr>
            <a:picLocks noChangeAspect="1"/>
          </p:cNvPicPr>
          <p:nvPr/>
        </p:nvPicPr>
        <p:blipFill>
          <a:blip r:embed="rId5"/>
          <a:stretch>
            <a:fillRect/>
          </a:stretch>
        </p:blipFill>
        <p:spPr>
          <a:xfrm>
            <a:off x="24447" y="6384432"/>
            <a:ext cx="12143107" cy="473568"/>
          </a:xfrm>
          <a:prstGeom prst="rect">
            <a:avLst/>
          </a:prstGeom>
          <a:noFill/>
          <a:ln w="9525">
            <a:noFill/>
          </a:ln>
        </p:spPr>
      </p:pic>
      <p:pic>
        <p:nvPicPr>
          <p:cNvPr id="7" name="musecore">
            <a:hlinkClick r:id="" action="ppaction://media"/>
            <a:extLst>
              <a:ext uri="{FF2B5EF4-FFF2-40B4-BE49-F238E27FC236}">
                <a16:creationId xmlns:a16="http://schemas.microsoft.com/office/drawing/2014/main" id="{626174E6-A41C-8FFC-CABD-2BCFB797DBC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8587" y="645536"/>
            <a:ext cx="11555507" cy="6176604"/>
          </a:xfrm>
          <a:prstGeom prst="rect">
            <a:avLst/>
          </a:prstGeom>
        </p:spPr>
      </p:pic>
    </p:spTree>
    <p:extLst>
      <p:ext uri="{BB962C8B-B14F-4D97-AF65-F5344CB8AC3E}">
        <p14:creationId xmlns:p14="http://schemas.microsoft.com/office/powerpoint/2010/main" val="195575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1" y="2126681"/>
            <a:ext cx="4872639" cy="352953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7346617" y="3168766"/>
            <a:ext cx="3776553" cy="341004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24446" y="-328596"/>
            <a:ext cx="8457320" cy="7186596"/>
          </a:xfrm>
          <a:prstGeom prst="rect">
            <a:avLst/>
          </a:prstGeom>
          <a:noFill/>
          <a:ln w="9525">
            <a:noFill/>
          </a:ln>
        </p:spPr>
      </p:pic>
      <p:sp>
        <p:nvSpPr>
          <p:cNvPr id="6" name="矩形 5"/>
          <p:cNvSpPr/>
          <p:nvPr/>
        </p:nvSpPr>
        <p:spPr>
          <a:xfrm rot="21351221">
            <a:off x="1678573" y="2127951"/>
            <a:ext cx="4248537" cy="2585323"/>
          </a:xfrm>
          <a:prstGeom prst="rect">
            <a:avLst/>
          </a:prstGeom>
        </p:spPr>
        <p:txBody>
          <a:bodyPr wrap="square">
            <a:spAutoFit/>
          </a:bodyPr>
          <a:lstStyle/>
          <a:p>
            <a:pPr algn="ctr"/>
            <a:r>
              <a:rPr lang="en-US" altLang="zh-CN" sz="5400" b="1">
                <a:effectLst>
                  <a:outerShdw blurRad="38100" dist="38100" dir="2700000" algn="tl">
                    <a:srgbClr val="000000">
                      <a:alpha val="43137"/>
                    </a:srgbClr>
                  </a:outerShdw>
                </a:effectLst>
              </a:rPr>
              <a:t>HOẠT ĐỘNG THỰC HÀNH - ỨNG DỤNG</a:t>
            </a:r>
            <a:endParaRPr lang="zh-CN" altLang="en-US" sz="6000" b="1" dirty="0">
              <a:effectLst>
                <a:outerShdw blurRad="38100" dist="38100" dir="2700000" algn="tl">
                  <a:srgbClr val="000000">
                    <a:alpha val="43137"/>
                  </a:srgbClr>
                </a:outerShdw>
              </a:effectLst>
            </a:endParaRPr>
          </a:p>
        </p:txBody>
      </p:sp>
      <p:pic>
        <p:nvPicPr>
          <p:cNvPr id="7" name="Picture 2" descr="MuseScore: sheet music - Ứng dụng trên Google Play">
            <a:extLst>
              <a:ext uri="{FF2B5EF4-FFF2-40B4-BE49-F238E27FC236}">
                <a16:creationId xmlns:a16="http://schemas.microsoft.com/office/drawing/2014/main" id="{753F3BB5-6735-F546-ED76-316D66A934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03150">
            <a:off x="6449633" y="1399332"/>
            <a:ext cx="635523" cy="6355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21318900-7710-554D-8F28-0958A4CF242B}"/>
              </a:ext>
            </a:extLst>
          </p:cNvPr>
          <p:cNvSpPr txBox="1"/>
          <p:nvPr/>
        </p:nvSpPr>
        <p:spPr>
          <a:xfrm rot="929546">
            <a:off x="7832073" y="5685404"/>
            <a:ext cx="1837223" cy="400110"/>
          </a:xfrm>
          <a:prstGeom prst="rect">
            <a:avLst/>
          </a:prstGeom>
          <a:noFill/>
        </p:spPr>
        <p:txBody>
          <a:bodyPr wrap="square" rtlCol="0">
            <a:spAutoFit/>
          </a:bodyPr>
          <a:lstStyle/>
          <a:p>
            <a:r>
              <a:rPr lang="en-US" sz="2000" b="1">
                <a:effectLst>
                  <a:outerShdw blurRad="38100" dist="38100" dir="2700000" algn="tl">
                    <a:srgbClr val="000000">
                      <a:alpha val="43137"/>
                    </a:srgbClr>
                  </a:outerShdw>
                </a:effectLst>
              </a:rPr>
              <a:t>(Miu-sờ-co)</a:t>
            </a:r>
          </a:p>
        </p:txBody>
      </p:sp>
    </p:spTree>
    <p:extLst>
      <p:ext uri="{BB962C8B-B14F-4D97-AF65-F5344CB8AC3E}">
        <p14:creationId xmlns:p14="http://schemas.microsoft.com/office/powerpoint/2010/main" val="3796834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p:cTn id="7" dur="1000" fill="hold"/>
                                        <p:tgtEl>
                                          <p:spTgt spid="47110"/>
                                        </p:tgtEl>
                                        <p:attrNameLst>
                                          <p:attrName>ppt_w</p:attrName>
                                        </p:attrNameLst>
                                      </p:cBhvr>
                                      <p:tavLst>
                                        <p:tav tm="0">
                                          <p:val>
                                            <p:fltVal val="0"/>
                                          </p:val>
                                        </p:tav>
                                        <p:tav tm="100000">
                                          <p:val>
                                            <p:strVal val="#ppt_w"/>
                                          </p:val>
                                        </p:tav>
                                      </p:tavLst>
                                    </p:anim>
                                    <p:anim calcmode="lin" valueType="num">
                                      <p:cBhvr>
                                        <p:cTn id="8" dur="1000" fill="hold"/>
                                        <p:tgtEl>
                                          <p:spTgt spid="47110"/>
                                        </p:tgtEl>
                                        <p:attrNameLst>
                                          <p:attrName>ppt_h</p:attrName>
                                        </p:attrNameLst>
                                      </p:cBhvr>
                                      <p:tavLst>
                                        <p:tav tm="0">
                                          <p:val>
                                            <p:fltVal val="0"/>
                                          </p:val>
                                        </p:tav>
                                        <p:tav tm="100000">
                                          <p:val>
                                            <p:strVal val="#ppt_h"/>
                                          </p:val>
                                        </p:tav>
                                      </p:tavLst>
                                    </p:anim>
                                    <p:anim calcmode="lin" valueType="num">
                                      <p:cBhvr>
                                        <p:cTn id="9"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47111"/>
                                        </p:tgtEl>
                                        <p:attrNameLst>
                                          <p:attrName>style.visibility</p:attrName>
                                        </p:attrNameLst>
                                      </p:cBhvr>
                                      <p:to>
                                        <p:strVal val="visible"/>
                                      </p:to>
                                    </p:set>
                                    <p:animEffect transition="in" filter="barn(outVertical)">
                                      <p:cBhvr>
                                        <p:cTn id="14" dur="5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023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1993" descr="1-26"/>
          <p:cNvPicPr>
            <a:picLocks noChangeAspect="1"/>
          </p:cNvPicPr>
          <p:nvPr/>
        </p:nvPicPr>
        <p:blipFill>
          <a:blip r:embed="rId3"/>
          <a:stretch>
            <a:fillRect/>
          </a:stretch>
        </p:blipFill>
        <p:spPr>
          <a:xfrm rot="2952385">
            <a:off x="9203254" y="-203300"/>
            <a:ext cx="3329099" cy="2491350"/>
          </a:xfrm>
          <a:prstGeom prst="rect">
            <a:avLst/>
          </a:prstGeom>
          <a:noFill/>
          <a:ln w="9525">
            <a:noFill/>
          </a:ln>
        </p:spPr>
      </p:pic>
      <p:pic>
        <p:nvPicPr>
          <p:cNvPr id="41994" name="图片 41993" descr="1-26"/>
          <p:cNvPicPr>
            <a:picLocks noChangeAspect="1"/>
          </p:cNvPicPr>
          <p:nvPr/>
        </p:nvPicPr>
        <p:blipFill>
          <a:blip r:embed="rId3"/>
          <a:stretch>
            <a:fillRect/>
          </a:stretch>
        </p:blipFill>
        <p:spPr>
          <a:xfrm>
            <a:off x="-229127" y="-233500"/>
            <a:ext cx="3278673" cy="2453614"/>
          </a:xfrm>
          <a:prstGeom prst="rect">
            <a:avLst/>
          </a:prstGeom>
          <a:noFill/>
          <a:ln w="9525">
            <a:noFill/>
          </a:ln>
        </p:spPr>
      </p:pic>
      <p:sp>
        <p:nvSpPr>
          <p:cNvPr id="6" name="矩形 5"/>
          <p:cNvSpPr/>
          <p:nvPr/>
        </p:nvSpPr>
        <p:spPr>
          <a:xfrm>
            <a:off x="2831097" y="374405"/>
            <a:ext cx="6444729" cy="830997"/>
          </a:xfrm>
          <a:custGeom>
            <a:avLst/>
            <a:gdLst>
              <a:gd name="connsiteX0" fmla="*/ 0 w 6884894"/>
              <a:gd name="connsiteY0" fmla="*/ 0 h 1200329"/>
              <a:gd name="connsiteX1" fmla="*/ 6884894 w 6884894"/>
              <a:gd name="connsiteY1" fmla="*/ 0 h 1200329"/>
              <a:gd name="connsiteX2" fmla="*/ 6884894 w 6884894"/>
              <a:gd name="connsiteY2" fmla="*/ 1200329 h 1200329"/>
              <a:gd name="connsiteX3" fmla="*/ 0 w 6884894"/>
              <a:gd name="connsiteY3" fmla="*/ 1200329 h 1200329"/>
              <a:gd name="connsiteX4" fmla="*/ 0 w 6884894"/>
              <a:gd name="connsiteY4" fmla="*/ 0 h 1200329"/>
              <a:gd name="connsiteX0" fmla="*/ 411480 w 6884894"/>
              <a:gd name="connsiteY0" fmla="*/ 338328 h 1200329"/>
              <a:gd name="connsiteX1" fmla="*/ 6884894 w 6884894"/>
              <a:gd name="connsiteY1" fmla="*/ 0 h 1200329"/>
              <a:gd name="connsiteX2" fmla="*/ 6884894 w 6884894"/>
              <a:gd name="connsiteY2" fmla="*/ 1200329 h 1200329"/>
              <a:gd name="connsiteX3" fmla="*/ 0 w 6884894"/>
              <a:gd name="connsiteY3" fmla="*/ 1200329 h 1200329"/>
              <a:gd name="connsiteX4" fmla="*/ 411480 w 6884894"/>
              <a:gd name="connsiteY4" fmla="*/ 338328 h 1200329"/>
              <a:gd name="connsiteX0" fmla="*/ 411480 w 6884894"/>
              <a:gd name="connsiteY0" fmla="*/ 534306 h 1396307"/>
              <a:gd name="connsiteX1" fmla="*/ 6884894 w 6884894"/>
              <a:gd name="connsiteY1" fmla="*/ 195978 h 1396307"/>
              <a:gd name="connsiteX2" fmla="*/ 6884894 w 6884894"/>
              <a:gd name="connsiteY2" fmla="*/ 1396307 h 1396307"/>
              <a:gd name="connsiteX3" fmla="*/ 0 w 6884894"/>
              <a:gd name="connsiteY3" fmla="*/ 1396307 h 1396307"/>
              <a:gd name="connsiteX4" fmla="*/ 411480 w 6884894"/>
              <a:gd name="connsiteY4" fmla="*/ 534306 h 1396307"/>
              <a:gd name="connsiteX0" fmla="*/ 411480 w 6884894"/>
              <a:gd name="connsiteY0" fmla="*/ 534306 h 1475493"/>
              <a:gd name="connsiteX1" fmla="*/ 6884894 w 6884894"/>
              <a:gd name="connsiteY1" fmla="*/ 195978 h 1475493"/>
              <a:gd name="connsiteX2" fmla="*/ 6884894 w 6884894"/>
              <a:gd name="connsiteY2" fmla="*/ 1396307 h 1475493"/>
              <a:gd name="connsiteX3" fmla="*/ 0 w 6884894"/>
              <a:gd name="connsiteY3" fmla="*/ 1396307 h 1475493"/>
              <a:gd name="connsiteX4" fmla="*/ 411480 w 6884894"/>
              <a:gd name="connsiteY4" fmla="*/ 534306 h 1475493"/>
              <a:gd name="connsiteX0" fmla="*/ 0 w 6473414"/>
              <a:gd name="connsiteY0" fmla="*/ 534306 h 2210123"/>
              <a:gd name="connsiteX1" fmla="*/ 6473414 w 6473414"/>
              <a:gd name="connsiteY1" fmla="*/ 195978 h 2210123"/>
              <a:gd name="connsiteX2" fmla="*/ 6473414 w 6473414"/>
              <a:gd name="connsiteY2" fmla="*/ 1396307 h 2210123"/>
              <a:gd name="connsiteX3" fmla="*/ 45720 w 6473414"/>
              <a:gd name="connsiteY3" fmla="*/ 2210123 h 2210123"/>
              <a:gd name="connsiteX4" fmla="*/ 0 w 6473414"/>
              <a:gd name="connsiteY4" fmla="*/ 534306 h 2210123"/>
              <a:gd name="connsiteX0" fmla="*/ 0 w 6473414"/>
              <a:gd name="connsiteY0" fmla="*/ 534306 h 2823213"/>
              <a:gd name="connsiteX1" fmla="*/ 6473414 w 6473414"/>
              <a:gd name="connsiteY1" fmla="*/ 195978 h 2823213"/>
              <a:gd name="connsiteX2" fmla="*/ 6473414 w 6473414"/>
              <a:gd name="connsiteY2" fmla="*/ 1396307 h 2823213"/>
              <a:gd name="connsiteX3" fmla="*/ 45720 w 6473414"/>
              <a:gd name="connsiteY3" fmla="*/ 2210123 h 2823213"/>
              <a:gd name="connsiteX4" fmla="*/ 0 w 6473414"/>
              <a:gd name="connsiteY4" fmla="*/ 534306 h 2823213"/>
              <a:gd name="connsiteX0" fmla="*/ 0 w 6473414"/>
              <a:gd name="connsiteY0" fmla="*/ 731520 h 3020427"/>
              <a:gd name="connsiteX1" fmla="*/ 3565622 w 6473414"/>
              <a:gd name="connsiteY1" fmla="*/ 0 h 3020427"/>
              <a:gd name="connsiteX2" fmla="*/ 6473414 w 6473414"/>
              <a:gd name="connsiteY2" fmla="*/ 1593521 h 3020427"/>
              <a:gd name="connsiteX3" fmla="*/ 45720 w 6473414"/>
              <a:gd name="connsiteY3" fmla="*/ 2407337 h 3020427"/>
              <a:gd name="connsiteX4" fmla="*/ 0 w 6473414"/>
              <a:gd name="connsiteY4" fmla="*/ 731520 h 3020427"/>
              <a:gd name="connsiteX0" fmla="*/ 0 w 6473414"/>
              <a:gd name="connsiteY0" fmla="*/ 864952 h 3153859"/>
              <a:gd name="connsiteX1" fmla="*/ 3565622 w 6473414"/>
              <a:gd name="connsiteY1" fmla="*/ 133432 h 3153859"/>
              <a:gd name="connsiteX2" fmla="*/ 6473414 w 6473414"/>
              <a:gd name="connsiteY2" fmla="*/ 1726953 h 3153859"/>
              <a:gd name="connsiteX3" fmla="*/ 45720 w 6473414"/>
              <a:gd name="connsiteY3" fmla="*/ 2540769 h 3153859"/>
              <a:gd name="connsiteX4" fmla="*/ 0 w 6473414"/>
              <a:gd name="connsiteY4" fmla="*/ 864952 h 3153859"/>
              <a:gd name="connsiteX0" fmla="*/ 0 w 6473414"/>
              <a:gd name="connsiteY0" fmla="*/ 864952 h 3153859"/>
              <a:gd name="connsiteX1" fmla="*/ 3565622 w 6473414"/>
              <a:gd name="connsiteY1" fmla="*/ 133432 h 3153859"/>
              <a:gd name="connsiteX2" fmla="*/ 6473414 w 6473414"/>
              <a:gd name="connsiteY2" fmla="*/ 1726953 h 3153859"/>
              <a:gd name="connsiteX3" fmla="*/ 45720 w 6473414"/>
              <a:gd name="connsiteY3" fmla="*/ 2540769 h 3153859"/>
              <a:gd name="connsiteX4" fmla="*/ 0 w 6473414"/>
              <a:gd name="connsiteY4" fmla="*/ 864952 h 3153859"/>
              <a:gd name="connsiteX0" fmla="*/ 0 w 5497619"/>
              <a:gd name="connsiteY0" fmla="*/ 864952 h 3190078"/>
              <a:gd name="connsiteX1" fmla="*/ 3565622 w 5497619"/>
              <a:gd name="connsiteY1" fmla="*/ 133432 h 3190078"/>
              <a:gd name="connsiteX2" fmla="*/ 4635470 w 5497619"/>
              <a:gd name="connsiteY2" fmla="*/ 1918977 h 3190078"/>
              <a:gd name="connsiteX3" fmla="*/ 45720 w 5497619"/>
              <a:gd name="connsiteY3" fmla="*/ 2540769 h 3190078"/>
              <a:gd name="connsiteX4" fmla="*/ 0 w 5497619"/>
              <a:gd name="connsiteY4" fmla="*/ 864952 h 3190078"/>
              <a:gd name="connsiteX0" fmla="*/ 0 w 5023087"/>
              <a:gd name="connsiteY0" fmla="*/ 864952 h 3190078"/>
              <a:gd name="connsiteX1" fmla="*/ 3565622 w 5023087"/>
              <a:gd name="connsiteY1" fmla="*/ 133432 h 3190078"/>
              <a:gd name="connsiteX2" fmla="*/ 4635470 w 5023087"/>
              <a:gd name="connsiteY2" fmla="*/ 1918977 h 3190078"/>
              <a:gd name="connsiteX3" fmla="*/ 45720 w 5023087"/>
              <a:gd name="connsiteY3" fmla="*/ 2540769 h 3190078"/>
              <a:gd name="connsiteX4" fmla="*/ 0 w 5023087"/>
              <a:gd name="connsiteY4" fmla="*/ 864952 h 3190078"/>
              <a:gd name="connsiteX0" fmla="*/ 0 w 5023087"/>
              <a:gd name="connsiteY0" fmla="*/ 864952 h 5500016"/>
              <a:gd name="connsiteX1" fmla="*/ 3565622 w 5023087"/>
              <a:gd name="connsiteY1" fmla="*/ 133432 h 5500016"/>
              <a:gd name="connsiteX2" fmla="*/ 4635470 w 5023087"/>
              <a:gd name="connsiteY2" fmla="*/ 1918977 h 5500016"/>
              <a:gd name="connsiteX3" fmla="*/ 770882 w 5023087"/>
              <a:gd name="connsiteY3" fmla="*/ 5141055 h 5500016"/>
              <a:gd name="connsiteX4" fmla="*/ 0 w 5023087"/>
              <a:gd name="connsiteY4" fmla="*/ 864952 h 5500016"/>
              <a:gd name="connsiteX0" fmla="*/ 0 w 5023087"/>
              <a:gd name="connsiteY0" fmla="*/ 864952 h 5500016"/>
              <a:gd name="connsiteX1" fmla="*/ 3565622 w 5023087"/>
              <a:gd name="connsiteY1" fmla="*/ 133432 h 5500016"/>
              <a:gd name="connsiteX2" fmla="*/ 4635470 w 5023087"/>
              <a:gd name="connsiteY2" fmla="*/ 1918977 h 5500016"/>
              <a:gd name="connsiteX3" fmla="*/ 770882 w 5023087"/>
              <a:gd name="connsiteY3" fmla="*/ 5141055 h 5500016"/>
              <a:gd name="connsiteX4" fmla="*/ 0 w 5023087"/>
              <a:gd name="connsiteY4" fmla="*/ 864952 h 5500016"/>
              <a:gd name="connsiteX0" fmla="*/ 0 w 5023087"/>
              <a:gd name="connsiteY0" fmla="*/ 864952 h 5216788"/>
              <a:gd name="connsiteX1" fmla="*/ 3565622 w 5023087"/>
              <a:gd name="connsiteY1" fmla="*/ 133432 h 5216788"/>
              <a:gd name="connsiteX2" fmla="*/ 4635470 w 5023087"/>
              <a:gd name="connsiteY2" fmla="*/ 1918977 h 5216788"/>
              <a:gd name="connsiteX3" fmla="*/ 770882 w 5023087"/>
              <a:gd name="connsiteY3" fmla="*/ 5141055 h 5216788"/>
              <a:gd name="connsiteX4" fmla="*/ 0 w 5023087"/>
              <a:gd name="connsiteY4" fmla="*/ 864952 h 5216788"/>
              <a:gd name="connsiteX0" fmla="*/ 0 w 5023087"/>
              <a:gd name="connsiteY0" fmla="*/ 864952 h 5141055"/>
              <a:gd name="connsiteX1" fmla="*/ 3565622 w 5023087"/>
              <a:gd name="connsiteY1" fmla="*/ 133432 h 5141055"/>
              <a:gd name="connsiteX2" fmla="*/ 4635470 w 5023087"/>
              <a:gd name="connsiteY2" fmla="*/ 1918977 h 5141055"/>
              <a:gd name="connsiteX3" fmla="*/ 770882 w 5023087"/>
              <a:gd name="connsiteY3" fmla="*/ 5141055 h 5141055"/>
              <a:gd name="connsiteX4" fmla="*/ 0 w 5023087"/>
              <a:gd name="connsiteY4" fmla="*/ 864952 h 5141055"/>
              <a:gd name="connsiteX0" fmla="*/ 0 w 5023087"/>
              <a:gd name="connsiteY0" fmla="*/ 1430478 h 5706581"/>
              <a:gd name="connsiteX1" fmla="*/ 3565622 w 5023087"/>
              <a:gd name="connsiteY1" fmla="*/ 42810 h 5706581"/>
              <a:gd name="connsiteX2" fmla="*/ 4635470 w 5023087"/>
              <a:gd name="connsiteY2" fmla="*/ 2484503 h 5706581"/>
              <a:gd name="connsiteX3" fmla="*/ 770882 w 5023087"/>
              <a:gd name="connsiteY3" fmla="*/ 5706581 h 5706581"/>
              <a:gd name="connsiteX4" fmla="*/ 0 w 5023087"/>
              <a:gd name="connsiteY4" fmla="*/ 1430478 h 5706581"/>
              <a:gd name="connsiteX0" fmla="*/ 0 w 4635470"/>
              <a:gd name="connsiteY0" fmla="*/ 1430478 h 5706581"/>
              <a:gd name="connsiteX1" fmla="*/ 3565622 w 4635470"/>
              <a:gd name="connsiteY1" fmla="*/ 42810 h 5706581"/>
              <a:gd name="connsiteX2" fmla="*/ 4635470 w 4635470"/>
              <a:gd name="connsiteY2" fmla="*/ 2484503 h 5706581"/>
              <a:gd name="connsiteX3" fmla="*/ 770882 w 4635470"/>
              <a:gd name="connsiteY3" fmla="*/ 5706581 h 5706581"/>
              <a:gd name="connsiteX4" fmla="*/ 0 w 4635470"/>
              <a:gd name="connsiteY4" fmla="*/ 1430478 h 570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470" h="5706581">
                <a:moveTo>
                  <a:pt x="0" y="1430478"/>
                </a:moveTo>
                <a:cubicBezTo>
                  <a:pt x="886789" y="394158"/>
                  <a:pt x="822601" y="-164454"/>
                  <a:pt x="3565622" y="42810"/>
                </a:cubicBezTo>
                <a:cubicBezTo>
                  <a:pt x="5665206" y="2634033"/>
                  <a:pt x="1206470" y="1331537"/>
                  <a:pt x="4635470" y="2484503"/>
                </a:cubicBezTo>
                <a:cubicBezTo>
                  <a:pt x="2492905" y="2755775"/>
                  <a:pt x="4756619" y="4521391"/>
                  <a:pt x="770882" y="5706581"/>
                </a:cubicBezTo>
                <a:cubicBezTo>
                  <a:pt x="440196" y="656107"/>
                  <a:pt x="4251960" y="3071124"/>
                  <a:pt x="0" y="1430478"/>
                </a:cubicBezTo>
                <a:close/>
              </a:path>
            </a:pathLst>
          </a:custGeom>
          <a:solidFill>
            <a:schemeClr val="accent2">
              <a:lumMod val="40000"/>
              <a:lumOff val="60000"/>
            </a:schemeClr>
          </a:solidFill>
        </p:spPr>
        <p:txBody>
          <a:bodyPr wrap="square">
            <a:spAutoFit/>
          </a:bodyPr>
          <a:lstStyle/>
          <a:p>
            <a:pPr algn="ctr"/>
            <a:r>
              <a:rPr lang="en-US" altLang="zh-CN" sz="4800" b="1" smtClean="0">
                <a:ln w="18000">
                  <a:solidFill>
                    <a:schemeClr val="accent4">
                      <a:lumMod val="50000"/>
                    </a:schemeClr>
                  </a:solidFill>
                  <a:prstDash val="solid"/>
                  <a:miter lim="800000"/>
                </a:ln>
                <a:solidFill>
                  <a:schemeClr val="accent2">
                    <a:lumMod val="75000"/>
                  </a:schemeClr>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CHỦ ĐỀ 5</a:t>
            </a:r>
            <a:endParaRPr lang="zh-CN" altLang="en-US" sz="4800" b="1" dirty="0">
              <a:ln w="18000">
                <a:solidFill>
                  <a:schemeClr val="accent4">
                    <a:lumMod val="50000"/>
                  </a:schemeClr>
                </a:solidFill>
                <a:prstDash val="solid"/>
                <a:miter lim="800000"/>
              </a:ln>
              <a:solidFill>
                <a:schemeClr val="accent2">
                  <a:lumMod val="75000"/>
                </a:schemeClr>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endParaRPr>
          </a:p>
        </p:txBody>
      </p:sp>
      <p:pic>
        <p:nvPicPr>
          <p:cNvPr id="41995" name="图片 41994" descr="1-37"/>
          <p:cNvPicPr>
            <a:picLocks noChangeAspect="1"/>
          </p:cNvPicPr>
          <p:nvPr/>
        </p:nvPicPr>
        <p:blipFill>
          <a:blip r:embed="rId4"/>
          <a:stretch>
            <a:fillRect/>
          </a:stretch>
        </p:blipFill>
        <p:spPr>
          <a:xfrm>
            <a:off x="9992140" y="4174003"/>
            <a:ext cx="2510587" cy="2810465"/>
          </a:xfrm>
          <a:prstGeom prst="rect">
            <a:avLst/>
          </a:prstGeom>
          <a:noFill/>
          <a:ln w="9525">
            <a:noFill/>
          </a:ln>
        </p:spPr>
      </p:pic>
      <p:pic>
        <p:nvPicPr>
          <p:cNvPr id="8" name="Picture 2" descr="MuseScore: sheet music - Ứng dụng trên Google Play">
            <a:extLst>
              <a:ext uri="{FF2B5EF4-FFF2-40B4-BE49-F238E27FC236}">
                <a16:creationId xmlns:a16="http://schemas.microsoft.com/office/drawing/2014/main" id="{66D81E32-28A0-BF10-AE6F-61704AE9AAB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901433" y="5233235"/>
            <a:ext cx="346001" cy="34600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descr="MuseScore: sheet music - Ứng dụng trên Google Play">
            <a:extLst>
              <a:ext uri="{FF2B5EF4-FFF2-40B4-BE49-F238E27FC236}">
                <a16:creationId xmlns:a16="http://schemas.microsoft.com/office/drawing/2014/main" id="{890A783F-723B-23F0-DC9C-C432F31EE8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17207">
            <a:off x="8996482" y="1831033"/>
            <a:ext cx="2208132" cy="1948353"/>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2055"/>
          <p:cNvSpPr txBox="1"/>
          <p:nvPr/>
        </p:nvSpPr>
        <p:spPr>
          <a:xfrm>
            <a:off x="3491542" y="1205402"/>
            <a:ext cx="5123837" cy="894219"/>
          </a:xfrm>
          <a:prstGeom prst="rect">
            <a:avLst/>
          </a:prstGeom>
          <a:noFill/>
          <a:ln w="9525">
            <a:noFill/>
          </a:ln>
        </p:spPr>
        <p:txBody>
          <a:bodyPr wrap="square">
            <a:spAutoFit/>
          </a:bodyPr>
          <a:lstStyle/>
          <a:p>
            <a:pPr defTabSz="1085915">
              <a:spcBef>
                <a:spcPct val="50000"/>
              </a:spcBef>
            </a:pPr>
            <a:r>
              <a:rPr lang="en-US" altLang="zh-CN" sz="5211" b="1">
                <a:solidFill>
                  <a:srgbClr val="FF0066"/>
                </a:solidFill>
                <a:latin typeface="Times New Roman" panose="02020603050405020304" pitchFamily="18" charset="0"/>
                <a:ea typeface="Tahoma" panose="020B0604030504040204" pitchFamily="34" charset="0"/>
                <a:cs typeface="Times New Roman" panose="02020603050405020304" pitchFamily="18" charset="0"/>
              </a:rPr>
              <a:t>EM HỌC NHẠC</a:t>
            </a:r>
          </a:p>
        </p:txBody>
      </p:sp>
      <p:pic>
        <p:nvPicPr>
          <p:cNvPr id="2" name="Picture 1"/>
          <p:cNvPicPr>
            <a:picLocks noChangeAspect="1"/>
          </p:cNvPicPr>
          <p:nvPr/>
        </p:nvPicPr>
        <p:blipFill>
          <a:blip r:embed="rId6"/>
          <a:stretch>
            <a:fillRect/>
          </a:stretch>
        </p:blipFill>
        <p:spPr>
          <a:xfrm>
            <a:off x="273174" y="2022634"/>
            <a:ext cx="8242176" cy="4637960"/>
          </a:xfrm>
          <a:prstGeom prst="rect">
            <a:avLst/>
          </a:prstGeom>
        </p:spPr>
      </p:pic>
    </p:spTree>
    <p:extLst>
      <p:ext uri="{BB962C8B-B14F-4D97-AF65-F5344CB8AC3E}">
        <p14:creationId xmlns:p14="http://schemas.microsoft.com/office/powerpoint/2010/main" val="2753862005"/>
      </p:ext>
    </p:extLst>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50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12"/>
                                        </p:tgtEl>
                                        <p:attrNameLst>
                                          <p:attrName>fillcolor</p:attrName>
                                        </p:attrNameLst>
                                      </p:cBhvr>
                                      <p:tavLst>
                                        <p:tav tm="0">
                                          <p:val>
                                            <p:clrVal>
                                              <a:schemeClr val="accent2"/>
                                            </p:clrVal>
                                          </p:val>
                                        </p:tav>
                                        <p:tav tm="50000">
                                          <p:val>
                                            <p:clrVal>
                                              <a:schemeClr val="hlink"/>
                                            </p:clrVal>
                                          </p:val>
                                        </p:tav>
                                      </p:tavLst>
                                    </p:anim>
                                    <p:set>
                                      <p:cBhvr>
                                        <p:cTn id="9" dur="50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图片 6147" descr="12"/>
          <p:cNvPicPr>
            <a:picLocks noChangeAspect="1"/>
          </p:cNvPicPr>
          <p:nvPr/>
        </p:nvPicPr>
        <p:blipFill>
          <a:blip r:embed="rId3"/>
          <a:stretch>
            <a:fillRect/>
          </a:stretch>
        </p:blipFill>
        <p:spPr>
          <a:xfrm>
            <a:off x="24447" y="5782596"/>
            <a:ext cx="12143107" cy="1075404"/>
          </a:xfrm>
          <a:prstGeom prst="rect">
            <a:avLst/>
          </a:prstGeom>
          <a:noFill/>
          <a:ln w="9525">
            <a:noFill/>
          </a:ln>
        </p:spPr>
      </p:pic>
      <p:pic>
        <p:nvPicPr>
          <p:cNvPr id="6149" name="图片 6148" descr="17"/>
          <p:cNvPicPr>
            <a:picLocks noChangeAspect="1"/>
          </p:cNvPicPr>
          <p:nvPr/>
        </p:nvPicPr>
        <p:blipFill>
          <a:blip r:embed="rId4">
            <a:extLst>
              <a:ext uri="{BEBA8EAE-BF5A-486C-A8C5-ECC9F3942E4B}">
                <a14:imgProps xmlns:a14="http://schemas.microsoft.com/office/drawing/2010/main">
                  <a14:imgLayer r:embed="rId5">
                    <a14:imgEffect>
                      <a14:colorTemperature colorTemp="8820"/>
                    </a14:imgEffect>
                    <a14:imgEffect>
                      <a14:saturation sat="297000"/>
                    </a14:imgEffect>
                  </a14:imgLayer>
                </a14:imgProps>
              </a:ext>
            </a:extLst>
          </a:blip>
          <a:stretch>
            <a:fillRect/>
          </a:stretch>
        </p:blipFill>
        <p:spPr>
          <a:xfrm>
            <a:off x="3978420" y="1054785"/>
            <a:ext cx="7765659" cy="5890596"/>
          </a:xfrm>
          <a:prstGeom prst="rect">
            <a:avLst/>
          </a:prstGeom>
          <a:noFill/>
          <a:ln w="9525">
            <a:noFill/>
          </a:ln>
          <a:effectLst>
            <a:glow rad="127000">
              <a:schemeClr val="accent1">
                <a:alpha val="64000"/>
              </a:schemeClr>
            </a:glow>
            <a:outerShdw blurRad="50800" dist="50800" dir="5400000" algn="ctr" rotWithShape="0">
              <a:srgbClr val="000000">
                <a:alpha val="0"/>
              </a:srgbClr>
            </a:outerShdw>
            <a:reflection endPos="0" dir="5400000" sy="-100000" algn="bl" rotWithShape="0"/>
          </a:effectLst>
        </p:spPr>
      </p:pic>
      <p:sp>
        <p:nvSpPr>
          <p:cNvPr id="6151" name="文本框 6150"/>
          <p:cNvSpPr txBox="1"/>
          <p:nvPr/>
        </p:nvSpPr>
        <p:spPr>
          <a:xfrm>
            <a:off x="4634753" y="1958959"/>
            <a:ext cx="6571129" cy="1762662"/>
          </a:xfrm>
          <a:prstGeom prst="rect">
            <a:avLst/>
          </a:prstGeom>
          <a:noFill/>
          <a:ln w="9525">
            <a:noFill/>
          </a:ln>
        </p:spPr>
        <p:txBody>
          <a:bodyPr wrap="square">
            <a:spAutoFit/>
          </a:bodyPr>
          <a:lstStyle/>
          <a:p>
            <a:pPr defTabSz="1085915">
              <a:spcBef>
                <a:spcPct val="50000"/>
              </a:spcBef>
            </a:pPr>
            <a:r>
              <a:rPr lang="en-US" altLang="zh-CN" sz="2171">
                <a:highlight>
                  <a:srgbClr val="FFFF00"/>
                </a:highlight>
                <a:latin typeface="Arial" panose="020B0604020202020204" pitchFamily="34" charset="0"/>
                <a:ea typeface="宋体" panose="02010600030101010101" pitchFamily="2" charset="-122"/>
              </a:rPr>
              <a:t>Ghi nhớ:</a:t>
            </a:r>
          </a:p>
          <a:p>
            <a:pPr marL="342900" indent="-342900" defTabSz="1085915">
              <a:spcBef>
                <a:spcPct val="50000"/>
              </a:spcBef>
              <a:buFontTx/>
              <a:buChar char="-"/>
            </a:pPr>
            <a:r>
              <a:rPr lang="en-US" altLang="zh-CN" sz="2171" b="1">
                <a:latin typeface="Arial" panose="020B0604020202020204" pitchFamily="34" charset="0"/>
                <a:ea typeface="宋体" panose="02010600030101010101" pitchFamily="2" charset="-122"/>
              </a:rPr>
              <a:t>Với chương trình MuseScore, em có thể chọn và chơi 1 bản nhạc có sẵn trên máy tính.</a:t>
            </a:r>
          </a:p>
          <a:p>
            <a:pPr marL="342900" indent="-342900" defTabSz="1085915">
              <a:spcBef>
                <a:spcPct val="50000"/>
              </a:spcBef>
              <a:buFontTx/>
              <a:buChar char="-"/>
            </a:pPr>
            <a:r>
              <a:rPr lang="en-US" altLang="zh-CN" sz="2171" b="1">
                <a:latin typeface="Arial" panose="020B0604020202020204" pitchFamily="34" charset="0"/>
                <a:ea typeface="宋体" panose="02010600030101010101" pitchFamily="2" charset="-122"/>
              </a:rPr>
              <a:t>Xem lại nội dung đã học, xem trước bài số 2</a:t>
            </a:r>
            <a:endParaRPr lang="zh-CN" altLang="en-US" sz="2171" b="1" dirty="0">
              <a:latin typeface="Arial" panose="020B0604020202020204" pitchFamily="34" charset="0"/>
              <a:ea typeface="宋体" panose="02010600030101010101" pitchFamily="2" charset="-122"/>
            </a:endParaRPr>
          </a:p>
        </p:txBody>
      </p:sp>
      <p:pic>
        <p:nvPicPr>
          <p:cNvPr id="6153" name="图片 6152" descr="1-37"/>
          <p:cNvPicPr>
            <a:picLocks noChangeAspect="1"/>
          </p:cNvPicPr>
          <p:nvPr/>
        </p:nvPicPr>
        <p:blipFill>
          <a:blip r:embed="rId6"/>
          <a:stretch>
            <a:fillRect/>
          </a:stretch>
        </p:blipFill>
        <p:spPr>
          <a:xfrm>
            <a:off x="24447" y="2313958"/>
            <a:ext cx="4059192" cy="454404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149"/>
                                        </p:tgtEl>
                                        <p:attrNameLst>
                                          <p:attrName>style.visibility</p:attrName>
                                        </p:attrNameLst>
                                      </p:cBhvr>
                                      <p:to>
                                        <p:strVal val="visible"/>
                                      </p:to>
                                    </p:set>
                                    <p:anim calcmode="lin" valueType="num">
                                      <p:cBhvr additive="base">
                                        <p:cTn id="12" dur="500" fill="hold"/>
                                        <p:tgtEl>
                                          <p:spTgt spid="6149"/>
                                        </p:tgtEl>
                                        <p:attrNameLst>
                                          <p:attrName>ppt_x</p:attrName>
                                        </p:attrNameLst>
                                      </p:cBhvr>
                                      <p:tavLst>
                                        <p:tav tm="0">
                                          <p:val>
                                            <p:strVal val="#ppt_x"/>
                                          </p:val>
                                        </p:tav>
                                        <p:tav tm="100000">
                                          <p:val>
                                            <p:strVal val="#ppt_x"/>
                                          </p:val>
                                        </p:tav>
                                      </p:tavLst>
                                    </p:anim>
                                    <p:anim calcmode="lin" valueType="num">
                                      <p:cBhvr additive="base">
                                        <p:cTn id="13" dur="500" fill="hold"/>
                                        <p:tgtEl>
                                          <p:spTgt spid="614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6151">
                                            <p:txEl>
                                              <p:pRg st="0" end="0"/>
                                            </p:txEl>
                                          </p:spTgt>
                                        </p:tgtEl>
                                        <p:attrNameLst>
                                          <p:attrName>style.visibility</p:attrName>
                                        </p:attrNameLst>
                                      </p:cBhvr>
                                      <p:to>
                                        <p:strVal val="visible"/>
                                      </p:to>
                                    </p:set>
                                    <p:anim calcmode="discrete" valueType="clr">
                                      <p:cBhvr override="childStyle">
                                        <p:cTn id="17" dur="80"/>
                                        <p:tgtEl>
                                          <p:spTgt spid="615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15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6151">
                                            <p:txEl>
                                              <p:pRg st="0" end="0"/>
                                            </p:txEl>
                                          </p:spTgt>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6151">
                                            <p:txEl>
                                              <p:pRg st="1" end="1"/>
                                            </p:txEl>
                                          </p:spTgt>
                                        </p:tgtEl>
                                        <p:attrNameLst>
                                          <p:attrName>style.visibility</p:attrName>
                                        </p:attrNameLst>
                                      </p:cBhvr>
                                      <p:to>
                                        <p:strVal val="visible"/>
                                      </p:to>
                                    </p:set>
                                    <p:anim calcmode="discrete" valueType="clr">
                                      <p:cBhvr override="childStyle">
                                        <p:cTn id="22" dur="80"/>
                                        <p:tgtEl>
                                          <p:spTgt spid="615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6151">
                                            <p:txEl>
                                              <p:pRg st="1" end="1"/>
                                            </p:txEl>
                                          </p:spTgt>
                                        </p:tgtEl>
                                        <p:attrNameLst>
                                          <p:attrName>fillcolor</p:attrName>
                                        </p:attrNameLst>
                                      </p:cBhvr>
                                      <p:tavLst>
                                        <p:tav tm="0">
                                          <p:val>
                                            <p:clrVal>
                                              <a:schemeClr val="accent2"/>
                                            </p:clrVal>
                                          </p:val>
                                        </p:tav>
                                        <p:tav tm="50000">
                                          <p:val>
                                            <p:clrVal>
                                              <a:schemeClr val="hlink"/>
                                            </p:clrVal>
                                          </p:val>
                                        </p:tav>
                                      </p:tavLst>
                                    </p:anim>
                                    <p:set>
                                      <p:cBhvr>
                                        <p:cTn id="24" dur="80"/>
                                        <p:tgtEl>
                                          <p:spTgt spid="6151">
                                            <p:txEl>
                                              <p:pRg st="1" end="1"/>
                                            </p:txEl>
                                          </p:spTgt>
                                        </p:tgtEl>
                                        <p:attrNameLst>
                                          <p:attrName>fill.type</p:attrName>
                                        </p:attrNameLst>
                                      </p:cBhvr>
                                      <p:to>
                                        <p:strVal val="solid"/>
                                      </p:to>
                                    </p:set>
                                  </p:childTnLst>
                                </p:cTn>
                              </p:par>
                              <p:par>
                                <p:cTn id="25" presetID="27" presetClass="entr" presetSubtype="0" fill="hold" grpId="0" nodeType="withEffect">
                                  <p:stCondLst>
                                    <p:cond delay="0"/>
                                  </p:stCondLst>
                                  <p:iterate type="lt">
                                    <p:tmPct val="50000"/>
                                  </p:iterate>
                                  <p:childTnLst>
                                    <p:set>
                                      <p:cBhvr>
                                        <p:cTn id="26" dur="1" fill="hold">
                                          <p:stCondLst>
                                            <p:cond delay="0"/>
                                          </p:stCondLst>
                                        </p:cTn>
                                        <p:tgtEl>
                                          <p:spTgt spid="6151">
                                            <p:txEl>
                                              <p:pRg st="2" end="2"/>
                                            </p:txEl>
                                          </p:spTgt>
                                        </p:tgtEl>
                                        <p:attrNameLst>
                                          <p:attrName>style.visibility</p:attrName>
                                        </p:attrNameLst>
                                      </p:cBhvr>
                                      <p:to>
                                        <p:strVal val="visible"/>
                                      </p:to>
                                    </p:set>
                                    <p:anim calcmode="discrete" valueType="clr">
                                      <p:cBhvr override="childStyle">
                                        <p:cTn id="27" dur="80"/>
                                        <p:tgtEl>
                                          <p:spTgt spid="615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6151">
                                            <p:txEl>
                                              <p:pRg st="2" end="2"/>
                                            </p:txEl>
                                          </p:spTgt>
                                        </p:tgtEl>
                                        <p:attrNameLst>
                                          <p:attrName>fillcolor</p:attrName>
                                        </p:attrNameLst>
                                      </p:cBhvr>
                                      <p:tavLst>
                                        <p:tav tm="0">
                                          <p:val>
                                            <p:clrVal>
                                              <a:schemeClr val="accent2"/>
                                            </p:clrVal>
                                          </p:val>
                                        </p:tav>
                                        <p:tav tm="50000">
                                          <p:val>
                                            <p:clrVal>
                                              <a:schemeClr val="hlink"/>
                                            </p:clrVal>
                                          </p:val>
                                        </p:tav>
                                      </p:tavLst>
                                    </p:anim>
                                    <p:set>
                                      <p:cBhvr>
                                        <p:cTn id="29" dur="80"/>
                                        <p:tgtEl>
                                          <p:spTgt spid="6151">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2905822"/>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0D04A0A-33F9-4E82-8CBB-DCAD53483EE3}"/>
              </a:ext>
            </a:extLst>
          </p:cNvPr>
          <p:cNvSpPr/>
          <p:nvPr/>
        </p:nvSpPr>
        <p:spPr>
          <a:xfrm>
            <a:off x="3217829" y="1667561"/>
            <a:ext cx="608019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AI NHANH AI</a:t>
            </a:r>
            <a:r>
              <a:rPr kumimoji="0" lang="en-US" sz="48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ĐÚNG</a:t>
            </a:r>
            <a:endPar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0124" y="2321086"/>
            <a:ext cx="1044772" cy="828355"/>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1094" y="4502162"/>
            <a:ext cx="558289" cy="442643"/>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1733" y="4359896"/>
            <a:ext cx="558289" cy="442643"/>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57925" y="-871264"/>
            <a:ext cx="609600" cy="6096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69390" y="113229"/>
            <a:ext cx="4602977" cy="2009540"/>
          </a:xfrm>
          <a:prstGeom prst="rect">
            <a:avLst/>
          </a:prstGeom>
        </p:spPr>
      </p:pic>
    </p:spTree>
    <p:extLst>
      <p:ext uri="{BB962C8B-B14F-4D97-AF65-F5344CB8AC3E}">
        <p14:creationId xmlns:p14="http://schemas.microsoft.com/office/powerpoint/2010/main" val="40375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MuseScore</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Times New Roman" panose="02020603050405020304" pitchFamily="18" charset="0"/>
                <a:cs typeface="Times New Roman" panose="02020603050405020304" pitchFamily="18" charset="0"/>
              </a:rPr>
              <a:t>Tên của phần mềm học nhạc là gì?</a:t>
            </a:r>
            <a:endPar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en-US" sz="3200" b="1">
                <a:solidFill>
                  <a:prstClr val="white"/>
                </a:solidFill>
                <a:latin typeface="Times New Roman" panose="02020603050405020304" pitchFamily="18" charset="0"/>
                <a:cs typeface="Times New Roman" panose="02020603050405020304" pitchFamily="18" charset="0"/>
              </a:rPr>
              <a:t>MiseScore</a:t>
            </a:r>
            <a:endPar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en-US" sz="3200" b="1">
                <a:solidFill>
                  <a:prstClr val="white"/>
                </a:solidFill>
                <a:latin typeface="Times New Roman" panose="02020603050405020304" pitchFamily="18" charset="0"/>
                <a:cs typeface="Times New Roman" panose="02020603050405020304" pitchFamily="18" charset="0"/>
              </a:rPr>
              <a:t>MuseScon</a:t>
            </a:r>
            <a:endPar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57591" y="807445"/>
            <a:ext cx="1589852" cy="1545336"/>
          </a:xfrm>
          <a:prstGeom prst="rect">
            <a:avLst/>
          </a:prstGeom>
        </p:spPr>
      </p:pic>
    </p:spTree>
    <p:extLst>
      <p:ext uri="{BB962C8B-B14F-4D97-AF65-F5344CB8AC3E}">
        <p14:creationId xmlns:p14="http://schemas.microsoft.com/office/powerpoint/2010/main" val="34230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rgbClr val="92D050"/>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7"/>
                                        </p:tgtEl>
                                        <p:attrNameLst>
                                          <p:attrName>fillcolor</p:attrName>
                                        </p:attrNameLst>
                                      </p:cBhvr>
                                      <p:to>
                                        <a:srgbClr val="FF0000"/>
                                      </p:to>
                                    </p:animClr>
                                    <p:set>
                                      <p:cBhvr>
                                        <p:cTn id="40" dur="500" fill="hold"/>
                                        <p:tgtEl>
                                          <p:spTgt spid="7"/>
                                        </p:tgtEl>
                                        <p:attrNameLst>
                                          <p:attrName>fill.type</p:attrName>
                                        </p:attrNameLst>
                                      </p:cBhvr>
                                      <p:to>
                                        <p:strVal val="solid"/>
                                      </p:to>
                                    </p:set>
                                    <p:set>
                                      <p:cBhvr>
                                        <p:cTn id="41" dur="5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8"/>
                                        </p:tgtEl>
                                        <p:attrNameLst>
                                          <p:attrName>fillcolor</p:attrName>
                                        </p:attrNameLst>
                                      </p:cBhvr>
                                      <p:to>
                                        <a:srgbClr val="FF0000"/>
                                      </p:to>
                                    </p:animClr>
                                    <p:set>
                                      <p:cBhvr>
                                        <p:cTn id="47" dur="500" fill="hold"/>
                                        <p:tgtEl>
                                          <p:spTgt spid="8"/>
                                        </p:tgtEl>
                                        <p:attrNameLst>
                                          <p:attrName>fill.type</p:attrName>
                                        </p:attrNameLst>
                                      </p:cBhvr>
                                      <p:to>
                                        <p:strVal val="solid"/>
                                      </p:to>
                                    </p:set>
                                    <p:set>
                                      <p:cBhvr>
                                        <p:cTn id="48" dur="500" fill="hold"/>
                                        <p:tgtEl>
                                          <p:spTgt spid="8"/>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0"/>
                                        </p:tgtEl>
                                      </p:cBhvr>
                                    </p:animEffect>
                                    <p:animScale>
                                      <p:cBhvr>
                                        <p:cTn id="54" dur="250" autoRev="1" fill="hold"/>
                                        <p:tgtEl>
                                          <p:spTgt spid="10"/>
                                        </p:tgtEl>
                                      </p:cBhvr>
                                      <p:by x="105000" y="105000"/>
                                    </p:animScale>
                                  </p:childTnLst>
                                </p:cTn>
                              </p:par>
                            </p:childTnLst>
                          </p:cTn>
                        </p:par>
                        <p:par>
                          <p:cTn id="55" fill="hold">
                            <p:stCondLst>
                              <p:cond delay="500"/>
                            </p:stCondLst>
                            <p:childTnLst>
                              <p:par>
                                <p:cTn id="56" presetID="35" presetClass="path" presetSubtype="0" accel="50000" decel="50000" fill="hold" nodeType="afterEffect">
                                  <p:stCondLst>
                                    <p:cond delay="0"/>
                                  </p:stCondLst>
                                  <p:childTnLst>
                                    <p:animMotion origin="layout" path="M -4.16667E-7 -4.07407E-6 L -0.45417 0.16968 " pathEditMode="relative" rAng="0" ptsTypes="AA">
                                      <p:cBhvr>
                                        <p:cTn id="57" dur="2000" fill="hold"/>
                                        <p:tgtEl>
                                          <p:spTgt spid="10"/>
                                        </p:tgtEl>
                                        <p:attrNameLst>
                                          <p:attrName>ppt_x</p:attrName>
                                          <p:attrName>ppt_y</p:attrName>
                                        </p:attrNameLst>
                                      </p:cBhvr>
                                      <p:rCtr x="-22708" y="8472"/>
                                    </p:animMotion>
                                  </p:childTnLst>
                                </p:cTn>
                              </p:par>
                            </p:childTnLst>
                          </p:cTn>
                        </p:par>
                        <p:par>
                          <p:cTn id="58" fill="hold">
                            <p:stCondLst>
                              <p:cond delay="2500"/>
                            </p:stCondLst>
                            <p:childTnLst>
                              <p:par>
                                <p:cTn id="59" presetID="1" presetClass="emph" presetSubtype="2" fill="hold" nodeType="afterEffect">
                                  <p:stCondLst>
                                    <p:cond delay="0"/>
                                  </p:stCondLst>
                                  <p:childTnLst>
                                    <p:animClr clrSpc="rgb" dir="cw">
                                      <p:cBhvr>
                                        <p:cTn id="60" dur="500" fill="hold"/>
                                        <p:tgtEl>
                                          <p:spTgt spid="5"/>
                                        </p:tgtEl>
                                        <p:attrNameLst>
                                          <p:attrName>fillcolor</p:attrName>
                                        </p:attrNameLst>
                                      </p:cBhvr>
                                      <p:to>
                                        <a:srgbClr val="92D050"/>
                                      </p:to>
                                    </p:animClr>
                                    <p:set>
                                      <p:cBhvr>
                                        <p:cTn id="61" dur="500" fill="hold"/>
                                        <p:tgtEl>
                                          <p:spTgt spid="5"/>
                                        </p:tgtEl>
                                        <p:attrNameLst>
                                          <p:attrName>fill.type</p:attrName>
                                        </p:attrNameLst>
                                      </p:cBhvr>
                                      <p:to>
                                        <p:strVal val="solid"/>
                                      </p:to>
                                    </p:set>
                                    <p:set>
                                      <p:cBhvr>
                                        <p:cTn id="62" dur="500" fill="hold"/>
                                        <p:tgtEl>
                                          <p:spTgt spid="5"/>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2</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mấy cách khởi động phần mềm MuseScore</a:t>
            </a:r>
            <a:endPar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1</a:t>
            </a:r>
            <a:endPar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3</a:t>
            </a:r>
            <a:endPar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64556" flipH="1">
            <a:off x="10257591" y="992712"/>
            <a:ext cx="1589852" cy="1174802"/>
          </a:xfrm>
          <a:prstGeom prst="rect">
            <a:avLst/>
          </a:prstGeom>
        </p:spPr>
      </p:pic>
    </p:spTree>
    <p:extLst>
      <p:ext uri="{BB962C8B-B14F-4D97-AF65-F5344CB8AC3E}">
        <p14:creationId xmlns:p14="http://schemas.microsoft.com/office/powerpoint/2010/main" val="343833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rgbClr val="FF0000"/>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7"/>
                                        </p:tgtEl>
                                        <p:attrNameLst>
                                          <p:attrName>fillcolor</p:attrName>
                                        </p:attrNameLst>
                                      </p:cBhvr>
                                      <p:to>
                                        <a:srgbClr val="FF0000"/>
                                      </p:to>
                                    </p:animClr>
                                    <p:set>
                                      <p:cBhvr>
                                        <p:cTn id="40" dur="500" fill="hold"/>
                                        <p:tgtEl>
                                          <p:spTgt spid="7"/>
                                        </p:tgtEl>
                                        <p:attrNameLst>
                                          <p:attrName>fill.type</p:attrName>
                                        </p:attrNameLst>
                                      </p:cBhvr>
                                      <p:to>
                                        <p:strVal val="solid"/>
                                      </p:to>
                                    </p:set>
                                    <p:set>
                                      <p:cBhvr>
                                        <p:cTn id="41" dur="5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9"/>
                                        </p:tgtEl>
                                        <p:attrNameLst>
                                          <p:attrName>fillcolor</p:attrName>
                                        </p:attrNameLst>
                                      </p:cBhvr>
                                      <p:to>
                                        <a:srgbClr val="92D050"/>
                                      </p:to>
                                    </p:animClr>
                                    <p:set>
                                      <p:cBhvr>
                                        <p:cTn id="47" dur="500" fill="hold"/>
                                        <p:tgtEl>
                                          <p:spTgt spid="9"/>
                                        </p:tgtEl>
                                        <p:attrNameLst>
                                          <p:attrName>fill.type</p:attrName>
                                        </p:attrNameLst>
                                      </p:cBhvr>
                                      <p:to>
                                        <p:strVal val="solid"/>
                                      </p:to>
                                    </p:set>
                                    <p:set>
                                      <p:cBhvr>
                                        <p:cTn id="48" dur="500" fill="hold"/>
                                        <p:tgtEl>
                                          <p:spTgt spid="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0"/>
                                        </p:tgtEl>
                                      </p:cBhvr>
                                    </p:animEffect>
                                    <p:animScale>
                                      <p:cBhvr>
                                        <p:cTn id="54" dur="250" autoRev="1" fill="hold"/>
                                        <p:tgtEl>
                                          <p:spTgt spid="10"/>
                                        </p:tgtEl>
                                      </p:cBhvr>
                                      <p:by x="105000" y="105000"/>
                                    </p:animScale>
                                  </p:childTnLst>
                                </p:cTn>
                              </p:par>
                            </p:childTnLst>
                          </p:cTn>
                        </p:par>
                        <p:par>
                          <p:cTn id="55" fill="hold">
                            <p:stCondLst>
                              <p:cond delay="500"/>
                            </p:stCondLst>
                            <p:childTnLst>
                              <p:par>
                                <p:cTn id="56" presetID="35" presetClass="path" presetSubtype="0" accel="50000" decel="50000" fill="hold" nodeType="afterEffect">
                                  <p:stCondLst>
                                    <p:cond delay="0"/>
                                  </p:stCondLst>
                                  <p:childTnLst>
                                    <p:animMotion origin="layout" path="M -4.16667E-7 -4.07407E-6 L -0.39792 0.65301 " pathEditMode="relative" rAng="0" ptsTypes="AA">
                                      <p:cBhvr>
                                        <p:cTn id="57" dur="2000" fill="hold"/>
                                        <p:tgtEl>
                                          <p:spTgt spid="10"/>
                                        </p:tgtEl>
                                        <p:attrNameLst>
                                          <p:attrName>ppt_x</p:attrName>
                                          <p:attrName>ppt_y</p:attrName>
                                        </p:attrNameLst>
                                      </p:cBhvr>
                                      <p:rCtr x="-19896" y="32639"/>
                                    </p:animMotion>
                                  </p:childTnLst>
                                </p:cTn>
                              </p:par>
                            </p:childTnLst>
                          </p:cTn>
                        </p:par>
                        <p:par>
                          <p:cTn id="58" fill="hold">
                            <p:stCondLst>
                              <p:cond delay="2500"/>
                            </p:stCondLst>
                            <p:childTnLst>
                              <p:par>
                                <p:cTn id="59" presetID="1" presetClass="emph" presetSubtype="2" fill="hold" nodeType="afterEffect">
                                  <p:stCondLst>
                                    <p:cond delay="0"/>
                                  </p:stCondLst>
                                  <p:childTnLst>
                                    <p:animClr clrSpc="rgb" dir="cw">
                                      <p:cBhvr>
                                        <p:cTn id="60" dur="500" fill="hold"/>
                                        <p:tgtEl>
                                          <p:spTgt spid="9"/>
                                        </p:tgtEl>
                                        <p:attrNameLst>
                                          <p:attrName>fillcolor</p:attrName>
                                        </p:attrNameLst>
                                      </p:cBhvr>
                                      <p:to>
                                        <a:srgbClr val="92D05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Lưu</a:t>
            </a:r>
            <a:r>
              <a:rPr kumimoji="0" lang="en-US" sz="32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bản nhạc</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Thao tác</a:t>
            </a:r>
            <a:r>
              <a:rPr kumimoji="0" lang="en-US" sz="32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chọn thẻ </a:t>
            </a:r>
            <a:r>
              <a:rPr kumimoji="0" lang="en-US" sz="3200" b="1" i="0" u="none" strike="noStrike" kern="1200" cap="none" spc="0" normalizeH="0" noProof="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Tệp tin &gt; chọn Mở </a:t>
            </a:r>
            <a:r>
              <a:rPr kumimoji="0" lang="en-US" sz="32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để làm gì?</a:t>
            </a:r>
            <a:endPar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Mở</a:t>
            </a:r>
            <a:r>
              <a:rPr kumimoji="0" lang="en-US" sz="32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bản nhạc đã lưu trên máy tính</a:t>
            </a:r>
            <a:endPar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en-US" sz="3200" b="1">
                <a:solidFill>
                  <a:prstClr val="white"/>
                </a:solidFill>
                <a:latin typeface="Times New Roman" panose="02020603050405020304" pitchFamily="18" charset="0"/>
                <a:cs typeface="Times New Roman" panose="02020603050405020304" pitchFamily="18" charset="0"/>
              </a:rPr>
              <a:t>Tạo mới bản nhạc</a:t>
            </a:r>
            <a:endPar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70464" y="807445"/>
            <a:ext cx="1564105" cy="1545336"/>
          </a:xfrm>
          <a:prstGeom prst="rect">
            <a:avLst/>
          </a:prstGeom>
        </p:spPr>
      </p:pic>
    </p:spTree>
    <p:extLst>
      <p:ext uri="{BB962C8B-B14F-4D97-AF65-F5344CB8AC3E}">
        <p14:creationId xmlns:p14="http://schemas.microsoft.com/office/powerpoint/2010/main" val="7118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rgbClr val="FF0000"/>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7"/>
                                        </p:tgtEl>
                                        <p:attrNameLst>
                                          <p:attrName>fillcolor</p:attrName>
                                        </p:attrNameLst>
                                      </p:cBhvr>
                                      <p:to>
                                        <a:srgbClr val="92D050"/>
                                      </p:to>
                                    </p:animClr>
                                    <p:set>
                                      <p:cBhvr>
                                        <p:cTn id="40" dur="500" fill="hold"/>
                                        <p:tgtEl>
                                          <p:spTgt spid="7"/>
                                        </p:tgtEl>
                                        <p:attrNameLst>
                                          <p:attrName>fill.type</p:attrName>
                                        </p:attrNameLst>
                                      </p:cBhvr>
                                      <p:to>
                                        <p:strVal val="solid"/>
                                      </p:to>
                                    </p:set>
                                    <p:set>
                                      <p:cBhvr>
                                        <p:cTn id="41" dur="5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8"/>
                                        </p:tgtEl>
                                        <p:attrNameLst>
                                          <p:attrName>fillcolor</p:attrName>
                                        </p:attrNameLst>
                                      </p:cBhvr>
                                      <p:to>
                                        <a:srgbClr val="FF0000"/>
                                      </p:to>
                                    </p:animClr>
                                    <p:set>
                                      <p:cBhvr>
                                        <p:cTn id="47" dur="500" fill="hold"/>
                                        <p:tgtEl>
                                          <p:spTgt spid="8"/>
                                        </p:tgtEl>
                                        <p:attrNameLst>
                                          <p:attrName>fill.type</p:attrName>
                                        </p:attrNameLst>
                                      </p:cBhvr>
                                      <p:to>
                                        <p:strVal val="solid"/>
                                      </p:to>
                                    </p:set>
                                    <p:set>
                                      <p:cBhvr>
                                        <p:cTn id="48" dur="500" fill="hold"/>
                                        <p:tgtEl>
                                          <p:spTgt spid="8"/>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0"/>
                                        </p:tgtEl>
                                      </p:cBhvr>
                                    </p:animEffect>
                                    <p:animScale>
                                      <p:cBhvr>
                                        <p:cTn id="54" dur="250" autoRev="1" fill="hold"/>
                                        <p:tgtEl>
                                          <p:spTgt spid="10"/>
                                        </p:tgtEl>
                                      </p:cBhvr>
                                      <p:by x="105000" y="105000"/>
                                    </p:animScale>
                                  </p:childTnLst>
                                </p:cTn>
                              </p:par>
                            </p:childTnLst>
                          </p:cTn>
                        </p:par>
                        <p:par>
                          <p:cTn id="55" fill="hold">
                            <p:stCondLst>
                              <p:cond delay="500"/>
                            </p:stCondLst>
                            <p:childTnLst>
                              <p:par>
                                <p:cTn id="56" presetID="35" presetClass="path" presetSubtype="0" accel="50000" decel="50000" fill="hold" nodeType="afterEffect">
                                  <p:stCondLst>
                                    <p:cond delay="0"/>
                                  </p:stCondLst>
                                  <p:childTnLst>
                                    <p:animMotion origin="layout" path="M -4.16667E-7 -4.07407E-6 L -0.40651 0.32431 " pathEditMode="relative" rAng="0" ptsTypes="AA">
                                      <p:cBhvr>
                                        <p:cTn id="57" dur="2000" fill="hold"/>
                                        <p:tgtEl>
                                          <p:spTgt spid="10"/>
                                        </p:tgtEl>
                                        <p:attrNameLst>
                                          <p:attrName>ppt_x</p:attrName>
                                          <p:attrName>ppt_y</p:attrName>
                                        </p:attrNameLst>
                                      </p:cBhvr>
                                      <p:rCtr x="-20326" y="16204"/>
                                    </p:animMotion>
                                  </p:childTnLst>
                                </p:cTn>
                              </p:par>
                            </p:childTnLst>
                          </p:cTn>
                        </p:par>
                        <p:par>
                          <p:cTn id="58" fill="hold">
                            <p:stCondLst>
                              <p:cond delay="2500"/>
                            </p:stCondLst>
                            <p:childTnLst>
                              <p:par>
                                <p:cTn id="59" presetID="1" presetClass="emph" presetSubtype="2" fill="hold" nodeType="afterEffect">
                                  <p:stCondLst>
                                    <p:cond delay="0"/>
                                  </p:stCondLst>
                                  <p:childTnLst>
                                    <p:animClr clrSpc="rgb" dir="cw">
                                      <p:cBhvr>
                                        <p:cTn id="60" dur="500" fill="hold"/>
                                        <p:tgtEl>
                                          <p:spTgt spid="7"/>
                                        </p:tgtEl>
                                        <p:attrNameLst>
                                          <p:attrName>fillcolor</p:attrName>
                                        </p:attrNameLst>
                                      </p:cBhvr>
                                      <p:to>
                                        <a:srgbClr val="92D050"/>
                                      </p:to>
                                    </p:animClr>
                                    <p:set>
                                      <p:cBhvr>
                                        <p:cTn id="61" dur="500" fill="hold"/>
                                        <p:tgtEl>
                                          <p:spTgt spid="7"/>
                                        </p:tgtEl>
                                        <p:attrNameLst>
                                          <p:attrName>fill.type</p:attrName>
                                        </p:attrNameLst>
                                      </p:cBhvr>
                                      <p:to>
                                        <p:strVal val="solid"/>
                                      </p:to>
                                    </p:set>
                                    <p:set>
                                      <p:cBhvr>
                                        <p:cTn id="62" dur="500" fill="hold"/>
                                        <p:tgtEl>
                                          <p:spTgt spid="7"/>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3</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mấy cách để mở bản nhạc đã lưu trên máy tính?</a:t>
            </a:r>
            <a:endPar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en-US" sz="3200" b="1">
                <a:solidFill>
                  <a:prstClr val="white"/>
                </a:solidFill>
                <a:latin typeface="Times New Roman" panose="02020603050405020304" pitchFamily="18" charset="0"/>
                <a:cs typeface="Times New Roman" panose="02020603050405020304" pitchFamily="18" charset="0"/>
              </a:rPr>
              <a:t>2</a:t>
            </a:r>
            <a:endPar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1</a:t>
            </a:r>
            <a:endPar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7591" y="877928"/>
            <a:ext cx="1589852" cy="1404369"/>
          </a:xfrm>
          <a:prstGeom prst="rect">
            <a:avLst/>
          </a:prstGeom>
        </p:spPr>
      </p:pic>
    </p:spTree>
    <p:extLst>
      <p:ext uri="{BB962C8B-B14F-4D97-AF65-F5344CB8AC3E}">
        <p14:creationId xmlns:p14="http://schemas.microsoft.com/office/powerpoint/2010/main" val="22221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rgbClr val="92D050"/>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7"/>
                                        </p:tgtEl>
                                        <p:attrNameLst>
                                          <p:attrName>fillcolor</p:attrName>
                                        </p:attrNameLst>
                                      </p:cBhvr>
                                      <p:to>
                                        <a:srgbClr val="FF0000"/>
                                      </p:to>
                                    </p:animClr>
                                    <p:set>
                                      <p:cBhvr>
                                        <p:cTn id="40" dur="500" fill="hold"/>
                                        <p:tgtEl>
                                          <p:spTgt spid="7"/>
                                        </p:tgtEl>
                                        <p:attrNameLst>
                                          <p:attrName>fill.type</p:attrName>
                                        </p:attrNameLst>
                                      </p:cBhvr>
                                      <p:to>
                                        <p:strVal val="solid"/>
                                      </p:to>
                                    </p:set>
                                    <p:set>
                                      <p:cBhvr>
                                        <p:cTn id="41" dur="5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8"/>
                                        </p:tgtEl>
                                        <p:attrNameLst>
                                          <p:attrName>fillcolor</p:attrName>
                                        </p:attrNameLst>
                                      </p:cBhvr>
                                      <p:to>
                                        <a:srgbClr val="FF0000"/>
                                      </p:to>
                                    </p:animClr>
                                    <p:set>
                                      <p:cBhvr>
                                        <p:cTn id="47" dur="500" fill="hold"/>
                                        <p:tgtEl>
                                          <p:spTgt spid="8"/>
                                        </p:tgtEl>
                                        <p:attrNameLst>
                                          <p:attrName>fill.type</p:attrName>
                                        </p:attrNameLst>
                                      </p:cBhvr>
                                      <p:to>
                                        <p:strVal val="solid"/>
                                      </p:to>
                                    </p:set>
                                    <p:set>
                                      <p:cBhvr>
                                        <p:cTn id="48" dur="500" fill="hold"/>
                                        <p:tgtEl>
                                          <p:spTgt spid="8"/>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0"/>
                                        </p:tgtEl>
                                      </p:cBhvr>
                                    </p:animEffect>
                                    <p:animScale>
                                      <p:cBhvr>
                                        <p:cTn id="54" dur="250" autoRev="1" fill="hold"/>
                                        <p:tgtEl>
                                          <p:spTgt spid="10"/>
                                        </p:tgtEl>
                                      </p:cBhvr>
                                      <p:by x="105000" y="105000"/>
                                    </p:animScale>
                                  </p:childTnLst>
                                </p:cTn>
                              </p:par>
                            </p:childTnLst>
                          </p:cTn>
                        </p:par>
                        <p:par>
                          <p:cTn id="55" fill="hold">
                            <p:stCondLst>
                              <p:cond delay="500"/>
                            </p:stCondLst>
                            <p:childTnLst>
                              <p:par>
                                <p:cTn id="56" presetID="35" presetClass="path" presetSubtype="0" accel="50000" decel="50000" fill="hold" nodeType="afterEffect">
                                  <p:stCondLst>
                                    <p:cond delay="0"/>
                                  </p:stCondLst>
                                  <p:childTnLst>
                                    <p:animMotion origin="layout" path="M -4.16667E-7 -4.07407E-6 L -0.45417 0.16968 " pathEditMode="relative" rAng="0" ptsTypes="AA">
                                      <p:cBhvr>
                                        <p:cTn id="57" dur="2000" fill="hold"/>
                                        <p:tgtEl>
                                          <p:spTgt spid="10"/>
                                        </p:tgtEl>
                                        <p:attrNameLst>
                                          <p:attrName>ppt_x</p:attrName>
                                          <p:attrName>ppt_y</p:attrName>
                                        </p:attrNameLst>
                                      </p:cBhvr>
                                      <p:rCtr x="-22708" y="8472"/>
                                    </p:animMotion>
                                  </p:childTnLst>
                                </p:cTn>
                              </p:par>
                            </p:childTnLst>
                          </p:cTn>
                        </p:par>
                        <p:par>
                          <p:cTn id="58" fill="hold">
                            <p:stCondLst>
                              <p:cond delay="2500"/>
                            </p:stCondLst>
                            <p:childTnLst>
                              <p:par>
                                <p:cTn id="59" presetID="1" presetClass="emph" presetSubtype="2" fill="hold" nodeType="afterEffect">
                                  <p:stCondLst>
                                    <p:cond delay="0"/>
                                  </p:stCondLst>
                                  <p:childTnLst>
                                    <p:animClr clrSpc="rgb" dir="cw">
                                      <p:cBhvr>
                                        <p:cTn id="60" dur="500" fill="hold"/>
                                        <p:tgtEl>
                                          <p:spTgt spid="5"/>
                                        </p:tgtEl>
                                        <p:attrNameLst>
                                          <p:attrName>fillcolor</p:attrName>
                                        </p:attrNameLst>
                                      </p:cBhvr>
                                      <p:to>
                                        <a:srgbClr val="92D050"/>
                                      </p:to>
                                    </p:animClr>
                                    <p:set>
                                      <p:cBhvr>
                                        <p:cTn id="61" dur="500" fill="hold"/>
                                        <p:tgtEl>
                                          <p:spTgt spid="5"/>
                                        </p:tgtEl>
                                        <p:attrNameLst>
                                          <p:attrName>fill.type</p:attrName>
                                        </p:attrNameLst>
                                      </p:cBhvr>
                                      <p:to>
                                        <p:strVal val="solid"/>
                                      </p:to>
                                    </p:set>
                                    <p:set>
                                      <p:cBhvr>
                                        <p:cTn id="62" dur="500" fill="hold"/>
                                        <p:tgtEl>
                                          <p:spTgt spid="5"/>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02" name="图片 15401" descr="2"/>
          <p:cNvPicPr>
            <a:picLocks noChangeAspect="1"/>
          </p:cNvPicPr>
          <p:nvPr/>
        </p:nvPicPr>
        <p:blipFill>
          <a:blip r:embed="rId3"/>
          <a:stretch>
            <a:fillRect/>
          </a:stretch>
        </p:blipFill>
        <p:spPr>
          <a:xfrm>
            <a:off x="988405" y="698553"/>
            <a:ext cx="9745277" cy="6104298"/>
          </a:xfrm>
          <a:prstGeom prst="rect">
            <a:avLst/>
          </a:prstGeom>
          <a:noFill/>
          <a:ln w="9525">
            <a:noFill/>
          </a:ln>
        </p:spPr>
      </p:pic>
      <p:pic>
        <p:nvPicPr>
          <p:cNvPr id="15403" name="图片 15402" descr="4"/>
          <p:cNvPicPr>
            <a:picLocks noChangeAspect="1"/>
          </p:cNvPicPr>
          <p:nvPr/>
        </p:nvPicPr>
        <p:blipFill>
          <a:blip r:embed="rId4"/>
          <a:stretch>
            <a:fillRect/>
          </a:stretch>
        </p:blipFill>
        <p:spPr>
          <a:xfrm>
            <a:off x="24447" y="3314681"/>
            <a:ext cx="12143107" cy="3543319"/>
          </a:xfrm>
          <a:prstGeom prst="rect">
            <a:avLst/>
          </a:prstGeom>
          <a:noFill/>
          <a:ln w="9525">
            <a:noFill/>
          </a:ln>
        </p:spPr>
      </p:pic>
      <p:pic>
        <p:nvPicPr>
          <p:cNvPr id="15406" name="图片 15405" descr="3"/>
          <p:cNvPicPr>
            <a:picLocks noChangeAspect="1"/>
          </p:cNvPicPr>
          <p:nvPr/>
        </p:nvPicPr>
        <p:blipFill>
          <a:blip r:embed="rId5"/>
          <a:stretch>
            <a:fillRect/>
          </a:stretch>
        </p:blipFill>
        <p:spPr>
          <a:xfrm>
            <a:off x="1510021" y="2959660"/>
            <a:ext cx="9227106" cy="3544468"/>
          </a:xfrm>
          <a:prstGeom prst="rect">
            <a:avLst/>
          </a:prstGeom>
          <a:noFill/>
          <a:ln w="9525">
            <a:noFill/>
          </a:ln>
        </p:spPr>
      </p:pic>
      <p:pic>
        <p:nvPicPr>
          <p:cNvPr id="6" name="Picture 2" descr="MuseScore: sheet music - Ứng dụng trên Google Play">
            <a:extLst>
              <a:ext uri="{FF2B5EF4-FFF2-40B4-BE49-F238E27FC236}">
                <a16:creationId xmlns:a16="http://schemas.microsoft.com/office/drawing/2014/main" id="{890A783F-723B-23F0-DC9C-C432F31EE8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9571" y="698553"/>
            <a:ext cx="2239899" cy="1976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403"/>
                                        </p:tgtEl>
                                        <p:attrNameLst>
                                          <p:attrName>style.visibility</p:attrName>
                                        </p:attrNameLst>
                                      </p:cBhvr>
                                      <p:to>
                                        <p:strVal val="visible"/>
                                      </p:to>
                                    </p:set>
                                    <p:animEffect transition="in" filter="fade">
                                      <p:cBhvr>
                                        <p:cTn id="7" dur="1000"/>
                                        <p:tgtEl>
                                          <p:spTgt spid="15403"/>
                                        </p:tgtEl>
                                      </p:cBhvr>
                                    </p:animEffect>
                                    <p:anim calcmode="lin" valueType="num">
                                      <p:cBhvr>
                                        <p:cTn id="8" dur="1000" fill="hold"/>
                                        <p:tgtEl>
                                          <p:spTgt spid="15403"/>
                                        </p:tgtEl>
                                        <p:attrNameLst>
                                          <p:attrName>ppt_x</p:attrName>
                                        </p:attrNameLst>
                                      </p:cBhvr>
                                      <p:tavLst>
                                        <p:tav tm="0">
                                          <p:val>
                                            <p:strVal val="#ppt_x"/>
                                          </p:val>
                                        </p:tav>
                                        <p:tav tm="100000">
                                          <p:val>
                                            <p:strVal val="#ppt_x"/>
                                          </p:val>
                                        </p:tav>
                                      </p:tavLst>
                                    </p:anim>
                                    <p:anim calcmode="lin" valueType="num">
                                      <p:cBhvr>
                                        <p:cTn id="9" dur="1000" fill="hold"/>
                                        <p:tgtEl>
                                          <p:spTgt spid="1540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406"/>
                                        </p:tgtEl>
                                        <p:attrNameLst>
                                          <p:attrName>style.visibility</p:attrName>
                                        </p:attrNameLst>
                                      </p:cBhvr>
                                      <p:to>
                                        <p:strVal val="visible"/>
                                      </p:to>
                                    </p:set>
                                    <p:animEffect transition="in" filter="fade">
                                      <p:cBhvr>
                                        <p:cTn id="13" dur="1000"/>
                                        <p:tgtEl>
                                          <p:spTgt spid="15406"/>
                                        </p:tgtEl>
                                      </p:cBhvr>
                                    </p:animEffect>
                                    <p:anim calcmode="lin" valueType="num">
                                      <p:cBhvr>
                                        <p:cTn id="14" dur="1000" fill="hold"/>
                                        <p:tgtEl>
                                          <p:spTgt spid="15406"/>
                                        </p:tgtEl>
                                        <p:attrNameLst>
                                          <p:attrName>ppt_x</p:attrName>
                                        </p:attrNameLst>
                                      </p:cBhvr>
                                      <p:tavLst>
                                        <p:tav tm="0">
                                          <p:val>
                                            <p:strVal val="#ppt_x"/>
                                          </p:val>
                                        </p:tav>
                                        <p:tav tm="100000">
                                          <p:val>
                                            <p:strVal val="#ppt_x"/>
                                          </p:val>
                                        </p:tav>
                                      </p:tavLst>
                                    </p:anim>
                                    <p:anim calcmode="lin" valueType="num">
                                      <p:cBhvr>
                                        <p:cTn id="15" dur="1000" fill="hold"/>
                                        <p:tgtEl>
                                          <p:spTgt spid="154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EBB1F1-3006-12CC-0662-706992EE5244}"/>
              </a:ext>
            </a:extLst>
          </p:cNvPr>
          <p:cNvSpPr/>
          <p:nvPr/>
        </p:nvSpPr>
        <p:spPr>
          <a:xfrm>
            <a:off x="3636463" y="340676"/>
            <a:ext cx="4775666" cy="646331"/>
          </a:xfrm>
          <a:prstGeom prst="rect">
            <a:avLst/>
          </a:prstGeom>
          <a:noFill/>
        </p:spPr>
        <p:txBody>
          <a:bodyPr wrap="none" lIns="91440" tIns="45720" rIns="91440" bIns="45720">
            <a:spAutoFit/>
          </a:bodyPr>
          <a:lstStyle/>
          <a:p>
            <a:pPr algn="ctr"/>
            <a:r>
              <a:rPr lang="en-US" sz="3600" b="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NỘI </a:t>
            </a:r>
            <a:r>
              <a:rPr lang="en-US"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DUNG </a:t>
            </a:r>
            <a:r>
              <a:rPr lang="en-US" sz="3600" b="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CHỦ </a:t>
            </a:r>
            <a:r>
              <a:rPr lang="en-US"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 5</a:t>
            </a:r>
          </a:p>
        </p:txBody>
      </p:sp>
      <p:pic>
        <p:nvPicPr>
          <p:cNvPr id="2050" name="Picture 2" descr="Một chút cute - Mỗi khi bạn quyết tâm học hành chăm chỉ... | Facebook">
            <a:extLst>
              <a:ext uri="{FF2B5EF4-FFF2-40B4-BE49-F238E27FC236}">
                <a16:creationId xmlns:a16="http://schemas.microsoft.com/office/drawing/2014/main" id="{048522AA-60FB-7564-605C-43F5EAEF7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75" y="471487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22C40BB-1D12-08A3-B85B-8C3035F397FD}"/>
              </a:ext>
            </a:extLst>
          </p:cNvPr>
          <p:cNvSpPr/>
          <p:nvPr/>
        </p:nvSpPr>
        <p:spPr>
          <a:xfrm>
            <a:off x="788894" y="1290935"/>
            <a:ext cx="11143130" cy="4524315"/>
          </a:xfrm>
          <a:prstGeom prst="rect">
            <a:avLst/>
          </a:prstGeom>
          <a:noFill/>
        </p:spPr>
        <p:txBody>
          <a:bodyPr wrap="square" lIns="91440" tIns="45720" rIns="91440" bIns="45720">
            <a:spAutoFit/>
          </a:bodyPr>
          <a:lstStyle/>
          <a:p>
            <a:pPr marL="514350" indent="-514350" algn="just">
              <a:buFont typeface="+mj-lt"/>
              <a:buAutoNum type="arabicPeriod"/>
            </a:pPr>
            <a:r>
              <a:rPr lang="en-US" sz="3600">
                <a:ln w="0"/>
                <a:solidFill>
                  <a:schemeClr val="tx2">
                    <a:lumMod val="50000"/>
                  </a:schemeClr>
                </a:solidFill>
                <a:latin typeface="Times New Roman" panose="02020603050405020304" pitchFamily="18" charset="0"/>
                <a:cs typeface="Times New Roman" panose="02020603050405020304" pitchFamily="18" charset="0"/>
              </a:rPr>
              <a:t>Làm quen với phần mềm MuseScore.</a:t>
            </a:r>
          </a:p>
          <a:p>
            <a:pPr marL="514350" indent="-514350" algn="just">
              <a:buFont typeface="+mj-lt"/>
              <a:buAutoNum type="arabicPeriod"/>
            </a:pPr>
            <a:r>
              <a:rPr lang="en-US" sz="3600">
                <a:ln w="0"/>
                <a:solidFill>
                  <a:schemeClr val="tx2">
                    <a:lumMod val="50000"/>
                  </a:schemeClr>
                </a:solidFill>
                <a:latin typeface="Times New Roman" panose="02020603050405020304" pitchFamily="18" charset="0"/>
                <a:cs typeface="Times New Roman" panose="02020603050405020304" pitchFamily="18" charset="0"/>
              </a:rPr>
              <a:t>Biết cách tạo một bản nhạc mới, lưu được bản nhạc vào thư mục trên máy tính.</a:t>
            </a:r>
          </a:p>
          <a:p>
            <a:pPr marL="514350" indent="-514350" algn="just">
              <a:buFont typeface="+mj-lt"/>
              <a:buAutoNum type="arabicPeriod"/>
            </a:pPr>
            <a:r>
              <a:rPr lang="en-US" sz="3600">
                <a:ln w="0"/>
                <a:solidFill>
                  <a:schemeClr val="tx2">
                    <a:lumMod val="50000"/>
                  </a:schemeClr>
                </a:solidFill>
                <a:latin typeface="Times New Roman" panose="02020603050405020304" pitchFamily="18" charset="0"/>
                <a:cs typeface="Times New Roman" panose="02020603050405020304" pitchFamily="18" charset="0"/>
              </a:rPr>
              <a:t>Biết cách ghi lời bài nhạc, thay đổi được nốt nhạc, ô nhịp.</a:t>
            </a:r>
          </a:p>
          <a:p>
            <a:pPr marL="514350" indent="-514350" algn="just">
              <a:buFont typeface="+mj-lt"/>
              <a:buAutoNum type="arabicPeriod"/>
            </a:pPr>
            <a:r>
              <a:rPr lang="en-US" sz="3600">
                <a:ln w="0"/>
                <a:solidFill>
                  <a:schemeClr val="tx2">
                    <a:lumMod val="50000"/>
                  </a:schemeClr>
                </a:solidFill>
                <a:latin typeface="Times New Roman" panose="02020603050405020304" pitchFamily="18" charset="0"/>
                <a:cs typeface="Times New Roman" panose="02020603050405020304" pitchFamily="18" charset="0"/>
              </a:rPr>
              <a:t>Thay đổi đươc thông tin bản nhạc đã tạo.</a:t>
            </a:r>
          </a:p>
          <a:p>
            <a:pPr marL="514350" indent="-514350" algn="just">
              <a:buFont typeface="+mj-lt"/>
              <a:buAutoNum type="arabicPeriod"/>
            </a:pPr>
            <a:r>
              <a:rPr lang="en-US" sz="3600">
                <a:ln w="0"/>
                <a:solidFill>
                  <a:schemeClr val="tx2">
                    <a:lumMod val="50000"/>
                  </a:schemeClr>
                </a:solidFill>
                <a:latin typeface="Times New Roman" panose="02020603050405020304" pitchFamily="18" charset="0"/>
                <a:cs typeface="Times New Roman" panose="02020603050405020304" pitchFamily="18" charset="0"/>
              </a:rPr>
              <a:t>Thiết lập được trang giấy, xuất được bản nhạc là định dạng tệp âm thanh.</a:t>
            </a:r>
          </a:p>
        </p:txBody>
      </p:sp>
      <p:pic>
        <p:nvPicPr>
          <p:cNvPr id="9" name="Picture 2" descr="MuseScore: sheet music - Ứng dụng trên Google Play">
            <a:extLst>
              <a:ext uri="{FF2B5EF4-FFF2-40B4-BE49-F238E27FC236}">
                <a16:creationId xmlns:a16="http://schemas.microsoft.com/office/drawing/2014/main" id="{AD929080-0AA5-A814-522F-3897F51A4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03150">
            <a:off x="-181512" y="5533004"/>
            <a:ext cx="1270133" cy="1270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84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useScore VUI ĐẾN TRƯỜNG LỚP 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4310" y="168274"/>
            <a:ext cx="11692890" cy="6577101"/>
          </a:xfrm>
        </p:spPr>
      </p:pic>
    </p:spTree>
    <p:extLst>
      <p:ext uri="{BB962C8B-B14F-4D97-AF65-F5344CB8AC3E}">
        <p14:creationId xmlns:p14="http://schemas.microsoft.com/office/powerpoint/2010/main" val="3618202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图片 41993" descr="1-26"/>
          <p:cNvPicPr>
            <a:picLocks noChangeAspect="1"/>
          </p:cNvPicPr>
          <p:nvPr/>
        </p:nvPicPr>
        <p:blipFill>
          <a:blip r:embed="rId3"/>
          <a:stretch>
            <a:fillRect/>
          </a:stretch>
        </p:blipFill>
        <p:spPr>
          <a:xfrm>
            <a:off x="-282817" y="-328745"/>
            <a:ext cx="3478714" cy="2603315"/>
          </a:xfrm>
          <a:prstGeom prst="rect">
            <a:avLst/>
          </a:prstGeom>
          <a:noFill/>
          <a:ln w="9525">
            <a:noFill/>
          </a:ln>
        </p:spPr>
      </p:pic>
      <p:pic>
        <p:nvPicPr>
          <p:cNvPr id="41993" name="图片 41992" descr="1-31"/>
          <p:cNvPicPr>
            <a:picLocks noChangeAspect="1"/>
          </p:cNvPicPr>
          <p:nvPr/>
        </p:nvPicPr>
        <p:blipFill>
          <a:blip r:embed="rId4"/>
          <a:stretch>
            <a:fillRect/>
          </a:stretch>
        </p:blipFill>
        <p:spPr>
          <a:xfrm>
            <a:off x="-708660" y="491490"/>
            <a:ext cx="13144500" cy="6516496"/>
          </a:xfrm>
          <a:prstGeom prst="rect">
            <a:avLst/>
          </a:prstGeom>
          <a:noFill/>
          <a:ln w="9525">
            <a:noFill/>
          </a:ln>
        </p:spPr>
      </p:pic>
      <p:sp>
        <p:nvSpPr>
          <p:cNvPr id="6" name="矩形 5"/>
          <p:cNvSpPr/>
          <p:nvPr/>
        </p:nvSpPr>
        <p:spPr>
          <a:xfrm>
            <a:off x="763524" y="1810746"/>
            <a:ext cx="10551349" cy="1938992"/>
          </a:xfrm>
          <a:prstGeom prst="rect">
            <a:avLst/>
          </a:prstGeom>
        </p:spPr>
        <p:txBody>
          <a:bodyPr wrap="square">
            <a:spAutoFit/>
          </a:bodyPr>
          <a:lstStyle/>
          <a:p>
            <a:pPr algn="ctr"/>
            <a:r>
              <a:rPr lang="en-US" altLang="zh-CN" sz="4000" b="1">
                <a:latin typeface="Times New Roman" panose="02020603050405020304" pitchFamily="18" charset="0"/>
                <a:cs typeface="Times New Roman" panose="02020603050405020304" pitchFamily="18" charset="0"/>
              </a:rPr>
              <a:t>BÀI 1: </a:t>
            </a:r>
            <a:endParaRPr lang="en-US" altLang="zh-CN" sz="4000" b="1" smtClean="0">
              <a:latin typeface="Times New Roman" panose="02020603050405020304" pitchFamily="18" charset="0"/>
              <a:cs typeface="Times New Roman" panose="02020603050405020304" pitchFamily="18" charset="0"/>
            </a:endParaRPr>
          </a:p>
          <a:p>
            <a:pPr algn="ctr"/>
            <a:r>
              <a:rPr lang="en-US" altLang="zh-CN" sz="4000" b="1" smtClean="0">
                <a:latin typeface="Times New Roman" panose="02020603050405020304" pitchFamily="18" charset="0"/>
                <a:cs typeface="Times New Roman" panose="02020603050405020304" pitchFamily="18" charset="0"/>
              </a:rPr>
              <a:t>LÀM </a:t>
            </a:r>
            <a:r>
              <a:rPr lang="en-US" altLang="zh-CN" sz="4000" b="1">
                <a:latin typeface="Times New Roman" panose="02020603050405020304" pitchFamily="18" charset="0"/>
                <a:cs typeface="Times New Roman" panose="02020603050405020304" pitchFamily="18" charset="0"/>
              </a:rPr>
              <a:t>QUEN VỚI PHẦN MỀM </a:t>
            </a:r>
            <a:r>
              <a:rPr lang="en-US" altLang="zh-CN" sz="4000" b="1" smtClean="0">
                <a:latin typeface="Times New Roman" panose="02020603050405020304" pitchFamily="18" charset="0"/>
                <a:cs typeface="Times New Roman" panose="02020603050405020304" pitchFamily="18" charset="0"/>
              </a:rPr>
              <a:t>MUSESCORE (Tiết 1)</a:t>
            </a:r>
            <a:endParaRPr lang="zh-CN" altLang="en-US" sz="4000" b="1" dirty="0">
              <a:latin typeface="Times New Roman" panose="02020603050405020304" pitchFamily="18" charset="0"/>
              <a:cs typeface="Times New Roman" panose="02020603050405020304" pitchFamily="18" charset="0"/>
            </a:endParaRPr>
          </a:p>
        </p:txBody>
      </p:sp>
      <p:pic>
        <p:nvPicPr>
          <p:cNvPr id="8" name="Picture 2" descr="MuseScore: sheet music - Ứng dụng trên Google Play">
            <a:extLst>
              <a:ext uri="{FF2B5EF4-FFF2-40B4-BE49-F238E27FC236}">
                <a16:creationId xmlns:a16="http://schemas.microsoft.com/office/drawing/2014/main" id="{66D81E32-28A0-BF10-AE6F-61704AE9AAB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590018" y="3858672"/>
            <a:ext cx="2713752" cy="271375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Click="0">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67526" y="30627"/>
            <a:ext cx="12024474" cy="6827373"/>
          </a:xfrm>
          <a:prstGeom prst="rect">
            <a:avLst/>
          </a:prstGeom>
          <a:noFill/>
          <a:ln w="9525">
            <a:noFill/>
          </a:ln>
        </p:spPr>
      </p:pic>
      <p:pic>
        <p:nvPicPr>
          <p:cNvPr id="3078" name="图片 3077" descr="7"/>
          <p:cNvPicPr>
            <a:picLocks noChangeAspect="1"/>
          </p:cNvPicPr>
          <p:nvPr/>
        </p:nvPicPr>
        <p:blipFill>
          <a:blip r:embed="rId4"/>
          <a:stretch>
            <a:fillRect/>
          </a:stretch>
        </p:blipFill>
        <p:spPr>
          <a:xfrm>
            <a:off x="1540703" y="462803"/>
            <a:ext cx="1060468" cy="1529234"/>
          </a:xfrm>
          <a:prstGeom prst="rect">
            <a:avLst/>
          </a:prstGeom>
          <a:noFill/>
          <a:ln w="9525">
            <a:noFill/>
          </a:ln>
        </p:spPr>
      </p:pic>
      <p:pic>
        <p:nvPicPr>
          <p:cNvPr id="3081" name="图片 3080" descr="9"/>
          <p:cNvPicPr>
            <a:picLocks noChangeAspect="1"/>
          </p:cNvPicPr>
          <p:nvPr/>
        </p:nvPicPr>
        <p:blipFill>
          <a:blip r:embed="rId5"/>
          <a:stretch>
            <a:fillRect/>
          </a:stretch>
        </p:blipFill>
        <p:spPr>
          <a:xfrm>
            <a:off x="1367071" y="1994152"/>
            <a:ext cx="9637381" cy="1224318"/>
          </a:xfrm>
          <a:prstGeom prst="rect">
            <a:avLst/>
          </a:prstGeom>
          <a:noFill/>
          <a:ln w="9525">
            <a:noFill/>
          </a:ln>
        </p:spPr>
      </p:pic>
      <p:pic>
        <p:nvPicPr>
          <p:cNvPr id="3082" name="图片 3081" descr="10"/>
          <p:cNvPicPr>
            <a:picLocks noChangeAspect="1"/>
          </p:cNvPicPr>
          <p:nvPr/>
        </p:nvPicPr>
        <p:blipFill>
          <a:blip r:embed="rId6"/>
          <a:stretch>
            <a:fillRect/>
          </a:stretch>
        </p:blipFill>
        <p:spPr>
          <a:xfrm>
            <a:off x="1294356" y="3218470"/>
            <a:ext cx="10728041" cy="1224318"/>
          </a:xfrm>
          <a:prstGeom prst="rect">
            <a:avLst/>
          </a:prstGeom>
          <a:noFill/>
          <a:ln w="9525">
            <a:noFill/>
          </a:ln>
        </p:spPr>
      </p:pic>
      <p:pic>
        <p:nvPicPr>
          <p:cNvPr id="3077" name="图片 3076" descr="6"/>
          <p:cNvPicPr>
            <a:picLocks noChangeAspect="1"/>
          </p:cNvPicPr>
          <p:nvPr/>
        </p:nvPicPr>
        <p:blipFill>
          <a:blip r:embed="rId7"/>
          <a:stretch>
            <a:fillRect/>
          </a:stretch>
        </p:blipFill>
        <p:spPr>
          <a:xfrm>
            <a:off x="8275320" y="4234000"/>
            <a:ext cx="3892234" cy="2624000"/>
          </a:xfrm>
          <a:prstGeom prst="rect">
            <a:avLst/>
          </a:prstGeom>
          <a:noFill/>
          <a:ln w="9525">
            <a:noFill/>
          </a:ln>
        </p:spPr>
      </p:pic>
      <p:sp>
        <p:nvSpPr>
          <p:cNvPr id="3085" name="文本框 3084"/>
          <p:cNvSpPr txBox="1"/>
          <p:nvPr/>
        </p:nvSpPr>
        <p:spPr>
          <a:xfrm>
            <a:off x="1662460" y="2217879"/>
            <a:ext cx="9801830" cy="646331"/>
          </a:xfrm>
          <a:prstGeom prst="rect">
            <a:avLst/>
          </a:prstGeom>
          <a:noFill/>
          <a:ln w="9525">
            <a:noFill/>
          </a:ln>
        </p:spPr>
        <p:txBody>
          <a:bodyPr wrap="square">
            <a:spAutoFit/>
          </a:bodyPr>
          <a:lstStyle/>
          <a:p>
            <a:pPr defTabSz="1085915">
              <a:spcBef>
                <a:spcPct val="50000"/>
              </a:spcBef>
            </a:pPr>
            <a:r>
              <a:rPr lang="en-US" altLang="zh-CN" sz="3600">
                <a:latin typeface="Times New Roman" panose="02020603050405020304" pitchFamily="18" charset="0"/>
                <a:ea typeface="Tahoma" panose="020B0604030504040204" pitchFamily="34" charset="0"/>
                <a:cs typeface="Times New Roman" panose="02020603050405020304" pitchFamily="18" charset="0"/>
              </a:rPr>
              <a:t>Làm quen với giao diện phần mềm MuseScore</a:t>
            </a:r>
            <a:endParaRPr lang="zh-CN" altLang="en-US" sz="3600" dirty="0">
              <a:latin typeface="Times New Roman" panose="02020603050405020304" pitchFamily="18" charset="0"/>
              <a:ea typeface="黑体" panose="02010609060101010101" pitchFamily="2" charset="-122"/>
              <a:cs typeface="Times New Roman" panose="02020603050405020304" pitchFamily="18" charset="0"/>
            </a:endParaRPr>
          </a:p>
        </p:txBody>
      </p:sp>
      <p:sp>
        <p:nvSpPr>
          <p:cNvPr id="3086" name="文本框 3085"/>
          <p:cNvSpPr txBox="1"/>
          <p:nvPr/>
        </p:nvSpPr>
        <p:spPr>
          <a:xfrm>
            <a:off x="1662460" y="3391152"/>
            <a:ext cx="10282532" cy="646331"/>
          </a:xfrm>
          <a:prstGeom prst="rect">
            <a:avLst/>
          </a:prstGeom>
          <a:noFill/>
          <a:ln w="9525">
            <a:noFill/>
          </a:ln>
        </p:spPr>
        <p:txBody>
          <a:bodyPr wrap="square">
            <a:spAutoFit/>
          </a:bodyPr>
          <a:lstStyle/>
          <a:p>
            <a:pPr defTabSz="1085915">
              <a:spcBef>
                <a:spcPct val="50000"/>
              </a:spcBef>
            </a:pPr>
            <a:r>
              <a:rPr lang="en-US" altLang="zh-CN" sz="3600">
                <a:latin typeface="Times New Roman" panose="02020603050405020304" pitchFamily="18" charset="0"/>
                <a:ea typeface="Tahoma" panose="020B0604030504040204" pitchFamily="34" charset="0"/>
                <a:cs typeface="Times New Roman" panose="02020603050405020304" pitchFamily="18" charset="0"/>
              </a:rPr>
              <a:t>Biết cách mở và nghe một bài nhạc có sẵn từ máy tính</a:t>
            </a:r>
            <a:endParaRPr lang="zh-CN" altLang="en-US" sz="3600" dirty="0">
              <a:latin typeface="Times New Roman" panose="02020603050405020304" pitchFamily="18" charset="0"/>
              <a:ea typeface="黑体" panose="02010609060101010101"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00FD6163-01D4-6D70-3486-3638B4B70F47}"/>
              </a:ext>
            </a:extLst>
          </p:cNvPr>
          <p:cNvSpPr/>
          <p:nvPr/>
        </p:nvSpPr>
        <p:spPr>
          <a:xfrm>
            <a:off x="3527735" y="833027"/>
            <a:ext cx="5656998" cy="923330"/>
          </a:xfrm>
          <a:prstGeom prst="rect">
            <a:avLst/>
          </a:prstGeom>
          <a:noFill/>
        </p:spPr>
        <p:txBody>
          <a:bodyPr wrap="none" lIns="91440" tIns="45720" rIns="91440" bIns="45720">
            <a:spAutoFit/>
          </a:bodyPr>
          <a:lstStyle/>
          <a:p>
            <a:pPr algn="ctr"/>
            <a:r>
              <a:rPr lang="en-US" sz="5400" b="1" cap="none" spc="0">
                <a:ln w="0"/>
                <a:solidFill>
                  <a:schemeClr val="tx1"/>
                </a:solidFill>
                <a:effectLst>
                  <a:outerShdw blurRad="38100" dist="19050" dir="2700000" algn="tl" rotWithShape="0">
                    <a:schemeClr val="dk1">
                      <a:alpha val="40000"/>
                    </a:schemeClr>
                  </a:outerShdw>
                </a:effectLst>
              </a:rPr>
              <a:t>MỤC TIÊU BÀI HỌC</a:t>
            </a:r>
          </a:p>
        </p:txBody>
      </p:sp>
      <p:pic>
        <p:nvPicPr>
          <p:cNvPr id="15" name="Picture 2" descr="MuseScore: sheet music - Ứng dụng trên Google Play">
            <a:extLst>
              <a:ext uri="{FF2B5EF4-FFF2-40B4-BE49-F238E27FC236}">
                <a16:creationId xmlns:a16="http://schemas.microsoft.com/office/drawing/2014/main" id="{14925653-7205-0BF6-6C64-F5CEF05169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803150">
            <a:off x="5304375" y="4674338"/>
            <a:ext cx="1762772" cy="1762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additive="base">
                                        <p:cTn id="12" dur="500" fill="hold"/>
                                        <p:tgtEl>
                                          <p:spTgt spid="3077"/>
                                        </p:tgtEl>
                                        <p:attrNameLst>
                                          <p:attrName>ppt_x</p:attrName>
                                        </p:attrNameLst>
                                      </p:cBhvr>
                                      <p:tavLst>
                                        <p:tav tm="0">
                                          <p:val>
                                            <p:strVal val="#ppt_x"/>
                                          </p:val>
                                        </p:tav>
                                        <p:tav tm="100000">
                                          <p:val>
                                            <p:strVal val="#ppt_x"/>
                                          </p:val>
                                        </p:tav>
                                      </p:tavLst>
                                    </p:anim>
                                    <p:anim calcmode="lin" valueType="num">
                                      <p:cBhvr additive="base">
                                        <p:cTn id="13" dur="500" fill="hold"/>
                                        <p:tgtEl>
                                          <p:spTgt spid="307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2000"/>
                                        <p:tgtEl>
                                          <p:spTgt spid="3078"/>
                                        </p:tgtEl>
                                      </p:cBhvr>
                                    </p:animEffect>
                                  </p:childTnLst>
                                </p:cTn>
                              </p:par>
                            </p:childTnLst>
                          </p:cTn>
                        </p:par>
                        <p:par>
                          <p:cTn id="18" fill="hold">
                            <p:stCondLst>
                              <p:cond delay="3000"/>
                            </p:stCondLst>
                            <p:childTnLst>
                              <p:par>
                                <p:cTn id="19" presetID="29" presetClass="entr" presetSubtype="0" fill="hold" nodeType="afterEffect">
                                  <p:stCondLst>
                                    <p:cond delay="0"/>
                                  </p:stCondLst>
                                  <p:childTnLst>
                                    <p:set>
                                      <p:cBhvr>
                                        <p:cTn id="20" dur="1" fill="hold">
                                          <p:stCondLst>
                                            <p:cond delay="0"/>
                                          </p:stCondLst>
                                        </p:cTn>
                                        <p:tgtEl>
                                          <p:spTgt spid="3081"/>
                                        </p:tgtEl>
                                        <p:attrNameLst>
                                          <p:attrName>style.visibility</p:attrName>
                                        </p:attrNameLst>
                                      </p:cBhvr>
                                      <p:to>
                                        <p:strVal val="visible"/>
                                      </p:to>
                                    </p:set>
                                    <p:anim calcmode="lin" valueType="num">
                                      <p:cBhvr>
                                        <p:cTn id="21" dur="1000" fill="hold"/>
                                        <p:tgtEl>
                                          <p:spTgt spid="3081"/>
                                        </p:tgtEl>
                                        <p:attrNameLst>
                                          <p:attrName>ppt_x</p:attrName>
                                        </p:attrNameLst>
                                      </p:cBhvr>
                                      <p:tavLst>
                                        <p:tav tm="0">
                                          <p:val>
                                            <p:strVal val="#ppt_x-.2"/>
                                          </p:val>
                                        </p:tav>
                                        <p:tav tm="100000">
                                          <p:val>
                                            <p:strVal val="#ppt_x"/>
                                          </p:val>
                                        </p:tav>
                                      </p:tavLst>
                                    </p:anim>
                                    <p:anim calcmode="lin" valueType="num">
                                      <p:cBhvr>
                                        <p:cTn id="22" dur="1000" fill="hold"/>
                                        <p:tgtEl>
                                          <p:spTgt spid="308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081"/>
                                        </p:tgtEl>
                                      </p:cBhvr>
                                    </p:animEffect>
                                  </p:childTnLst>
                                </p:cTn>
                              </p:par>
                            </p:childTnLst>
                          </p:cTn>
                        </p:par>
                        <p:par>
                          <p:cTn id="24" fill="hold">
                            <p:stCondLst>
                              <p:cond delay="4000"/>
                            </p:stCondLst>
                            <p:childTnLst>
                              <p:par>
                                <p:cTn id="25" presetID="29" presetClass="entr" presetSubtype="0" fill="hold" grpId="0" nodeType="afterEffect">
                                  <p:stCondLst>
                                    <p:cond delay="0"/>
                                  </p:stCondLst>
                                  <p:childTnLst>
                                    <p:set>
                                      <p:cBhvr>
                                        <p:cTn id="26" dur="1" fill="hold">
                                          <p:stCondLst>
                                            <p:cond delay="0"/>
                                          </p:stCondLst>
                                        </p:cTn>
                                        <p:tgtEl>
                                          <p:spTgt spid="3085"/>
                                        </p:tgtEl>
                                        <p:attrNameLst>
                                          <p:attrName>style.visibility</p:attrName>
                                        </p:attrNameLst>
                                      </p:cBhvr>
                                      <p:to>
                                        <p:strVal val="visible"/>
                                      </p:to>
                                    </p:set>
                                    <p:anim calcmode="lin" valueType="num">
                                      <p:cBhvr>
                                        <p:cTn id="27" dur="1000" fill="hold"/>
                                        <p:tgtEl>
                                          <p:spTgt spid="3085"/>
                                        </p:tgtEl>
                                        <p:attrNameLst>
                                          <p:attrName>ppt_x</p:attrName>
                                        </p:attrNameLst>
                                      </p:cBhvr>
                                      <p:tavLst>
                                        <p:tav tm="0">
                                          <p:val>
                                            <p:strVal val="#ppt_x-.2"/>
                                          </p:val>
                                        </p:tav>
                                        <p:tav tm="100000">
                                          <p:val>
                                            <p:strVal val="#ppt_x"/>
                                          </p:val>
                                        </p:tav>
                                      </p:tavLst>
                                    </p:anim>
                                    <p:anim calcmode="lin" valueType="num">
                                      <p:cBhvr>
                                        <p:cTn id="28"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085"/>
                                        </p:tgtEl>
                                      </p:cBhvr>
                                    </p:animEffect>
                                  </p:childTnLst>
                                </p:cTn>
                              </p:par>
                            </p:childTnLst>
                          </p:cTn>
                        </p:par>
                        <p:par>
                          <p:cTn id="30" fill="hold">
                            <p:stCondLst>
                              <p:cond delay="5000"/>
                            </p:stCondLst>
                            <p:childTnLst>
                              <p:par>
                                <p:cTn id="31" presetID="29" presetClass="entr" presetSubtype="0" fill="hold" nodeType="afterEffect">
                                  <p:stCondLst>
                                    <p:cond delay="0"/>
                                  </p:stCondLst>
                                  <p:childTnLst>
                                    <p:set>
                                      <p:cBhvr>
                                        <p:cTn id="32" dur="1" fill="hold">
                                          <p:stCondLst>
                                            <p:cond delay="0"/>
                                          </p:stCondLst>
                                        </p:cTn>
                                        <p:tgtEl>
                                          <p:spTgt spid="3082"/>
                                        </p:tgtEl>
                                        <p:attrNameLst>
                                          <p:attrName>style.visibility</p:attrName>
                                        </p:attrNameLst>
                                      </p:cBhvr>
                                      <p:to>
                                        <p:strVal val="visible"/>
                                      </p:to>
                                    </p:set>
                                    <p:anim calcmode="lin" valueType="num">
                                      <p:cBhvr>
                                        <p:cTn id="33" dur="1000" fill="hold"/>
                                        <p:tgtEl>
                                          <p:spTgt spid="3082"/>
                                        </p:tgtEl>
                                        <p:attrNameLst>
                                          <p:attrName>ppt_x</p:attrName>
                                        </p:attrNameLst>
                                      </p:cBhvr>
                                      <p:tavLst>
                                        <p:tav tm="0">
                                          <p:val>
                                            <p:strVal val="#ppt_x-.2"/>
                                          </p:val>
                                        </p:tav>
                                        <p:tav tm="100000">
                                          <p:val>
                                            <p:strVal val="#ppt_x"/>
                                          </p:val>
                                        </p:tav>
                                      </p:tavLst>
                                    </p:anim>
                                    <p:anim calcmode="lin" valueType="num">
                                      <p:cBhvr>
                                        <p:cTn id="34" dur="1000" fill="hold"/>
                                        <p:tgtEl>
                                          <p:spTgt spid="3082"/>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2"/>
                                        </p:tgtEl>
                                      </p:cBhvr>
                                    </p:animEffect>
                                  </p:childTnLst>
                                </p:cTn>
                              </p:par>
                            </p:childTnLst>
                          </p:cTn>
                        </p:par>
                        <p:par>
                          <p:cTn id="36" fill="hold">
                            <p:stCondLst>
                              <p:cond delay="6000"/>
                            </p:stCondLst>
                            <p:childTnLst>
                              <p:par>
                                <p:cTn id="37" presetID="29" presetClass="entr" presetSubtype="0" fill="hold" grpId="0" nodeType="afterEffect">
                                  <p:stCondLst>
                                    <p:cond delay="0"/>
                                  </p:stCondLst>
                                  <p:childTnLst>
                                    <p:set>
                                      <p:cBhvr>
                                        <p:cTn id="38" dur="1" fill="hold">
                                          <p:stCondLst>
                                            <p:cond delay="0"/>
                                          </p:stCondLst>
                                        </p:cTn>
                                        <p:tgtEl>
                                          <p:spTgt spid="3086"/>
                                        </p:tgtEl>
                                        <p:attrNameLst>
                                          <p:attrName>style.visibility</p:attrName>
                                        </p:attrNameLst>
                                      </p:cBhvr>
                                      <p:to>
                                        <p:strVal val="visible"/>
                                      </p:to>
                                    </p:set>
                                    <p:anim calcmode="lin" valueType="num">
                                      <p:cBhvr>
                                        <p:cTn id="39" dur="1000" fill="hold"/>
                                        <p:tgtEl>
                                          <p:spTgt spid="3086"/>
                                        </p:tgtEl>
                                        <p:attrNameLst>
                                          <p:attrName>ppt_x</p:attrName>
                                        </p:attrNameLst>
                                      </p:cBhvr>
                                      <p:tavLst>
                                        <p:tav tm="0">
                                          <p:val>
                                            <p:strVal val="#ppt_x-.2"/>
                                          </p:val>
                                        </p:tav>
                                        <p:tav tm="100000">
                                          <p:val>
                                            <p:strVal val="#ppt_x"/>
                                          </p:val>
                                        </p:tav>
                                      </p:tavLst>
                                    </p:anim>
                                    <p:anim calcmode="lin" valueType="num">
                                      <p:cBhvr>
                                        <p:cTn id="40"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P spid="30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6222927" y="2028416"/>
            <a:ext cx="5561403" cy="4028443"/>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8631918" y="3867513"/>
            <a:ext cx="3535635" cy="3192506"/>
          </a:xfrm>
          <a:prstGeom prst="rect">
            <a:avLst/>
          </a:prstGeom>
          <a:noFill/>
          <a:ln w="9525">
            <a:noFill/>
          </a:ln>
        </p:spPr>
      </p:pic>
      <p:pic>
        <p:nvPicPr>
          <p:cNvPr id="47110" name="图片 47109" descr="1-42"/>
          <p:cNvPicPr>
            <a:picLocks noChangeAspect="1"/>
          </p:cNvPicPr>
          <p:nvPr/>
        </p:nvPicPr>
        <p:blipFill>
          <a:blip r:embed="rId6"/>
          <a:stretch>
            <a:fillRect/>
          </a:stretch>
        </p:blipFill>
        <p:spPr>
          <a:xfrm rot="241828">
            <a:off x="80010" y="-118447"/>
            <a:ext cx="8457320" cy="7186596"/>
          </a:xfrm>
          <a:prstGeom prst="rect">
            <a:avLst/>
          </a:prstGeom>
          <a:noFill/>
          <a:ln w="9525">
            <a:noFill/>
          </a:ln>
        </p:spPr>
      </p:pic>
      <p:sp>
        <p:nvSpPr>
          <p:cNvPr id="6" name="矩形 5"/>
          <p:cNvSpPr/>
          <p:nvPr/>
        </p:nvSpPr>
        <p:spPr>
          <a:xfrm>
            <a:off x="1204089" y="2601554"/>
            <a:ext cx="5099417" cy="1938992"/>
          </a:xfrm>
          <a:prstGeom prst="rect">
            <a:avLst/>
          </a:prstGeom>
        </p:spPr>
        <p:txBody>
          <a:bodyPr wrap="square">
            <a:spAutoFit/>
          </a:bodyPr>
          <a:lstStyle/>
          <a:p>
            <a:pPr algn="ctr"/>
            <a:r>
              <a:rPr lang="en-US" altLang="zh-CN" sz="6000" b="1" smtClean="0">
                <a:effectLst>
                  <a:outerShdw blurRad="38100" dist="38100" dir="2700000" algn="tl">
                    <a:srgbClr val="000000">
                      <a:alpha val="43137"/>
                    </a:srgbClr>
                  </a:outerShdw>
                </a:effectLst>
              </a:rPr>
              <a:t>A. HOẠT </a:t>
            </a:r>
            <a:r>
              <a:rPr lang="en-US" altLang="zh-CN" sz="6000" b="1">
                <a:effectLst>
                  <a:outerShdw blurRad="38100" dist="38100" dir="2700000" algn="tl">
                    <a:srgbClr val="000000">
                      <a:alpha val="43137"/>
                    </a:srgbClr>
                  </a:outerShdw>
                </a:effectLst>
              </a:rPr>
              <a:t>ĐỘNG CƠ BẢN</a:t>
            </a:r>
            <a:endParaRPr lang="zh-CN" altLang="en-US" sz="66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p:cTn id="7" dur="1000" fill="hold"/>
                                        <p:tgtEl>
                                          <p:spTgt spid="47110"/>
                                        </p:tgtEl>
                                        <p:attrNameLst>
                                          <p:attrName>ppt_w</p:attrName>
                                        </p:attrNameLst>
                                      </p:cBhvr>
                                      <p:tavLst>
                                        <p:tav tm="0">
                                          <p:val>
                                            <p:fltVal val="0"/>
                                          </p:val>
                                        </p:tav>
                                        <p:tav tm="100000">
                                          <p:val>
                                            <p:strVal val="#ppt_w"/>
                                          </p:val>
                                        </p:tav>
                                      </p:tavLst>
                                    </p:anim>
                                    <p:anim calcmode="lin" valueType="num">
                                      <p:cBhvr>
                                        <p:cTn id="8" dur="1000" fill="hold"/>
                                        <p:tgtEl>
                                          <p:spTgt spid="47110"/>
                                        </p:tgtEl>
                                        <p:attrNameLst>
                                          <p:attrName>ppt_h</p:attrName>
                                        </p:attrNameLst>
                                      </p:cBhvr>
                                      <p:tavLst>
                                        <p:tav tm="0">
                                          <p:val>
                                            <p:fltVal val="0"/>
                                          </p:val>
                                        </p:tav>
                                        <p:tav tm="100000">
                                          <p:val>
                                            <p:strVal val="#ppt_h"/>
                                          </p:val>
                                        </p:tav>
                                      </p:tavLst>
                                    </p:anim>
                                    <p:anim calcmode="lin" valueType="num">
                                      <p:cBhvr>
                                        <p:cTn id="9"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47111"/>
                                        </p:tgtEl>
                                        <p:attrNameLst>
                                          <p:attrName>style.visibility</p:attrName>
                                        </p:attrNameLst>
                                      </p:cBhvr>
                                      <p:to>
                                        <p:strVal val="visible"/>
                                      </p:to>
                                    </p:set>
                                    <p:animEffect transition="in" filter="barn(outVertical)">
                                      <p:cBhvr>
                                        <p:cTn id="14" dur="5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3"/>
          <a:stretch>
            <a:fillRect/>
          </a:stretch>
        </p:blipFill>
        <p:spPr>
          <a:xfrm>
            <a:off x="24447" y="6384432"/>
            <a:ext cx="12143107" cy="473568"/>
          </a:xfrm>
          <a:prstGeom prst="rect">
            <a:avLst/>
          </a:prstGeom>
          <a:noFill/>
          <a:ln w="9525">
            <a:noFill/>
          </a:ln>
        </p:spPr>
      </p:pic>
      <p:sp>
        <p:nvSpPr>
          <p:cNvPr id="2" name="Rectangle 1">
            <a:extLst>
              <a:ext uri="{FF2B5EF4-FFF2-40B4-BE49-F238E27FC236}">
                <a16:creationId xmlns:a16="http://schemas.microsoft.com/office/drawing/2014/main" id="{9F301D2E-94EB-3DEB-B303-8044B82B745A}"/>
              </a:ext>
            </a:extLst>
          </p:cNvPr>
          <p:cNvSpPr/>
          <p:nvPr/>
        </p:nvSpPr>
        <p:spPr>
          <a:xfrm>
            <a:off x="1191721" y="405940"/>
            <a:ext cx="6287619" cy="707886"/>
          </a:xfrm>
          <a:prstGeom prst="rect">
            <a:avLst/>
          </a:prstGeom>
          <a:noFill/>
        </p:spPr>
        <p:txBody>
          <a:bodyPr wrap="none" lIns="91440" tIns="45720" rIns="91440" bIns="45720">
            <a:spAutoFit/>
          </a:bodyPr>
          <a:lstStyle/>
          <a:p>
            <a:pPr algn="ctr"/>
            <a:r>
              <a:rPr lang="en-US" sz="4000" b="1" smtClean="0">
                <a:ln w="0"/>
                <a:latin typeface="Times New Roman" panose="02020603050405020304" pitchFamily="18" charset="0"/>
                <a:cs typeface="Times New Roman" panose="02020603050405020304" pitchFamily="18" charset="0"/>
              </a:rPr>
              <a:t>1. Làm quen với MuseScore</a:t>
            </a:r>
            <a:endParaRPr lang="en-US" sz="4000" b="1" cap="none" spc="0">
              <a:ln w="0"/>
              <a:solidFill>
                <a:schemeClr val="tx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2DA4225-3859-E833-6F9B-3591DF24B676}"/>
              </a:ext>
            </a:extLst>
          </p:cNvPr>
          <p:cNvSpPr txBox="1"/>
          <p:nvPr/>
        </p:nvSpPr>
        <p:spPr>
          <a:xfrm>
            <a:off x="1094098" y="1343685"/>
            <a:ext cx="10541641"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Để chơi nhạc và sáng tác nhạc, ngoài sử dụng các loại nhạc cụ như (piano, organ, guitar,…) thì phần mềm MuseScore được cài đặt trong máy tính sẽ giúp em làm được những điều đó.</a:t>
            </a:r>
          </a:p>
        </p:txBody>
      </p:sp>
      <p:sp>
        <p:nvSpPr>
          <p:cNvPr id="9" name="TextBox 8">
            <a:extLst>
              <a:ext uri="{FF2B5EF4-FFF2-40B4-BE49-F238E27FC236}">
                <a16:creationId xmlns:a16="http://schemas.microsoft.com/office/drawing/2014/main" id="{769B7B51-90B7-30B0-30C4-3BED96094579}"/>
              </a:ext>
            </a:extLst>
          </p:cNvPr>
          <p:cNvSpPr txBox="1"/>
          <p:nvPr/>
        </p:nvSpPr>
        <p:spPr>
          <a:xfrm>
            <a:off x="1087740" y="3040530"/>
            <a:ext cx="10639440"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MuseScore là phần mềm dùng để học nhạc, học hát, sáng tác nhạc, ghi bản nhạc, chơi đàn,…</a:t>
            </a:r>
          </a:p>
        </p:txBody>
      </p:sp>
      <p:pic>
        <p:nvPicPr>
          <p:cNvPr id="4" name="Picture 4" descr="Đàn Piano Kawai GX-2 - Sự lựa chọn tin cậy của bạn">
            <a:extLst>
              <a:ext uri="{FF2B5EF4-FFF2-40B4-BE49-F238E27FC236}">
                <a16:creationId xmlns:a16="http://schemas.microsoft.com/office/drawing/2014/main" id="{AD92C3DF-8489-35C9-B186-4CFD7254C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417" y="4244933"/>
            <a:ext cx="2416202" cy="21668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Top 7 đàn Organ 61 phím tốt nhất năm 2021">
            <a:extLst>
              <a:ext uri="{FF2B5EF4-FFF2-40B4-BE49-F238E27FC236}">
                <a16:creationId xmlns:a16="http://schemas.microsoft.com/office/drawing/2014/main" id="{34FB33DB-E7EF-D8E2-E0EB-FC4BC7D3D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0195" y="4289946"/>
            <a:ext cx="3382447" cy="20294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ác loại đàn guitar phổ biến hiện nay">
            <a:extLst>
              <a:ext uri="{FF2B5EF4-FFF2-40B4-BE49-F238E27FC236}">
                <a16:creationId xmlns:a16="http://schemas.microsoft.com/office/drawing/2014/main" id="{A7C16525-81E5-C4A9-111B-0E4C539CD3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9218" y="4183379"/>
            <a:ext cx="3302379" cy="19828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useScore: sheet music - Ứng dụng trên Google Play">
            <a:extLst>
              <a:ext uri="{FF2B5EF4-FFF2-40B4-BE49-F238E27FC236}">
                <a16:creationId xmlns:a16="http://schemas.microsoft.com/office/drawing/2014/main" id="{DCC1B589-4D6A-BCB2-DD2F-4C4326DED3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54405">
            <a:off x="10345952" y="4590189"/>
            <a:ext cx="1579021" cy="15790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4104"/>
                                        </p:tgtEl>
                                        <p:attrNameLst>
                                          <p:attrName>style.visibility</p:attrName>
                                        </p:attrNameLst>
                                      </p:cBhvr>
                                      <p:to>
                                        <p:strVal val="visible"/>
                                      </p:to>
                                    </p:set>
                                    <p:animEffect transition="in" filter="wipe(left)">
                                      <p:cBhvr>
                                        <p:cTn id="13" dur="2000"/>
                                        <p:tgtEl>
                                          <p:spTgt spid="41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Horizontal)">
                                      <p:cBhvr>
                                        <p:cTn id="18" dur="2000"/>
                                        <p:tgtEl>
                                          <p:spTgt spid="9"/>
                                        </p:tgtEl>
                                      </p:cBhvr>
                                    </p:animEffect>
                                  </p:childTnLst>
                                </p:cTn>
                              </p:par>
                              <p:par>
                                <p:cTn id="19" presetID="22" presetClass="entr" presetSubtype="8"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562</Words>
  <Application>Microsoft Office PowerPoint</Application>
  <PresentationFormat>Widescreen</PresentationFormat>
  <Paragraphs>87</Paragraphs>
  <Slides>36</Slides>
  <Notes>14</Notes>
  <HiddenSlides>0</HiddenSlides>
  <MMClips>8</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36</vt:i4>
      </vt:variant>
    </vt:vector>
  </HeadingPairs>
  <TitlesOfParts>
    <vt:vector size="50" baseType="lpstr">
      <vt:lpstr>宋体</vt:lpstr>
      <vt:lpstr>Arial</vt:lpstr>
      <vt:lpstr>Calibri</vt:lpstr>
      <vt:lpstr>Calibri Light</vt:lpstr>
      <vt:lpstr>等线</vt:lpstr>
      <vt:lpstr>等线 Light</vt:lpstr>
      <vt:lpstr>Roboto Black</vt:lpstr>
      <vt:lpstr>黑体</vt:lpstr>
      <vt:lpstr>Tahoma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Trọng Nguyễn Nguyễn</dc:creator>
  <cp:lastModifiedBy>Dell7470 i7</cp:lastModifiedBy>
  <cp:revision>94</cp:revision>
  <dcterms:created xsi:type="dcterms:W3CDTF">2022-05-16T12:54:27Z</dcterms:created>
  <dcterms:modified xsi:type="dcterms:W3CDTF">2024-03-25T13:52:11Z</dcterms:modified>
</cp:coreProperties>
</file>