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1"/>
  </p:sldMasterIdLst>
  <p:notesMasterIdLst>
    <p:notesMasterId r:id="rId25"/>
  </p:notesMasterIdLst>
  <p:sldIdLst>
    <p:sldId id="475" r:id="rId2"/>
    <p:sldId id="452" r:id="rId3"/>
    <p:sldId id="453" r:id="rId4"/>
    <p:sldId id="454" r:id="rId5"/>
    <p:sldId id="444" r:id="rId6"/>
    <p:sldId id="455" r:id="rId7"/>
    <p:sldId id="432" r:id="rId8"/>
    <p:sldId id="434" r:id="rId9"/>
    <p:sldId id="458" r:id="rId10"/>
    <p:sldId id="473" r:id="rId11"/>
    <p:sldId id="403" r:id="rId12"/>
    <p:sldId id="461" r:id="rId13"/>
    <p:sldId id="462" r:id="rId14"/>
    <p:sldId id="464" r:id="rId15"/>
    <p:sldId id="407" r:id="rId16"/>
    <p:sldId id="465" r:id="rId17"/>
    <p:sldId id="466" r:id="rId18"/>
    <p:sldId id="467" r:id="rId19"/>
    <p:sldId id="468" r:id="rId20"/>
    <p:sldId id="469" r:id="rId21"/>
    <p:sldId id="470" r:id="rId22"/>
    <p:sldId id="474" r:id="rId23"/>
    <p:sldId id="476" r:id="rId24"/>
  </p:sldIdLst>
  <p:sldSz cx="12190413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3F3F3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88950" autoAdjust="0"/>
  </p:normalViewPr>
  <p:slideViewPr>
    <p:cSldViewPr snapToGrid="0">
      <p:cViewPr varScale="1">
        <p:scale>
          <a:sx n="88" d="100"/>
          <a:sy n="88" d="100"/>
        </p:scale>
        <p:origin x="12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2B51EB-CB62-4148-A095-6E7A2CE185DB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vi-VN"/>
        </a:p>
      </dgm:t>
    </dgm:pt>
    <dgm:pt modelId="{BFBB97F8-3A05-48E9-A6D7-6E153B2E0AE6}">
      <dgm:prSet custT="1"/>
      <dgm:spPr/>
      <dgm:t>
        <a:bodyPr/>
        <a:lstStyle/>
        <a:p>
          <a:pPr rtl="0"/>
          <a:r>
            <a:rPr lang="vi-VN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A</a:t>
          </a:r>
        </a:p>
      </dgm:t>
    </dgm:pt>
    <dgm:pt modelId="{8A6E42AC-D220-4075-87E0-A1C0BEFB8FB6}" type="parTrans" cxnId="{05B18324-E9D4-4E05-8F0F-E6895A93BD0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AE967C-E5D4-4C1E-BFA9-70DE67CA05DA}" type="sibTrans" cxnId="{05B18324-E9D4-4E05-8F0F-E6895A93BD0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4FD07D-F8CA-450A-AF19-BE9D7DC02431}">
      <dgm:prSet custT="1"/>
      <dgm:spPr/>
      <dgm:t>
        <a:bodyPr/>
        <a:lstStyle/>
        <a:p>
          <a:r>
            <a:rPr lang="vi-VN" sz="2600" dirty="0">
              <a:solidFill>
                <a:schemeClr val="accent1"/>
              </a:solidFill>
              <a:latin typeface="+mn-lt"/>
              <a:cs typeface="Times New Roman" pitchFamily="18" charset="0"/>
            </a:rPr>
            <a:t>Không, vì thầy chưa làm rõ ai mắc lỗi nặng hơn.</a:t>
          </a:r>
        </a:p>
      </dgm:t>
    </dgm:pt>
    <dgm:pt modelId="{46776553-D5B0-4A22-8625-707306C3E264}" type="parTrans" cxnId="{8A99D9C7-1B03-4855-BD29-0AE135C1E05F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DFAC98-E9E7-4D49-AC31-0E1C67395E39}" type="sibTrans" cxnId="{8A99D9C7-1B03-4855-BD29-0AE135C1E05F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A765A7-0435-4363-B659-6BE3682F8218}">
      <dgm:prSet custT="1"/>
      <dgm:spPr/>
      <dgm:t>
        <a:bodyPr/>
        <a:lstStyle/>
        <a:p>
          <a:r>
            <a:rPr lang="vi-VN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B</a:t>
          </a:r>
        </a:p>
      </dgm:t>
    </dgm:pt>
    <dgm:pt modelId="{7F416BA8-A1DA-4142-BD08-11E017AD9D54}" type="parTrans" cxnId="{39DB7599-A5D8-49A2-8EB0-3A080DCDF5D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A89777B-4ACF-4C1F-9D0C-BB0F952621FE}" type="sibTrans" cxnId="{39DB7599-A5D8-49A2-8EB0-3A080DCDF5D9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5EAC88-0FEB-45F7-95A1-CF0138C0D93F}">
      <dgm:prSet custT="1"/>
      <dgm:spPr/>
      <dgm:t>
        <a:bodyPr/>
        <a:lstStyle/>
        <a:p>
          <a:r>
            <a:rPr lang="vi-VN" sz="26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đã hướng suy nghĩ của học sinh vào việc cứu cây hoa.</a:t>
          </a:r>
        </a:p>
      </dgm:t>
    </dgm:pt>
    <dgm:pt modelId="{008BD94C-202B-4AC1-9023-729FFE57813A}" type="parTrans" cxnId="{DC3D8AB6-8832-488F-B87E-6B426A8631D4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A00A1B-C253-4C17-8751-F137A758E9F4}" type="sibTrans" cxnId="{DC3D8AB6-8832-488F-B87E-6B426A8631D4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57CD3B-E544-4FA3-B8F5-3ABD1251BAD7}">
      <dgm:prSet custT="1"/>
      <dgm:spPr/>
      <dgm:t>
        <a:bodyPr/>
        <a:lstStyle/>
        <a:p>
          <a:r>
            <a:rPr lang="vi-VN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C</a:t>
          </a:r>
        </a:p>
      </dgm:t>
    </dgm:pt>
    <dgm:pt modelId="{AEB4BECF-FB8F-4230-AD45-1F08930F861F}" type="parTrans" cxnId="{6BC64CA1-3104-489B-B392-E1710F9803F5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064B47-2B1E-4338-901D-87240AE5215E}" type="sibTrans" cxnId="{6BC64CA1-3104-489B-B392-E1710F9803F5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3114C5-3A5B-4CD8-805C-776ED36AD298}">
      <dgm:prSet custT="1"/>
      <dgm:spPr/>
      <dgm:t>
        <a:bodyPr/>
        <a:lstStyle/>
        <a:p>
          <a:r>
            <a:rPr lang="vi-VN" sz="26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tránh cho Huy và Lân phải tranh cãi xem ai có lỗi.</a:t>
          </a:r>
        </a:p>
      </dgm:t>
    </dgm:pt>
    <dgm:pt modelId="{E3908836-A8AA-4B4C-B218-E5F870379141}" type="parTrans" cxnId="{E6C4EE10-EBE0-4F7D-B3E7-DF30E4C20BF1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68852-B7CF-40C9-A74E-262A0875CD41}" type="sibTrans" cxnId="{E6C4EE10-EBE0-4F7D-B3E7-DF30E4C20BF1}">
      <dgm:prSet/>
      <dgm:spPr/>
      <dgm:t>
        <a:bodyPr/>
        <a:lstStyle/>
        <a:p>
          <a:endParaRPr lang="vi-VN" sz="2000">
            <a:solidFill>
              <a:schemeClr val="accent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31A39-F611-40CB-8601-0559D3C744B6}" type="pres">
      <dgm:prSet presAssocID="{5A2B51EB-CB62-4148-A095-6E7A2CE185DB}" presName="linearFlow" presStyleCnt="0">
        <dgm:presLayoutVars>
          <dgm:dir/>
          <dgm:animLvl val="lvl"/>
          <dgm:resizeHandles val="exact"/>
        </dgm:presLayoutVars>
      </dgm:prSet>
      <dgm:spPr/>
    </dgm:pt>
    <dgm:pt modelId="{AB66C865-DBD8-4B3E-BCC4-49B6AC169FB1}" type="pres">
      <dgm:prSet presAssocID="{BFBB97F8-3A05-48E9-A6D7-6E153B2E0AE6}" presName="composite" presStyleCnt="0"/>
      <dgm:spPr/>
    </dgm:pt>
    <dgm:pt modelId="{A03DD156-AD62-4AC6-AA03-0775495621E2}" type="pres">
      <dgm:prSet presAssocID="{BFBB97F8-3A05-48E9-A6D7-6E153B2E0AE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3C8B74B-9149-4399-9178-A804A914569A}" type="pres">
      <dgm:prSet presAssocID="{BFBB97F8-3A05-48E9-A6D7-6E153B2E0AE6}" presName="descendantText" presStyleLbl="alignAcc1" presStyleIdx="0" presStyleCnt="3">
        <dgm:presLayoutVars>
          <dgm:bulletEnabled val="1"/>
        </dgm:presLayoutVars>
      </dgm:prSet>
      <dgm:spPr/>
    </dgm:pt>
    <dgm:pt modelId="{7A5D7CEB-5941-4F49-8229-C775204CF1FA}" type="pres">
      <dgm:prSet presAssocID="{24AE967C-E5D4-4C1E-BFA9-70DE67CA05DA}" presName="sp" presStyleCnt="0"/>
      <dgm:spPr/>
    </dgm:pt>
    <dgm:pt modelId="{0D8E4BCF-78E0-4EB5-AEF4-1BBC8D984DB6}" type="pres">
      <dgm:prSet presAssocID="{ADA765A7-0435-4363-B659-6BE3682F8218}" presName="composite" presStyleCnt="0"/>
      <dgm:spPr/>
    </dgm:pt>
    <dgm:pt modelId="{47610961-7E3B-476B-B7E3-FEA334B874E4}" type="pres">
      <dgm:prSet presAssocID="{ADA765A7-0435-4363-B659-6BE3682F821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FF8A881-A6A5-4FE4-BB0F-0C754F5AC428}" type="pres">
      <dgm:prSet presAssocID="{ADA765A7-0435-4363-B659-6BE3682F8218}" presName="descendantText" presStyleLbl="alignAcc1" presStyleIdx="1" presStyleCnt="3">
        <dgm:presLayoutVars>
          <dgm:bulletEnabled val="1"/>
        </dgm:presLayoutVars>
      </dgm:prSet>
      <dgm:spPr/>
    </dgm:pt>
    <dgm:pt modelId="{E1B51028-5D8C-474A-AF62-B982ACEC760E}" type="pres">
      <dgm:prSet presAssocID="{DA89777B-4ACF-4C1F-9D0C-BB0F952621FE}" presName="sp" presStyleCnt="0"/>
      <dgm:spPr/>
    </dgm:pt>
    <dgm:pt modelId="{D15BA668-31DA-466B-AE7B-23AC6B7E70A9}" type="pres">
      <dgm:prSet presAssocID="{F857CD3B-E544-4FA3-B8F5-3ABD1251BAD7}" presName="composite" presStyleCnt="0"/>
      <dgm:spPr/>
    </dgm:pt>
    <dgm:pt modelId="{E40A3D8F-888D-4FFB-9573-C2BE68129217}" type="pres">
      <dgm:prSet presAssocID="{F857CD3B-E544-4FA3-B8F5-3ABD1251BAD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7196E73-1856-40DB-A33F-14304D307961}" type="pres">
      <dgm:prSet presAssocID="{F857CD3B-E544-4FA3-B8F5-3ABD1251BAD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543B800-59C1-481C-812E-3CD88A4C0D79}" type="presOf" srcId="{B75EAC88-0FEB-45F7-95A1-CF0138C0D93F}" destId="{0FF8A881-A6A5-4FE4-BB0F-0C754F5AC428}" srcOrd="0" destOrd="0" presId="urn:microsoft.com/office/officeart/2005/8/layout/chevron2"/>
    <dgm:cxn modelId="{F4321E0A-5998-4052-9F04-A7F5FE073CC6}" type="presOf" srcId="{ADA765A7-0435-4363-B659-6BE3682F8218}" destId="{47610961-7E3B-476B-B7E3-FEA334B874E4}" srcOrd="0" destOrd="0" presId="urn:microsoft.com/office/officeart/2005/8/layout/chevron2"/>
    <dgm:cxn modelId="{E6C4EE10-EBE0-4F7D-B3E7-DF30E4C20BF1}" srcId="{F857CD3B-E544-4FA3-B8F5-3ABD1251BAD7}" destId="{013114C5-3A5B-4CD8-805C-776ED36AD298}" srcOrd="0" destOrd="0" parTransId="{E3908836-A8AA-4B4C-B218-E5F870379141}" sibTransId="{90A68852-B7CF-40C9-A74E-262A0875CD41}"/>
    <dgm:cxn modelId="{05B18324-E9D4-4E05-8F0F-E6895A93BD09}" srcId="{5A2B51EB-CB62-4148-A095-6E7A2CE185DB}" destId="{BFBB97F8-3A05-48E9-A6D7-6E153B2E0AE6}" srcOrd="0" destOrd="0" parTransId="{8A6E42AC-D220-4075-87E0-A1C0BEFB8FB6}" sibTransId="{24AE967C-E5D4-4C1E-BFA9-70DE67CA05DA}"/>
    <dgm:cxn modelId="{1ADCB740-0367-4AA0-9061-A08AE2E09DBD}" type="presOf" srcId="{013114C5-3A5B-4CD8-805C-776ED36AD298}" destId="{27196E73-1856-40DB-A33F-14304D307961}" srcOrd="0" destOrd="0" presId="urn:microsoft.com/office/officeart/2005/8/layout/chevron2"/>
    <dgm:cxn modelId="{4E579C80-55D3-4A35-A074-D5DCBAA45DEE}" type="presOf" srcId="{5A2B51EB-CB62-4148-A095-6E7A2CE185DB}" destId="{AC931A39-F611-40CB-8601-0559D3C744B6}" srcOrd="0" destOrd="0" presId="urn:microsoft.com/office/officeart/2005/8/layout/chevron2"/>
    <dgm:cxn modelId="{39DB7599-A5D8-49A2-8EB0-3A080DCDF5D9}" srcId="{5A2B51EB-CB62-4148-A095-6E7A2CE185DB}" destId="{ADA765A7-0435-4363-B659-6BE3682F8218}" srcOrd="1" destOrd="0" parTransId="{7F416BA8-A1DA-4142-BD08-11E017AD9D54}" sibTransId="{DA89777B-4ACF-4C1F-9D0C-BB0F952621FE}"/>
    <dgm:cxn modelId="{6BC64CA1-3104-489B-B392-E1710F9803F5}" srcId="{5A2B51EB-CB62-4148-A095-6E7A2CE185DB}" destId="{F857CD3B-E544-4FA3-B8F5-3ABD1251BAD7}" srcOrd="2" destOrd="0" parTransId="{AEB4BECF-FB8F-4230-AD45-1F08930F861F}" sibTransId="{CF064B47-2B1E-4338-901D-87240AE5215E}"/>
    <dgm:cxn modelId="{4B9508A8-C50A-4744-8793-9AC88F41F16A}" type="presOf" srcId="{BFBB97F8-3A05-48E9-A6D7-6E153B2E0AE6}" destId="{A03DD156-AD62-4AC6-AA03-0775495621E2}" srcOrd="0" destOrd="0" presId="urn:microsoft.com/office/officeart/2005/8/layout/chevron2"/>
    <dgm:cxn modelId="{DC3D8AB6-8832-488F-B87E-6B426A8631D4}" srcId="{ADA765A7-0435-4363-B659-6BE3682F8218}" destId="{B75EAC88-0FEB-45F7-95A1-CF0138C0D93F}" srcOrd="0" destOrd="0" parTransId="{008BD94C-202B-4AC1-9023-729FFE57813A}" sibTransId="{E6A00A1B-C253-4C17-8751-F137A758E9F4}"/>
    <dgm:cxn modelId="{8A99D9C7-1B03-4855-BD29-0AE135C1E05F}" srcId="{BFBB97F8-3A05-48E9-A6D7-6E153B2E0AE6}" destId="{7C4FD07D-F8CA-450A-AF19-BE9D7DC02431}" srcOrd="0" destOrd="0" parTransId="{46776553-D5B0-4A22-8625-707306C3E264}" sibTransId="{ECDFAC98-E9E7-4D49-AC31-0E1C67395E39}"/>
    <dgm:cxn modelId="{38A9ACD5-1CA5-4500-81BE-84623BEEC0BF}" type="presOf" srcId="{7C4FD07D-F8CA-450A-AF19-BE9D7DC02431}" destId="{F3C8B74B-9149-4399-9178-A804A914569A}" srcOrd="0" destOrd="0" presId="urn:microsoft.com/office/officeart/2005/8/layout/chevron2"/>
    <dgm:cxn modelId="{8C55B2FF-2BD6-41E2-B1C6-F2A44B1D4CB2}" type="presOf" srcId="{F857CD3B-E544-4FA3-B8F5-3ABD1251BAD7}" destId="{E40A3D8F-888D-4FFB-9573-C2BE68129217}" srcOrd="0" destOrd="0" presId="urn:microsoft.com/office/officeart/2005/8/layout/chevron2"/>
    <dgm:cxn modelId="{92F52A5D-A0D1-4D76-94DE-1990A4CE0A14}" type="presParOf" srcId="{AC931A39-F611-40CB-8601-0559D3C744B6}" destId="{AB66C865-DBD8-4B3E-BCC4-49B6AC169FB1}" srcOrd="0" destOrd="0" presId="urn:microsoft.com/office/officeart/2005/8/layout/chevron2"/>
    <dgm:cxn modelId="{10A9D1F4-8C67-4D4A-B4A5-6C089497F0AA}" type="presParOf" srcId="{AB66C865-DBD8-4B3E-BCC4-49B6AC169FB1}" destId="{A03DD156-AD62-4AC6-AA03-0775495621E2}" srcOrd="0" destOrd="0" presId="urn:microsoft.com/office/officeart/2005/8/layout/chevron2"/>
    <dgm:cxn modelId="{6F065223-D5BF-4B11-8BD0-692CD955293C}" type="presParOf" srcId="{AB66C865-DBD8-4B3E-BCC4-49B6AC169FB1}" destId="{F3C8B74B-9149-4399-9178-A804A914569A}" srcOrd="1" destOrd="0" presId="urn:microsoft.com/office/officeart/2005/8/layout/chevron2"/>
    <dgm:cxn modelId="{55D6E420-A861-4040-A5D4-FC93BEF2EC4A}" type="presParOf" srcId="{AC931A39-F611-40CB-8601-0559D3C744B6}" destId="{7A5D7CEB-5941-4F49-8229-C775204CF1FA}" srcOrd="1" destOrd="0" presId="urn:microsoft.com/office/officeart/2005/8/layout/chevron2"/>
    <dgm:cxn modelId="{01C60248-B012-45C5-A0A7-D26D80712C9F}" type="presParOf" srcId="{AC931A39-F611-40CB-8601-0559D3C744B6}" destId="{0D8E4BCF-78E0-4EB5-AEF4-1BBC8D984DB6}" srcOrd="2" destOrd="0" presId="urn:microsoft.com/office/officeart/2005/8/layout/chevron2"/>
    <dgm:cxn modelId="{68D35D21-60BE-4D43-9C7C-26F46F85C74E}" type="presParOf" srcId="{0D8E4BCF-78E0-4EB5-AEF4-1BBC8D984DB6}" destId="{47610961-7E3B-476B-B7E3-FEA334B874E4}" srcOrd="0" destOrd="0" presId="urn:microsoft.com/office/officeart/2005/8/layout/chevron2"/>
    <dgm:cxn modelId="{D3C23EB4-CDD9-49CC-8419-68EFCAE4B231}" type="presParOf" srcId="{0D8E4BCF-78E0-4EB5-AEF4-1BBC8D984DB6}" destId="{0FF8A881-A6A5-4FE4-BB0F-0C754F5AC428}" srcOrd="1" destOrd="0" presId="urn:microsoft.com/office/officeart/2005/8/layout/chevron2"/>
    <dgm:cxn modelId="{FF2FC4CC-F11F-4CC9-8F53-A8D6D82448D9}" type="presParOf" srcId="{AC931A39-F611-40CB-8601-0559D3C744B6}" destId="{E1B51028-5D8C-474A-AF62-B982ACEC760E}" srcOrd="3" destOrd="0" presId="urn:microsoft.com/office/officeart/2005/8/layout/chevron2"/>
    <dgm:cxn modelId="{F7F45A02-DA2C-4150-8B69-32F615CAC2BE}" type="presParOf" srcId="{AC931A39-F611-40CB-8601-0559D3C744B6}" destId="{D15BA668-31DA-466B-AE7B-23AC6B7E70A9}" srcOrd="4" destOrd="0" presId="urn:microsoft.com/office/officeart/2005/8/layout/chevron2"/>
    <dgm:cxn modelId="{0A117DA8-54C1-4917-A7EE-BF2EAFFC99C8}" type="presParOf" srcId="{D15BA668-31DA-466B-AE7B-23AC6B7E70A9}" destId="{E40A3D8F-888D-4FFB-9573-C2BE68129217}" srcOrd="0" destOrd="0" presId="urn:microsoft.com/office/officeart/2005/8/layout/chevron2"/>
    <dgm:cxn modelId="{3746359B-8E50-4544-96C3-CF029C8B15B6}" type="presParOf" srcId="{D15BA668-31DA-466B-AE7B-23AC6B7E70A9}" destId="{27196E73-1856-40DB-A33F-14304D3079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DD156-AD62-4AC6-AA03-0775495621E2}">
      <dsp:nvSpPr>
        <dsp:cNvPr id="0" name=""/>
        <dsp:cNvSpPr/>
      </dsp:nvSpPr>
      <dsp:spPr>
        <a:xfrm rot="5400000">
          <a:off x="-142557" y="144970"/>
          <a:ext cx="950380" cy="6652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A</a:t>
          </a:r>
        </a:p>
      </dsp:txBody>
      <dsp:txXfrm rot="-5400000">
        <a:off x="0" y="335046"/>
        <a:ext cx="665266" cy="285114"/>
      </dsp:txXfrm>
    </dsp:sp>
    <dsp:sp modelId="{F3C8B74B-9149-4399-9178-A804A914569A}">
      <dsp:nvSpPr>
        <dsp:cNvPr id="0" name=""/>
        <dsp:cNvSpPr/>
      </dsp:nvSpPr>
      <dsp:spPr>
        <a:xfrm rot="5400000">
          <a:off x="6038969" y="-5371289"/>
          <a:ext cx="618072" cy="113654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600" kern="1200" dirty="0">
              <a:solidFill>
                <a:schemeClr val="accent1"/>
              </a:solidFill>
              <a:latin typeface="+mn-lt"/>
              <a:cs typeface="Times New Roman" pitchFamily="18" charset="0"/>
            </a:rPr>
            <a:t>Không, vì thầy chưa làm rõ ai mắc lỗi nặng hơn.</a:t>
          </a:r>
        </a:p>
      </dsp:txBody>
      <dsp:txXfrm rot="-5400000">
        <a:off x="665266" y="32586"/>
        <a:ext cx="11335306" cy="557728"/>
      </dsp:txXfrm>
    </dsp:sp>
    <dsp:sp modelId="{47610961-7E3B-476B-B7E3-FEA334B874E4}">
      <dsp:nvSpPr>
        <dsp:cNvPr id="0" name=""/>
        <dsp:cNvSpPr/>
      </dsp:nvSpPr>
      <dsp:spPr>
        <a:xfrm rot="5400000">
          <a:off x="-142557" y="886566"/>
          <a:ext cx="950380" cy="665266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B</a:t>
          </a:r>
        </a:p>
      </dsp:txBody>
      <dsp:txXfrm rot="-5400000">
        <a:off x="0" y="1076642"/>
        <a:ext cx="665266" cy="285114"/>
      </dsp:txXfrm>
    </dsp:sp>
    <dsp:sp modelId="{0FF8A881-A6A5-4FE4-BB0F-0C754F5AC428}">
      <dsp:nvSpPr>
        <dsp:cNvPr id="0" name=""/>
        <dsp:cNvSpPr/>
      </dsp:nvSpPr>
      <dsp:spPr>
        <a:xfrm rot="5400000">
          <a:off x="6039132" y="-4629855"/>
          <a:ext cx="617747" cy="113654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600" kern="12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đã hướng suy nghĩ của học sinh vào việc cứu cây hoa.</a:t>
          </a:r>
        </a:p>
      </dsp:txBody>
      <dsp:txXfrm rot="-5400000">
        <a:off x="665267" y="774166"/>
        <a:ext cx="11335322" cy="557435"/>
      </dsp:txXfrm>
    </dsp:sp>
    <dsp:sp modelId="{E40A3D8F-888D-4FFB-9573-C2BE68129217}">
      <dsp:nvSpPr>
        <dsp:cNvPr id="0" name=""/>
        <dsp:cNvSpPr/>
      </dsp:nvSpPr>
      <dsp:spPr>
        <a:xfrm rot="5400000">
          <a:off x="-142557" y="1628162"/>
          <a:ext cx="950380" cy="665266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000" kern="1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rPr>
            <a:t>C</a:t>
          </a:r>
        </a:p>
      </dsp:txBody>
      <dsp:txXfrm rot="-5400000">
        <a:off x="0" y="1818238"/>
        <a:ext cx="665266" cy="285114"/>
      </dsp:txXfrm>
    </dsp:sp>
    <dsp:sp modelId="{27196E73-1856-40DB-A33F-14304D307961}">
      <dsp:nvSpPr>
        <dsp:cNvPr id="0" name=""/>
        <dsp:cNvSpPr/>
      </dsp:nvSpPr>
      <dsp:spPr>
        <a:xfrm rot="5400000">
          <a:off x="6039132" y="-3888259"/>
          <a:ext cx="617747" cy="113654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600" kern="1200" dirty="0">
              <a:solidFill>
                <a:schemeClr val="accent1"/>
              </a:solidFill>
              <a:latin typeface="+mn-lt"/>
              <a:cs typeface="Times New Roman" pitchFamily="18" charset="0"/>
            </a:rPr>
            <a:t>Có, vì thầy tránh cho Huy và Lân phải tranh cãi xem ai có lỗi.</a:t>
          </a:r>
        </a:p>
      </dsp:txBody>
      <dsp:txXfrm rot="-5400000">
        <a:off x="665267" y="1515762"/>
        <a:ext cx="11335322" cy="557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65E3-F375-40ED-B1B5-6AD16705FE42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FB77-EF15-449C-9908-6055D35882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0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8406" y="5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747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4" y="170976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4" y="458948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4" y="635635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2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3445" y="136528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18627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6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29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76" y="-68826"/>
            <a:ext cx="12511835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6455" y="186279"/>
            <a:ext cx="1284484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805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38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6C2E5-4562-4E15-971C-1ECFE1A744BE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093" y="365129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093" y="1825625"/>
            <a:ext cx="105142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82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10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10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10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89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709" r:id="rId6"/>
    <p:sldLayoutId id="2147483710" r:id="rId7"/>
    <p:sldLayoutId id="2147483711" r:id="rId8"/>
    <p:sldLayoutId id="2147483876" r:id="rId9"/>
    <p:sldLayoutId id="2147483877" r:id="rId10"/>
    <p:sldLayoutId id="21474838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gif"/><Relationship Id="rId10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20" Type="http://schemas.openxmlformats.org/officeDocument/2006/relationships/image" Target="../media/image17.gif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3.gif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openxmlformats.org/officeDocument/2006/relationships/image" Target="../media/image12.gif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gif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89480" y="1839161"/>
            <a:ext cx="6883616" cy="249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199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6045" y="100370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386" y="685069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82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Em xin lỗi thầy. Nhưng lại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Nghe thầy nói, Lân cũng nhận lỗi. Lên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971723" y="476823"/>
            <a:ext cx="2690190" cy="501662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cs typeface="Times New Roman" panose="02020603050405020304" pitchFamily="18" charset="0"/>
              </a:rPr>
              <a:t>ĐỌC CẢ BÀI</a:t>
            </a:r>
            <a:endParaRPr lang="en-US" sz="24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19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65696" y="3336107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 hiểu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2608" y="2156348"/>
            <a:ext cx="10919791" cy="980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cs typeface="Times New Roman" pitchFamily="18" charset="0"/>
              </a:rPr>
              <a:t> </a:t>
            </a:r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Khi thầy giáo đang viết bài thì nghe tiếng “rầm” ngoài hành lang do bạn Huy làm vỡ chậu hoa.</a:t>
            </a:r>
            <a:endParaRPr lang="en-US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744" y="786890"/>
            <a:ext cx="10627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1. Chuyện gì xả ra ngoài hành lang khi thầy giáo đang viết bài?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681" y="3274094"/>
            <a:ext cx="11004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2. Thầy giáo nói gì với nhóm học trò đang vây quanh?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9348" y="4013747"/>
            <a:ext cx="9463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Trước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hết, phải cứu cây hoa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đã!</a:t>
            </a:r>
            <a:endParaRPr lang="vi-VN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806" y="4778340"/>
            <a:ext cx="10592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Các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em thử nghĩ xem, nếu cây hoa biết nói, nó sẽ nói gì với các </a:t>
            </a:r>
            <a:r>
              <a:rPr lang="vi-VN" sz="3200">
                <a:solidFill>
                  <a:schemeClr val="accent1"/>
                </a:solidFill>
                <a:cs typeface="Times New Roman" pitchFamily="18" charset="0"/>
              </a:rPr>
              <a:t>em.</a:t>
            </a:r>
            <a:endParaRPr lang="vi-VN" sz="32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10618239" y="1221773"/>
            <a:ext cx="1572174" cy="115102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99819" y="604958"/>
            <a:ext cx="925579" cy="736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99819" y="3172363"/>
            <a:ext cx="754926" cy="7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9801" y="922692"/>
            <a:ext cx="9986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3. Các bạn trong lớp tưởng tượng cây hoa nói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8712" y="1607714"/>
            <a:ext cx="997888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Các </a:t>
            </a:r>
            <a:r>
              <a:rPr lang="vi-VN" sz="2800" dirty="0">
                <a:solidFill>
                  <a:schemeClr val="accent1"/>
                </a:solidFill>
                <a:cs typeface="Times New Roman" pitchFamily="18" charset="0"/>
              </a:rPr>
              <a:t>bạn có thương tôi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không?</a:t>
            </a:r>
            <a:endParaRPr lang="vi-VN" sz="2800" dirty="0">
              <a:solidFill>
                <a:schemeClr val="accent1"/>
              </a:solidFill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>
                <a:solidFill>
                  <a:schemeClr val="accent1"/>
                </a:solidFill>
                <a:cs typeface="Times New Roman" pitchFamily="18" charset="0"/>
              </a:rPr>
              <a:t>- 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Tôi </a:t>
            </a:r>
            <a:r>
              <a:rPr lang="vi-VN" sz="2800" dirty="0">
                <a:solidFill>
                  <a:schemeClr val="accent1"/>
                </a:solidFill>
                <a:cs typeface="Times New Roman" pitchFamily="18" charset="0"/>
              </a:rPr>
              <a:t>sẽ không nở hoa được </a:t>
            </a:r>
            <a:r>
              <a:rPr lang="vi-VN" sz="2800">
                <a:solidFill>
                  <a:schemeClr val="accent1"/>
                </a:solidFill>
                <a:cs typeface="Times New Roman" pitchFamily="18" charset="0"/>
              </a:rPr>
              <a:t>nữa!</a:t>
            </a:r>
            <a:endParaRPr lang="vi-VN" sz="28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829" y="2951946"/>
            <a:ext cx="10920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4. Em có thích cách giải quyết sự việc của thầy giáo không? Chọn câu trả lời của em: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66525110"/>
              </p:ext>
            </p:extLst>
          </p:nvPr>
        </p:nvGraphicFramePr>
        <p:xfrm>
          <a:off x="159667" y="4342512"/>
          <a:ext cx="12030745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-11194" y="772394"/>
            <a:ext cx="1309905" cy="73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-163165" y="3009967"/>
            <a:ext cx="1309905" cy="7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E2DAA67D-47F7-4D88-B20E-CD592D23DD68}"/>
              </a:ext>
            </a:extLst>
          </p:cNvPr>
          <p:cNvSpPr/>
          <p:nvPr/>
        </p:nvSpPr>
        <p:spPr>
          <a:xfrm>
            <a:off x="5825406" y="1767334"/>
            <a:ext cx="6002549" cy="204083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EC9F5-083D-4FB3-A238-28A205028F39}"/>
              </a:ext>
            </a:extLst>
          </p:cNvPr>
          <p:cNvSpPr txBox="1"/>
          <p:nvPr/>
        </p:nvSpPr>
        <p:spPr>
          <a:xfrm>
            <a:off x="330389" y="680127"/>
            <a:ext cx="1099003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Câu chuyện “ Chậu hoa ” giúp em hiểu điều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ABFC10-9A70-4D0C-9040-AF1D7CA58995}"/>
              </a:ext>
            </a:extLst>
          </p:cNvPr>
          <p:cNvSpPr txBox="1"/>
          <p:nvPr/>
        </p:nvSpPr>
        <p:spPr>
          <a:xfrm>
            <a:off x="6080484" y="2002921"/>
            <a:ext cx="5747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err="1">
                <a:solidFill>
                  <a:prstClr val="black"/>
                </a:solidFill>
                <a:cs typeface="Times New Roman" pitchFamily="18" charset="0"/>
              </a:rPr>
              <a:t>có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 hiểu: Đối với sự việc không mong muốn, trước hết cần tìm cách khắc phục, không vội đổ lỗi cho người khác.</a:t>
            </a:r>
            <a:endParaRPr lang="en-US" sz="2400" dirty="0">
              <a:solidFill>
                <a:srgbClr val="4472C4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6" y="1512837"/>
            <a:ext cx="5277602" cy="505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3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69648" y="3369190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tập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1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94213" y="1917859"/>
            <a:ext cx="4404868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Em xin lỗi thầy. </a:t>
            </a:r>
            <a:endParaRPr lang="en-US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399" y="902986"/>
            <a:ext cx="9452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1. Tìm lời xin lỗi của Huy trong câu chuyện.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92" b="84505" l="18960" r="50366">
                        <a14:foregroundMark x1="46925" y1="27344" x2="47657" y2="36979"/>
                        <a14:foregroundMark x1="44583" y1="33594" x2="45168" y2="39844"/>
                        <a14:foregroundMark x1="42533" y1="38802" x2="42972" y2="41927"/>
                      </a14:backgroundRemoval>
                    </a14:imgEffect>
                  </a14:imgLayer>
                </a14:imgProps>
              </a:ext>
            </a:extLst>
          </a:blip>
          <a:srcRect l="18960" t="20834" r="49415" b="15624"/>
          <a:stretch/>
        </p:blipFill>
        <p:spPr>
          <a:xfrm>
            <a:off x="8093766" y="2815438"/>
            <a:ext cx="3120116" cy="2926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104" r="-1482" b="13334"/>
          <a:stretch/>
        </p:blipFill>
        <p:spPr>
          <a:xfrm>
            <a:off x="152399" y="685407"/>
            <a:ext cx="1669765" cy="10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948209"/>
            <a:ext cx="10840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Sau khi nghe thầy nói, Lân đã nhận ra lỗi của mình. Theo em: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2393" y="3933233"/>
            <a:ext cx="73776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Lân nên xin lỗi Huy và thầy giáo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xin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lỗi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xung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vì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xảy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sư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̣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việc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làm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phiền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các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bạn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928637"/>
            <a:ext cx="6868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00FF"/>
                </a:solidFill>
                <a:cs typeface="Times New Roman" pitchFamily="18" charset="0"/>
              </a:rPr>
              <a:t>a)</a:t>
            </a:r>
            <a:r>
              <a:rPr lang="en-US" sz="320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3200">
                <a:solidFill>
                  <a:srgbClr val="0000FF"/>
                </a:solidFill>
                <a:cs typeface="Times New Roman" pitchFamily="18" charset="0"/>
              </a:rPr>
              <a:t>Lân 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nên xin lỗi những ai?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94" b="80469" l="16911" r="48536">
                        <a14:foregroundMark x1="27160" y1="48438" x2="24524" y2="57813"/>
                      </a14:backgroundRemoval>
                    </a14:imgEffect>
                  </a14:imgLayer>
                </a14:imgProps>
              </a:ext>
            </a:extLst>
          </a:blip>
          <a:srcRect l="17788" t="19792" r="49415" b="19792"/>
          <a:stretch/>
        </p:blipFill>
        <p:spPr>
          <a:xfrm>
            <a:off x="146648" y="3764601"/>
            <a:ext cx="3492994" cy="2920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943751"/>
            <a:ext cx="116599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Sau khi nghe thầy nói, Lân đã nhận ra lỗi của mình. Theo 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a)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Lân nên xin lỗi những ai?</a:t>
            </a:r>
            <a:endParaRPr lang="en-US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b) Lân xin lỗi như thế nào?</a:t>
            </a:r>
          </a:p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c) Người được Lân xin lỗi sẽ nói gì?</a:t>
            </a:r>
          </a:p>
        </p:txBody>
      </p:sp>
    </p:spTree>
    <p:extLst>
      <p:ext uri="{BB962C8B-B14F-4D97-AF65-F5344CB8AC3E}">
        <p14:creationId xmlns:p14="http://schemas.microsoft.com/office/powerpoint/2010/main" val="4537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565" y="683616"/>
            <a:ext cx="1175799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2. Sau khi nghe thầy nói, Lân đã nhận ra lỗi của mình. Theo 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b) Lân xin lỗi như thế nào?</a:t>
            </a:r>
          </a:p>
          <a:p>
            <a:endParaRPr lang="en-US" sz="3200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c) Người được Lân xin lỗi sẽ nói gì?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935" y="2113913"/>
            <a:ext cx="11280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- Lân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565" y="3115051"/>
            <a:ext cx="10751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vi-VN" sz="2800">
                <a:solidFill>
                  <a:srgbClr val="FF0000"/>
                </a:solidFill>
                <a:cs typeface="Times New Roman" pitchFamily="18" charset="0"/>
              </a:rPr>
              <a:t>Lân </a:t>
            </a:r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cậu cẩn thận hơn nhé! Không sao! Ổn cả rồi.</a:t>
            </a:r>
          </a:p>
        </p:txBody>
      </p:sp>
    </p:spTree>
    <p:extLst>
      <p:ext uri="{BB962C8B-B14F-4D97-AF65-F5344CB8AC3E}">
        <p14:creationId xmlns:p14="http://schemas.microsoft.com/office/powerpoint/2010/main" val="30576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4EABCC-2459-4836-B962-EE58AA33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94" r="79729"/>
          <a:stretch/>
        </p:blipFill>
        <p:spPr>
          <a:xfrm>
            <a:off x="1595561" y="3140765"/>
            <a:ext cx="1765136" cy="3131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FF047-CDA2-4B7A-BE6D-C407D4B8A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459" r="39664"/>
          <a:stretch/>
        </p:blipFill>
        <p:spPr>
          <a:xfrm>
            <a:off x="4105791" y="2809461"/>
            <a:ext cx="1765136" cy="3670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F4E10-55D4-4CFD-A576-B61750E6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261" r="2862"/>
          <a:stretch/>
        </p:blipFill>
        <p:spPr>
          <a:xfrm flipH="1">
            <a:off x="490331" y="3253090"/>
            <a:ext cx="1765136" cy="314012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988358" y="861392"/>
            <a:ext cx="4479235" cy="1736035"/>
          </a:xfrm>
          <a:prstGeom prst="wedgeEllipseCallout">
            <a:avLst>
              <a:gd name="adj1" fmla="val -42727"/>
              <a:gd name="adj2" fmla="val 10448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Huy à! Xin lỗi bạn tớ có lỗi, vô ý va vào bạn</a:t>
            </a:r>
            <a:r>
              <a:rPr lang="en-US" sz="2800"/>
              <a:t>.</a:t>
            </a:r>
            <a:endParaRPr lang="vi-VN" sz="2800"/>
          </a:p>
        </p:txBody>
      </p:sp>
      <p:sp>
        <p:nvSpPr>
          <p:cNvPr id="6" name="Cloud Callout 5"/>
          <p:cNvSpPr/>
          <p:nvPr/>
        </p:nvSpPr>
        <p:spPr>
          <a:xfrm>
            <a:off x="66233" y="516835"/>
            <a:ext cx="3631124" cy="1708890"/>
          </a:xfrm>
          <a:prstGeom prst="cloudCallout">
            <a:avLst>
              <a:gd name="adj1" fmla="val 18296"/>
              <a:gd name="adj2" fmla="val 1457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Tớ hiểu rồi không sao đâu!</a:t>
            </a:r>
          </a:p>
        </p:txBody>
      </p:sp>
    </p:spTree>
    <p:extLst>
      <p:ext uri="{BB962C8B-B14F-4D97-AF65-F5344CB8AC3E}">
        <p14:creationId xmlns:p14="http://schemas.microsoft.com/office/powerpoint/2010/main" val="353649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5"/>
            <a:ext cx="12190413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90585"/>
            <a:ext cx="730155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" y="1061908"/>
            <a:ext cx="850789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3" y="928710"/>
            <a:ext cx="850789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793421"/>
            <a:ext cx="850789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3" y="2478300"/>
            <a:ext cx="850789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0" y="2949034"/>
            <a:ext cx="850789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7" y="2810661"/>
            <a:ext cx="1736111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4926" y="3384084"/>
            <a:ext cx="519821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2360" y="377923"/>
            <a:ext cx="2733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521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24" y="1520696"/>
            <a:ext cx="398051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61" y="2915304"/>
            <a:ext cx="3922644" cy="36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15" y="2915304"/>
            <a:ext cx="27082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6467061" y="583096"/>
            <a:ext cx="4585252" cy="1683026"/>
          </a:xfrm>
          <a:prstGeom prst="cloudCallout">
            <a:avLst>
              <a:gd name="adj1" fmla="val -26324"/>
              <a:gd name="adj2" fmla="val 926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Thưa thầy, em xin lỗi thầy ạ!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10817" y="583096"/>
            <a:ext cx="4068417" cy="1338469"/>
          </a:xfrm>
          <a:prstGeom prst="wedgeEllipseCallout">
            <a:avLst>
              <a:gd name="adj1" fmla="val 11608"/>
              <a:gd name="adj2" fmla="val 1394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/>
              <a:t>Em biết lỗi là tốt rồi!</a:t>
            </a:r>
          </a:p>
        </p:txBody>
      </p:sp>
    </p:spTree>
    <p:extLst>
      <p:ext uri="{BB962C8B-B14F-4D97-AF65-F5344CB8AC3E}">
        <p14:creationId xmlns:p14="http://schemas.microsoft.com/office/powerpoint/2010/main" val="52200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EABCC-2459-4836-B962-EE58AA33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94" r="79729"/>
          <a:stretch/>
        </p:blipFill>
        <p:spPr>
          <a:xfrm>
            <a:off x="1734722" y="3179884"/>
            <a:ext cx="1765136" cy="3131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FF047-CDA2-4B7A-BE6D-C407D4B8A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459" r="39664"/>
          <a:stretch/>
        </p:blipFill>
        <p:spPr>
          <a:xfrm>
            <a:off x="7074278" y="3244352"/>
            <a:ext cx="1765136" cy="3670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F4E10-55D4-4CFD-A576-B61750E6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261" r="2862"/>
          <a:stretch/>
        </p:blipFill>
        <p:spPr>
          <a:xfrm flipH="1">
            <a:off x="715618" y="3269508"/>
            <a:ext cx="1765136" cy="314012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37683" y="742123"/>
            <a:ext cx="4189273" cy="2014329"/>
          </a:xfrm>
          <a:prstGeom prst="wedgeEllipseCallout">
            <a:avLst>
              <a:gd name="adj1" fmla="val -45390"/>
              <a:gd name="adj2" fmla="val 13196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Mình xin lỗi đã làm phiền các bạn vì việc này!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09775" y="571737"/>
            <a:ext cx="6334568" cy="1746920"/>
          </a:xfrm>
          <a:prstGeom prst="cloudCallout">
            <a:avLst>
              <a:gd name="adj1" fmla="val -19154"/>
              <a:gd name="adj2" fmla="val 1419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Không sao cây hoa đã được trồng lại rồi, bạn không cố ý mà!</a:t>
            </a:r>
          </a:p>
        </p:txBody>
      </p:sp>
    </p:spTree>
    <p:extLst>
      <p:ext uri="{BB962C8B-B14F-4D97-AF65-F5344CB8AC3E}">
        <p14:creationId xmlns:p14="http://schemas.microsoft.com/office/powerpoint/2010/main" val="3637024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Em xin lỗi thầy. Nhưng lại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Nghe thầy nói, Lân cũng nhận lỗi. Lên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350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062" y="2866396"/>
            <a:ext cx="9142809" cy="89840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436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9"/>
          <a:stretch/>
        </p:blipFill>
        <p:spPr>
          <a:xfrm>
            <a:off x="0" y="3175"/>
            <a:ext cx="12190413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7" y="2810661"/>
            <a:ext cx="1736111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4926" y="3384084"/>
            <a:ext cx="519821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1405" y="3790572"/>
            <a:ext cx="4320804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gang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5208" y="228133"/>
            <a:ext cx="560422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" y="1061908"/>
            <a:ext cx="850789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3" y="928710"/>
            <a:ext cx="850789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793421"/>
            <a:ext cx="850789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3" y="2478300"/>
            <a:ext cx="850789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0" y="2949034"/>
            <a:ext cx="850789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27" y="5275441"/>
            <a:ext cx="730155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61" y="2903751"/>
            <a:ext cx="2679368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669"/>
          <a:stretch/>
        </p:blipFill>
        <p:spPr>
          <a:xfrm>
            <a:off x="0" y="-23329"/>
            <a:ext cx="12190413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90585"/>
            <a:ext cx="730155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31463" y="156980"/>
            <a:ext cx="5288763" cy="176692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400">
                <a:latin typeface="+mj-lt"/>
                <a:cs typeface="Times New Roman" pitchFamily="18" charset="0"/>
              </a:rPr>
              <a:t>Những chi tiết nào tả sân trường, lớp học vắng lặng trong những ngày hè?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6550619" y="2024304"/>
            <a:ext cx="5296867" cy="173438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lớp, bảng đen mơ về phấn trắng. Ngoài sân trường vắng lặng, chỉ nghe tiếng</a:t>
            </a:r>
            <a:r>
              <a:rPr lang="en-US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 lá cây</a:t>
            </a:r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 thì thầm cùng bóng </a:t>
            </a:r>
            <a:r>
              <a:rPr lang="en-US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nắng</a:t>
            </a:r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2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5015" y="6248400"/>
            <a:ext cx="609521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6789032" y="1993617"/>
            <a:ext cx="5093366" cy="191026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sz="260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thơ là suy nghĩ, cảm nhận của bạn học sinh về sân trường trong những ngày hè và khi học sinh trở lại trường.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6392565" y="2592382"/>
            <a:ext cx="5529914" cy="114950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kumimoji="0" lang="en-US" sz="2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học.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67" y="2480460"/>
            <a:ext cx="53394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67" y="2480460"/>
            <a:ext cx="53394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6818553" y="2661946"/>
            <a:ext cx="5093366" cy="137902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>
                <a:latin typeface="+mj-lt"/>
                <a:cs typeface="Times New Roman" pitchFamily="18" charset="0"/>
              </a:rPr>
              <a:t>Thầy cô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6366700" y="2605884"/>
            <a:ext cx="5571891" cy="12158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>
                <a:latin typeface="+mj-lt"/>
                <a:cs typeface="Times New Roman" pitchFamily="18" charset="0"/>
              </a:rPr>
              <a:t>Tiếng trống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81" y="2932319"/>
            <a:ext cx="528138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81" y="2932319"/>
            <a:ext cx="528138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639" y="1061908"/>
            <a:ext cx="549204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639" y="1061908"/>
            <a:ext cx="549204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6" y="928710"/>
            <a:ext cx="53394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6" y="928710"/>
            <a:ext cx="53394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42" y="793422"/>
            <a:ext cx="528138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42" y="793422"/>
            <a:ext cx="528138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387" y="2810661"/>
            <a:ext cx="1736111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691333" y="302887"/>
            <a:ext cx="5288763" cy="1373784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thơ “ Sân trường em ” nói lên điều gì ?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176980" y="326956"/>
            <a:ext cx="5785646" cy="13452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60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 em đến học hàng ngày (Gồm 9 chữ cái bắt đầu bằng chữ T ).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700780" y="321005"/>
            <a:ext cx="5288763" cy="15456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Ai mong chờ các bạn học sinh bước vào năm học mới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203897" y="267092"/>
            <a:ext cx="5785646" cy="1373783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Cái gì đang mời gọi các bạn học sinh bước vào năm học mới?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4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65976" y="607114"/>
            <a:ext cx="580757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b="1" dirty="0">
                <a:solidFill>
                  <a:srgbClr val="FF0000"/>
                </a:solidFill>
              </a:rPr>
              <a:t>Chậu hoa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1510748"/>
            <a:ext cx="11343860" cy="51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7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Em xin lỗi thầy. Nhưng lại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Nghe thầy nói, Lân cũng nhận lỗi. Lên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64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18"/>
            <a:ext cx="5390470" cy="6344239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916295" y="547808"/>
            <a:ext cx="539047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 TỪ KHÓ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4162655" y="1619624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</a:rPr>
              <a:t>hành lang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832635" y="2655926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nhao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nhao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5487385" y="3692228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buồn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bã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6160209" y="4726559"/>
            <a:ext cx="340581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nhận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lỗi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360754D-22FD-4DDC-886A-53D610AE29C2}"/>
              </a:ext>
            </a:extLst>
          </p:cNvPr>
          <p:cNvSpPr/>
          <p:nvPr/>
        </p:nvSpPr>
        <p:spPr>
          <a:xfrm>
            <a:off x="6611530" y="5762861"/>
            <a:ext cx="340581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hồi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trống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7EAA81D-B001-42B6-8FB4-4EA4D413206A}"/>
              </a:ext>
            </a:extLst>
          </p:cNvPr>
          <p:cNvSpPr/>
          <p:nvPr/>
        </p:nvSpPr>
        <p:spPr>
          <a:xfrm>
            <a:off x="3574769" y="923375"/>
            <a:ext cx="5389768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4472C4"/>
                </a:solidFill>
              </a:rPr>
              <a:t>LUYỆN ĐỌC CÂU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739221" y="3906057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1320982" y="3961886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403532" y="3956934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262180" y="3442252"/>
            <a:ext cx="165100" cy="425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C0E0DCE-DAF0-42E3-AC2F-94D52148F7D3}"/>
              </a:ext>
            </a:extLst>
          </p:cNvPr>
          <p:cNvSpPr/>
          <p:nvPr/>
        </p:nvSpPr>
        <p:spPr>
          <a:xfrm>
            <a:off x="353325" y="3344837"/>
            <a:ext cx="11483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  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Giờ ra chơi, thầy giáo vừa kịp viết lên bảng mấy chữ mẫu cho tiết sau thì nghe tiếng “rầm” ngoài hành lang.</a:t>
            </a:r>
          </a:p>
        </p:txBody>
      </p:sp>
    </p:spTree>
    <p:extLst>
      <p:ext uri="{BB962C8B-B14F-4D97-AF65-F5344CB8AC3E}">
        <p14:creationId xmlns:p14="http://schemas.microsoft.com/office/powerpoint/2010/main" val="11066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7504" y="406984"/>
            <a:ext cx="3048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799" y="978484"/>
            <a:ext cx="11714923" cy="5879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Em xin lỗi thầy. Nhưng lại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Thưa thầy, em chỉ va vào bạn thôi. - Lân nói.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Nghe thầy nói, Lân cũng nhận lỗi. Lên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1800">
                <a:cs typeface="Times New Roman" pitchFamily="18" charset="0"/>
              </a:rPr>
              <a:t>Theo A-mô-na-svi-li (Vũ Nho Dịch)</a:t>
            </a:r>
            <a:endParaRPr lang="en-US" sz="1800" dirty="0"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5780" y="1166191"/>
            <a:ext cx="38900" cy="18541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5780" y="3272384"/>
            <a:ext cx="0" cy="241145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5780" y="5866165"/>
            <a:ext cx="0" cy="4568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7765" y="1032605"/>
            <a:ext cx="279604" cy="2671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64680" y="3087758"/>
            <a:ext cx="323691" cy="3692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22019" y="5888220"/>
            <a:ext cx="273858" cy="2516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3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183758" y="476824"/>
            <a:ext cx="2690190" cy="501662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624969" y="484446"/>
            <a:ext cx="4465983" cy="892165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BÀI ĐỌC CHIA LÀM MẤY ĐOẠN?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44488"/>
            <a:ext cx="4323523" cy="25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65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1780</Words>
  <Application>Microsoft Office PowerPoint</Application>
  <PresentationFormat>Custom</PresentationFormat>
  <Paragraphs>147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宋体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2017-11-23T01:02:29Z</dcterms:created>
  <dcterms:modified xsi:type="dcterms:W3CDTF">2022-08-24T09:21:16Z</dcterms:modified>
</cp:coreProperties>
</file>