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embeddedFontLst>
    <p:embeddedFont>
      <p:font typeface="Roboto Black"/>
      <p:bold r:id="rId36"/>
      <p:boldItalic r:id="rId37"/>
    </p:embeddedFont>
    <p:embeddedFont>
      <p:font typeface="Roboto"/>
      <p:regular r:id="rId38"/>
      <p:bold r:id="rId39"/>
      <p:italic r:id="rId40"/>
      <p:boldItalic r:id="rId41"/>
    </p:embeddedFont>
    <p:embeddedFont>
      <p:font typeface="Pangolin"/>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hNnBaDqcdN3AmCASMIYQkVFhVG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4.xml"/><Relationship Id="rId42" Type="http://schemas.openxmlformats.org/officeDocument/2006/relationships/font" Target="fonts/Pangolin-regular.fntdata"/><Relationship Id="rId41" Type="http://schemas.openxmlformats.org/officeDocument/2006/relationships/font" Target="fonts/Roboto-bold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Black-boldItalic.fntdata"/><Relationship Id="rId14" Type="http://schemas.openxmlformats.org/officeDocument/2006/relationships/slide" Target="slides/slide8.xml"/><Relationship Id="rId36" Type="http://schemas.openxmlformats.org/officeDocument/2006/relationships/font" Target="fonts/RobotoBlack-bold.fntdata"/><Relationship Id="rId17" Type="http://schemas.openxmlformats.org/officeDocument/2006/relationships/slide" Target="slides/slide11.xml"/><Relationship Id="rId39" Type="http://schemas.openxmlformats.org/officeDocument/2006/relationships/font" Target="fonts/Roboto-bold.fntdata"/><Relationship Id="rId16" Type="http://schemas.openxmlformats.org/officeDocument/2006/relationships/slide" Target="slides/slide10.xml"/><Relationship Id="rId38" Type="http://schemas.openxmlformats.org/officeDocument/2006/relationships/font" Target="fonts/Robo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hướng dẫn HS hoàn thiện phiếu học tập số 3, cho HS các nhóm lên trình bày phiếu học tập</a:t>
            </a:r>
            <a:endParaRPr>
              <a:latin typeface="Times New Roman"/>
              <a:ea typeface="Times New Roman"/>
              <a:cs typeface="Times New Roman"/>
              <a:sym typeface="Times New Roman"/>
            </a:endParaRPr>
          </a:p>
        </p:txBody>
      </p:sp>
      <p:sp>
        <p:nvSpPr>
          <p:cNvPr id="439" name="Google Shape;43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Giao bài tập về nhà cho học sinh, yêu cầu học phân công chuẩn bị nguyên, vật liệu cho buổi học sau</a:t>
            </a:r>
            <a:endParaRPr/>
          </a:p>
        </p:txBody>
      </p:sp>
      <p:sp>
        <p:nvSpPr>
          <p:cNvPr id="450" name="Google Shape;45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Trong quá trình dạy học, GV thường xuyên khuyến khích HS bằng các câu khen khi HS trả lời đúng</a:t>
            </a:r>
            <a:endParaRPr/>
          </a:p>
        </p:txBody>
      </p:sp>
      <p:sp>
        <p:nvSpPr>
          <p:cNvPr id="467" name="Google Shape;4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486" name="Google Shape;4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nêu yêu cầu sản phẩm, trong đó có thể gợi mở cho HS cách làm sử dụng hình vẽ, cắt dán</a:t>
            </a:r>
            <a:endParaRPr/>
          </a:p>
        </p:txBody>
      </p:sp>
      <p:sp>
        <p:nvSpPr>
          <p:cNvPr id="497" name="Google Shape;49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508" name="Google Shape;50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hướng dẫn HS hoàn thiện phiếu học tập số 4, cho HS các nhóm lên trình bày phiếu học tập</a:t>
            </a:r>
            <a:endParaRPr>
              <a:latin typeface="Times New Roman"/>
              <a:ea typeface="Times New Roman"/>
              <a:cs typeface="Times New Roman"/>
              <a:sym typeface="Times New Roman"/>
            </a:endParaRPr>
          </a:p>
        </p:txBody>
      </p:sp>
      <p:sp>
        <p:nvSpPr>
          <p:cNvPr id="520" name="Google Shape;52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 lựa chọn vật liệu dùng làm đồ dùng học tập</a:t>
            </a:r>
            <a:endParaRPr/>
          </a:p>
        </p:txBody>
      </p:sp>
      <p:sp>
        <p:nvSpPr>
          <p:cNvPr id="530" name="Google Shape;53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cho HS thực hiện theo ý tưởng của nhóm, hướng dẫn nếu nhóm gặp khó khăn</a:t>
            </a:r>
            <a:endParaRPr>
              <a:latin typeface="Times New Roman"/>
              <a:ea typeface="Times New Roman"/>
              <a:cs typeface="Times New Roman"/>
              <a:sym typeface="Times New Roman"/>
            </a:endParaRPr>
          </a:p>
        </p:txBody>
      </p:sp>
      <p:sp>
        <p:nvSpPr>
          <p:cNvPr id="545" name="Google Shape;54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cho hs tự đố nhau. Ví dụ cách viết và đọc một vài số: 96 315: chín mươi sáu nghìn ba trăm mười lăm; 796 315: bảy trăm chín mươi sáu nghìn ba trăm mười lăm; 106 315: một trăm linh sáu nghìn ba trăm mười lăm; 106 827: một trăm linh sáu nghìn tám trăm hai mươi bảy</a:t>
            </a:r>
            <a:endParaRPr/>
          </a:p>
        </p:txBody>
      </p:sp>
      <p:sp>
        <p:nvSpPr>
          <p:cNvPr id="254" name="Google Shape;25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57" name="Google Shape;55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68" name="Google Shape;56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78" name="Google Shape;57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88" name="Google Shape;58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Kiểm tra theo tiêu chí, điều chỉnh nếu chưa đúng tiêu chí</a:t>
            </a:r>
            <a:endParaRPr/>
          </a:p>
        </p:txBody>
      </p:sp>
      <p:sp>
        <p:nvSpPr>
          <p:cNvPr id="598" name="Google Shape;59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ĐạI diện từng nhóm lên trình bày sản phẩm của nhóm, nêu ưu điểm, nhược điểm của sản phẩm. Sử dụng vật liệu gì? Có đạt tiêu chí không? Công đoạn nào khó nhất? Nhóm đã khắc phục thế nào?</a:t>
            </a:r>
            <a:endParaRPr>
              <a:latin typeface="Times New Roman"/>
              <a:ea typeface="Times New Roman"/>
              <a:cs typeface="Times New Roman"/>
              <a:sym typeface="Times New Roman"/>
            </a:endParaRPr>
          </a:p>
        </p:txBody>
      </p:sp>
      <p:sp>
        <p:nvSpPr>
          <p:cNvPr id="609" name="Google Shape;60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20" name="Google Shape;62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64" name="Google Shape;66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hướng dẫn HS đánh giá theo từng tiêu chí bằng hình dán. Có thể tặng thêm hình dán cho điểm sáng tạo, làm nhanh, đẹp</a:t>
            </a:r>
            <a:endParaRPr/>
          </a:p>
        </p:txBody>
      </p:sp>
      <p:sp>
        <p:nvSpPr>
          <p:cNvPr id="681" name="Google Shape;68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Trong quá trình dạy học, GV thường xuyên khuyến khích HS bằng các câu khen khi HS trả lời đúng</a:t>
            </a:r>
            <a:endParaRPr/>
          </a:p>
        </p:txBody>
      </p:sp>
      <p:sp>
        <p:nvSpPr>
          <p:cNvPr id="694" name="Google Shape;69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đặt câu hỏi, gợi ý làm bộ chữ số bí ẩn</a:t>
            </a:r>
            <a:endParaRPr/>
          </a:p>
        </p:txBody>
      </p:sp>
      <p:sp>
        <p:nvSpPr>
          <p:cNvPr id="271" name="Google Shape;27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bấm vào dấu hỏi chấm để hiển thị đáp án</a:t>
            </a:r>
            <a:endParaRPr/>
          </a:p>
          <a:p>
            <a:pPr indent="0" lvl="0" marL="0" rtl="0" algn="l">
              <a:spcBef>
                <a:spcPts val="0"/>
              </a:spcBef>
              <a:spcAft>
                <a:spcPts val="0"/>
              </a:spcAft>
              <a:buNone/>
            </a:pPr>
            <a:r>
              <a:rPr lang="en-US"/>
              <a:t>GV gọi HS lên đọc số, hỏi hs khác nhận xét câu trả lời của bạn đúng chưa, nếu chưa đúng thì đọc cách đúng. Gọi HS khác phân tích số.</a:t>
            </a:r>
            <a:endParaRPr/>
          </a:p>
        </p:txBody>
      </p:sp>
      <p:sp>
        <p:nvSpPr>
          <p:cNvPr id="284" name="Google Shape;28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hướng dẫn HS hoàn thiện phiếu học tập số 1, cho HS các nhóm lên trình bày phiếu học tập</a:t>
            </a:r>
            <a:endParaRPr>
              <a:latin typeface="Times New Roman"/>
              <a:ea typeface="Times New Roman"/>
              <a:cs typeface="Times New Roman"/>
              <a:sym typeface="Times New Roman"/>
            </a:endParaRPr>
          </a:p>
        </p:txBody>
      </p:sp>
      <p:sp>
        <p:nvSpPr>
          <p:cNvPr id="334" name="Google Shape;3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bấm vào từng số và hỏi giá trị chữ số, bấm chuột trái để hiển thị đáp án đúng</a:t>
            </a:r>
            <a:endParaRPr/>
          </a:p>
        </p:txBody>
      </p:sp>
      <p:sp>
        <p:nvSpPr>
          <p:cNvPr id="347" name="Google Shape;3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bấm vào từng số và hỏi giá trị chữ số, bấm chuột trái để hiển thị đáp án đúng</a:t>
            </a:r>
            <a:endParaRPr/>
          </a:p>
        </p:txBody>
      </p:sp>
      <p:sp>
        <p:nvSpPr>
          <p:cNvPr id="372" name="Google Shape;37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imes New Roman"/>
                <a:ea typeface="Times New Roman"/>
                <a:cs typeface="Times New Roman"/>
                <a:sym typeface="Times New Roman"/>
              </a:rPr>
              <a:t>GV hướng dẫn HS hoàn thiện phiếu học tập số 2, cho HS các nhóm lên trình bày phiếu học tập</a:t>
            </a:r>
            <a:endParaRPr>
              <a:latin typeface="Times New Roman"/>
              <a:ea typeface="Times New Roman"/>
              <a:cs typeface="Times New Roman"/>
              <a:sym typeface="Times New Roman"/>
            </a:endParaRPr>
          </a:p>
        </p:txBody>
      </p:sp>
      <p:sp>
        <p:nvSpPr>
          <p:cNvPr id="394" name="Google Shape;39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dẫn dắt, đặt câu hỏi cho HS trả lời. Gợi ý 1: phân tích số ở 4 phương án, ở hàng chục nghìn phương án A có chứa chữ số 2, vậy loại phương án A. Gợi ý 2: trong 3 phương án B, C, D, phương án C có chữ số hàng đơn vị là chữ số 9 là số lẻ (số 8 và 4 là số chẵn) do đó đáp án chính xác là phương án C.</a:t>
            </a:r>
            <a:endParaRPr/>
          </a:p>
          <a:p>
            <a:pPr indent="0" lvl="0" marL="0" rtl="0" algn="l">
              <a:spcBef>
                <a:spcPts val="0"/>
              </a:spcBef>
              <a:spcAft>
                <a:spcPts val="0"/>
              </a:spcAft>
              <a:buNone/>
            </a:pPr>
            <a:r>
              <a:rPr lang="en-US"/>
              <a:t>GV bấm vào phương án C để đổi màu giúp đánh dấu đáp án</a:t>
            </a:r>
            <a:endParaRPr/>
          </a:p>
        </p:txBody>
      </p:sp>
      <p:sp>
        <p:nvSpPr>
          <p:cNvPr id="422" name="Google Shape;42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5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5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5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5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5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63"/>
          <p:cNvSpPr/>
          <p:nvPr>
            <p:ph idx="2" type="pic"/>
          </p:nvPr>
        </p:nvSpPr>
        <p:spPr>
          <a:xfrm>
            <a:off x="5183188" y="987425"/>
            <a:ext cx="6172200" cy="4873625"/>
          </a:xfrm>
          <a:prstGeom prst="rect">
            <a:avLst/>
          </a:prstGeom>
          <a:noFill/>
          <a:ln>
            <a:noFill/>
          </a:ln>
        </p:spPr>
      </p:sp>
      <p:sp>
        <p:nvSpPr>
          <p:cNvPr id="143" name="Google Shape;143;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8" name="Google Shape;16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0" name="Google Shape;18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43"/>
          <p:cNvSpPr/>
          <p:nvPr>
            <p:ph idx="2" type="pic"/>
          </p:nvPr>
        </p:nvSpPr>
        <p:spPr>
          <a:xfrm>
            <a:off x="5183188" y="987425"/>
            <a:ext cx="6172200" cy="4873625"/>
          </a:xfrm>
          <a:prstGeom prst="rect">
            <a:avLst/>
          </a:prstGeom>
          <a:noFill/>
          <a:ln>
            <a:noFill/>
          </a:ln>
        </p:spPr>
      </p:sp>
      <p:sp>
        <p:nvSpPr>
          <p:cNvPr id="218" name="Google Shape;21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3"/>
          <p:cNvSpPr/>
          <p:nvPr>
            <p:ph idx="2" type="pic"/>
          </p:nvPr>
        </p:nvSpPr>
        <p:spPr>
          <a:xfrm>
            <a:off x="5183188" y="987425"/>
            <a:ext cx="6172200" cy="4873625"/>
          </a:xfrm>
          <a:prstGeom prst="rect">
            <a:avLst/>
          </a:prstGeom>
          <a:noFill/>
          <a:ln>
            <a:noFill/>
          </a:ln>
        </p:spPr>
      </p:sp>
      <p:sp>
        <p:nvSpPr>
          <p:cNvPr id="68" name="Google Shape;68;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4.xml"/><Relationship Id="rId12" Type="http://schemas.openxmlformats.org/officeDocument/2006/relationships/slideLayout" Target="../slideLayouts/slideLayout33.xml"/><Relationship Id="rId1" Type="http://schemas.openxmlformats.org/officeDocument/2006/relationships/image" Target="../media/image19.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9" name="Shape 159"/>
        <p:cNvGrpSpPr/>
        <p:nvPr/>
      </p:nvGrpSpPr>
      <p:grpSpPr>
        <a:xfrm>
          <a:off x="0" y="0"/>
          <a:ext cx="0" cy="0"/>
          <a:chOff x="0" y="0"/>
          <a:chExt cx="0" cy="0"/>
        </a:xfrm>
      </p:grpSpPr>
      <p:sp>
        <p:nvSpPr>
          <p:cNvPr id="160" name="Google Shape;16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31.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37.png"/><Relationship Id="rId6" Type="http://schemas.openxmlformats.org/officeDocument/2006/relationships/image" Target="../media/image24.jpg"/><Relationship Id="rId7" Type="http://schemas.openxmlformats.org/officeDocument/2006/relationships/image" Target="../media/image26.png"/><Relationship Id="rId8"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5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32.png"/><Relationship Id="rId5" Type="http://schemas.openxmlformats.org/officeDocument/2006/relationships/image" Target="../media/image37.png"/><Relationship Id="rId6" Type="http://schemas.openxmlformats.org/officeDocument/2006/relationships/image" Target="../media/image30.png"/><Relationship Id="rId7" Type="http://schemas.openxmlformats.org/officeDocument/2006/relationships/image" Target="../media/image36.png"/><Relationship Id="rId8"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41.png"/><Relationship Id="rId7" Type="http://schemas.openxmlformats.org/officeDocument/2006/relationships/image" Target="../media/image5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55.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41.png"/><Relationship Id="rId7" Type="http://schemas.openxmlformats.org/officeDocument/2006/relationships/image" Target="../media/image5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43.png"/><Relationship Id="rId5"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4.png"/><Relationship Id="rId4" Type="http://schemas.openxmlformats.org/officeDocument/2006/relationships/image" Target="../media/image47.png"/><Relationship Id="rId5" Type="http://schemas.openxmlformats.org/officeDocument/2006/relationships/image" Target="../media/image56.png"/><Relationship Id="rId6"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
          <p:cNvSpPr txBox="1"/>
          <p:nvPr/>
        </p:nvSpPr>
        <p:spPr>
          <a:xfrm>
            <a:off x="2559027" y="740879"/>
            <a:ext cx="183581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4000"/>
              <a:buFont typeface="Roboto Black"/>
              <a:buNone/>
            </a:pPr>
            <a:r>
              <a:rPr b="1" i="0" lang="en-US" sz="4000" u="none" cap="none" strike="noStrike">
                <a:solidFill>
                  <a:srgbClr val="7030A0"/>
                </a:solidFill>
                <a:latin typeface="Roboto Black"/>
                <a:ea typeface="Roboto Black"/>
                <a:cs typeface="Roboto Black"/>
                <a:sym typeface="Roboto Black"/>
              </a:rPr>
              <a:t>BÀI 3</a:t>
            </a:r>
            <a:endParaRPr b="1" i="0" sz="4000" u="none" cap="none" strike="noStrike">
              <a:solidFill>
                <a:srgbClr val="7030A0"/>
              </a:solidFill>
              <a:latin typeface="Roboto Black"/>
              <a:ea typeface="Roboto Black"/>
              <a:cs typeface="Roboto Black"/>
              <a:sym typeface="Roboto Black"/>
            </a:endParaRPr>
          </a:p>
        </p:txBody>
      </p:sp>
      <p:grpSp>
        <p:nvGrpSpPr>
          <p:cNvPr id="240" name="Google Shape;240;p1"/>
          <p:cNvGrpSpPr/>
          <p:nvPr/>
        </p:nvGrpSpPr>
        <p:grpSpPr>
          <a:xfrm>
            <a:off x="189899" y="5717988"/>
            <a:ext cx="1080256" cy="981137"/>
            <a:chOff x="3686896" y="5777470"/>
            <a:chExt cx="1080256" cy="981137"/>
          </a:xfrm>
        </p:grpSpPr>
        <p:sp>
          <p:nvSpPr>
            <p:cNvPr id="241" name="Google Shape;241;p1"/>
            <p:cNvSpPr/>
            <p:nvPr/>
          </p:nvSpPr>
          <p:spPr>
            <a:xfrm>
              <a:off x="3686896" y="5777470"/>
              <a:ext cx="975161" cy="981137"/>
            </a:xfrm>
            <a:prstGeom prst="ellipse">
              <a:avLst/>
            </a:prstGeom>
            <a:solidFill>
              <a:srgbClr val="48B9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 name="Google Shape;242;p1"/>
            <p:cNvSpPr txBox="1"/>
            <p:nvPr/>
          </p:nvSpPr>
          <p:spPr>
            <a:xfrm>
              <a:off x="3709062" y="6037207"/>
              <a:ext cx="105809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Roboto Black"/>
                <a:buNone/>
              </a:pPr>
              <a:r>
                <a:rPr b="0" i="0" lang="en-US" sz="2400" u="none" cap="none" strike="noStrike">
                  <a:solidFill>
                    <a:srgbClr val="FFFFFF"/>
                  </a:solidFill>
                  <a:latin typeface="Roboto Black"/>
                  <a:ea typeface="Roboto Black"/>
                  <a:cs typeface="Roboto Black"/>
                  <a:sym typeface="Roboto Black"/>
                </a:rPr>
                <a:t>Tiết 1</a:t>
              </a:r>
              <a:endParaRPr/>
            </a:p>
          </p:txBody>
        </p:sp>
      </p:grpSp>
      <p:sp>
        <p:nvSpPr>
          <p:cNvPr id="243" name="Google Shape;243;p1"/>
          <p:cNvSpPr txBox="1"/>
          <p:nvPr/>
        </p:nvSpPr>
        <p:spPr>
          <a:xfrm>
            <a:off x="1052373" y="1933812"/>
            <a:ext cx="4754362" cy="270843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70C0"/>
              </a:buClr>
              <a:buSzPts val="6000"/>
              <a:buFont typeface="Roboto Black"/>
              <a:buNone/>
            </a:pPr>
            <a:r>
              <a:rPr b="1" i="0" lang="en-US" sz="6000" u="none" cap="none" strike="noStrike">
                <a:solidFill>
                  <a:srgbClr val="0070C0"/>
                </a:solidFill>
                <a:latin typeface="Roboto Black"/>
                <a:ea typeface="Roboto Black"/>
                <a:cs typeface="Roboto Black"/>
                <a:sym typeface="Roboto Black"/>
              </a:rPr>
              <a:t>BỘ CHỮ SỐ </a:t>
            </a:r>
            <a:endParaRPr/>
          </a:p>
          <a:p>
            <a:pPr indent="0" lvl="0" marL="0" marR="0" rtl="0" algn="ctr">
              <a:lnSpc>
                <a:spcPct val="150000"/>
              </a:lnSpc>
              <a:spcBef>
                <a:spcPts val="0"/>
              </a:spcBef>
              <a:spcAft>
                <a:spcPts val="0"/>
              </a:spcAft>
              <a:buClr>
                <a:srgbClr val="0070C0"/>
              </a:buClr>
              <a:buSzPts val="6000"/>
              <a:buFont typeface="Roboto Black"/>
              <a:buNone/>
            </a:pPr>
            <a:r>
              <a:rPr b="1" i="0" lang="en-US" sz="6000" u="none" cap="none" strike="noStrike">
                <a:solidFill>
                  <a:srgbClr val="0070C0"/>
                </a:solidFill>
                <a:latin typeface="Roboto Black"/>
                <a:ea typeface="Roboto Black"/>
                <a:cs typeface="Roboto Black"/>
                <a:sym typeface="Roboto Black"/>
              </a:rPr>
              <a:t>BÍ ẨN</a:t>
            </a:r>
            <a:endParaRPr/>
          </a:p>
        </p:txBody>
      </p:sp>
      <p:pic>
        <p:nvPicPr>
          <p:cNvPr id="244" name="Google Shape;244;p1"/>
          <p:cNvPicPr preferRelativeResize="0"/>
          <p:nvPr/>
        </p:nvPicPr>
        <p:blipFill rotWithShape="1">
          <a:blip r:embed="rId3">
            <a:alphaModFix/>
          </a:blip>
          <a:srcRect b="0" l="0" r="0" t="0"/>
          <a:stretch/>
        </p:blipFill>
        <p:spPr>
          <a:xfrm>
            <a:off x="10045066" y="-34304"/>
            <a:ext cx="2246550" cy="1550366"/>
          </a:xfrm>
          <a:prstGeom prst="rect">
            <a:avLst/>
          </a:prstGeom>
          <a:noFill/>
          <a:ln>
            <a:noFill/>
          </a:ln>
        </p:spPr>
      </p:pic>
      <p:pic>
        <p:nvPicPr>
          <p:cNvPr id="245" name="Google Shape;245;p1"/>
          <p:cNvPicPr preferRelativeResize="0"/>
          <p:nvPr/>
        </p:nvPicPr>
        <p:blipFill rotWithShape="1">
          <a:blip r:embed="rId4">
            <a:alphaModFix/>
          </a:blip>
          <a:srcRect b="0" l="0" r="0" t="0"/>
          <a:stretch/>
        </p:blipFill>
        <p:spPr>
          <a:xfrm rot="-1574199">
            <a:off x="6007790" y="2159467"/>
            <a:ext cx="1327218" cy="1314518"/>
          </a:xfrm>
          <a:prstGeom prst="rect">
            <a:avLst/>
          </a:prstGeom>
          <a:noFill/>
          <a:ln>
            <a:noFill/>
          </a:ln>
        </p:spPr>
      </p:pic>
      <p:pic>
        <p:nvPicPr>
          <p:cNvPr id="246" name="Google Shape;246;p1"/>
          <p:cNvPicPr preferRelativeResize="0"/>
          <p:nvPr/>
        </p:nvPicPr>
        <p:blipFill rotWithShape="1">
          <a:blip r:embed="rId5">
            <a:alphaModFix/>
          </a:blip>
          <a:srcRect b="0" l="0" r="0" t="0"/>
          <a:stretch/>
        </p:blipFill>
        <p:spPr>
          <a:xfrm>
            <a:off x="6696100" y="1162234"/>
            <a:ext cx="1270065" cy="1314518"/>
          </a:xfrm>
          <a:prstGeom prst="rect">
            <a:avLst/>
          </a:prstGeom>
          <a:noFill/>
          <a:ln>
            <a:noFill/>
          </a:ln>
        </p:spPr>
      </p:pic>
      <p:pic>
        <p:nvPicPr>
          <p:cNvPr id="247" name="Google Shape;247;p1"/>
          <p:cNvPicPr preferRelativeResize="0"/>
          <p:nvPr/>
        </p:nvPicPr>
        <p:blipFill rotWithShape="1">
          <a:blip r:embed="rId6">
            <a:alphaModFix/>
          </a:blip>
          <a:srcRect b="0" l="0" r="0" t="0"/>
          <a:stretch/>
        </p:blipFill>
        <p:spPr>
          <a:xfrm rot="833439">
            <a:off x="8800021" y="1075779"/>
            <a:ext cx="1155759" cy="1314518"/>
          </a:xfrm>
          <a:prstGeom prst="rect">
            <a:avLst/>
          </a:prstGeom>
          <a:noFill/>
          <a:ln>
            <a:noFill/>
          </a:ln>
        </p:spPr>
      </p:pic>
      <p:pic>
        <p:nvPicPr>
          <p:cNvPr id="248" name="Google Shape;248;p1"/>
          <p:cNvPicPr preferRelativeResize="0"/>
          <p:nvPr/>
        </p:nvPicPr>
        <p:blipFill rotWithShape="1">
          <a:blip r:embed="rId7">
            <a:alphaModFix/>
          </a:blip>
          <a:srcRect b="0" l="0" r="0" t="0"/>
          <a:stretch/>
        </p:blipFill>
        <p:spPr>
          <a:xfrm rot="-2807000">
            <a:off x="5569248" y="4082557"/>
            <a:ext cx="1276416" cy="1212912"/>
          </a:xfrm>
          <a:prstGeom prst="rect">
            <a:avLst/>
          </a:prstGeom>
          <a:noFill/>
          <a:ln>
            <a:noFill/>
          </a:ln>
        </p:spPr>
      </p:pic>
      <p:pic>
        <p:nvPicPr>
          <p:cNvPr id="249" name="Google Shape;249;p1"/>
          <p:cNvPicPr preferRelativeResize="0"/>
          <p:nvPr/>
        </p:nvPicPr>
        <p:blipFill rotWithShape="1">
          <a:blip r:embed="rId8">
            <a:alphaModFix/>
          </a:blip>
          <a:srcRect b="0" l="0" r="0" t="0"/>
          <a:stretch/>
        </p:blipFill>
        <p:spPr>
          <a:xfrm rot="1622860">
            <a:off x="9826110" y="3917332"/>
            <a:ext cx="1200212" cy="1301817"/>
          </a:xfrm>
          <a:prstGeom prst="rect">
            <a:avLst/>
          </a:prstGeom>
          <a:noFill/>
          <a:ln>
            <a:noFill/>
          </a:ln>
        </p:spPr>
      </p:pic>
      <p:pic>
        <p:nvPicPr>
          <p:cNvPr id="250" name="Google Shape;250;p1"/>
          <p:cNvPicPr preferRelativeResize="0"/>
          <p:nvPr/>
        </p:nvPicPr>
        <p:blipFill rotWithShape="1">
          <a:blip r:embed="rId9">
            <a:alphaModFix/>
          </a:blip>
          <a:srcRect b="0" l="0" r="0" t="0"/>
          <a:stretch/>
        </p:blipFill>
        <p:spPr>
          <a:xfrm>
            <a:off x="5952816" y="1314935"/>
            <a:ext cx="4756224" cy="4801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0"/>
          <p:cNvSpPr txBox="1"/>
          <p:nvPr/>
        </p:nvSpPr>
        <p:spPr>
          <a:xfrm>
            <a:off x="3741542" y="448491"/>
            <a:ext cx="407095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3200"/>
              <a:buFont typeface="Pangolin"/>
              <a:buNone/>
            </a:pPr>
            <a:r>
              <a:rPr b="1" i="0" lang="en-US" sz="3200" u="none" cap="none" strike="noStrike">
                <a:solidFill>
                  <a:srgbClr val="00B050"/>
                </a:solidFill>
                <a:latin typeface="Pangolin"/>
                <a:ea typeface="Pangolin"/>
                <a:cs typeface="Pangolin"/>
                <a:sym typeface="Pangolin"/>
              </a:rPr>
              <a:t>PHIẾU HỌC TẬP SỐ 3</a:t>
            </a:r>
            <a:endParaRPr b="1" i="0" sz="3200" u="none" cap="none" strike="noStrike">
              <a:solidFill>
                <a:srgbClr val="00B050"/>
              </a:solidFill>
              <a:latin typeface="Pangolin"/>
              <a:ea typeface="Pangolin"/>
              <a:cs typeface="Pangolin"/>
              <a:sym typeface="Pangolin"/>
            </a:endParaRPr>
          </a:p>
        </p:txBody>
      </p:sp>
      <p:sp>
        <p:nvSpPr>
          <p:cNvPr id="442" name="Google Shape;442;p10"/>
          <p:cNvSpPr/>
          <p:nvPr/>
        </p:nvSpPr>
        <p:spPr>
          <a:xfrm>
            <a:off x="9569302" y="6106489"/>
            <a:ext cx="744279" cy="29771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43" name="Google Shape;443;p10"/>
          <p:cNvPicPr preferRelativeResize="0"/>
          <p:nvPr/>
        </p:nvPicPr>
        <p:blipFill rotWithShape="1">
          <a:blip r:embed="rId3">
            <a:alphaModFix/>
          </a:blip>
          <a:srcRect b="0" l="0" r="0" t="0"/>
          <a:stretch/>
        </p:blipFill>
        <p:spPr>
          <a:xfrm>
            <a:off x="10045066" y="-34304"/>
            <a:ext cx="2246550" cy="1550366"/>
          </a:xfrm>
          <a:prstGeom prst="rect">
            <a:avLst/>
          </a:prstGeom>
          <a:noFill/>
          <a:ln>
            <a:noFill/>
          </a:ln>
        </p:spPr>
      </p:pic>
      <p:sp>
        <p:nvSpPr>
          <p:cNvPr id="444" name="Google Shape;444;p10"/>
          <p:cNvSpPr txBox="1"/>
          <p:nvPr/>
        </p:nvSpPr>
        <p:spPr>
          <a:xfrm>
            <a:off x="1222745" y="1575635"/>
            <a:ext cx="9090836" cy="44935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1. Phát biểu nào sau đây đúng:</a:t>
            </a:r>
            <a:endParaRPr/>
          </a:p>
          <a:p>
            <a:pPr indent="0" lvl="1" marL="45720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A. Số 942 367 có chữ số 9 ở hàng trăm nghìn.</a:t>
            </a:r>
            <a:endParaRPr/>
          </a:p>
          <a:p>
            <a:pPr indent="0" lvl="1" marL="45720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B. Số 942 367 có chữ số 4 ở hàng trăm.</a:t>
            </a:r>
            <a:endParaRPr/>
          </a:p>
          <a:p>
            <a:pPr indent="0" lvl="0" marL="0" marR="0" rtl="0" algn="just">
              <a:spcBef>
                <a:spcPts val="1200"/>
              </a:spcBef>
              <a:spcAft>
                <a:spcPts val="0"/>
              </a:spcAft>
              <a:buNone/>
            </a:pPr>
            <a:r>
              <a:rPr b="1" i="0" lang="en-US" sz="2400" u="none" cap="none" strike="noStrike">
                <a:solidFill>
                  <a:srgbClr val="002060"/>
                </a:solidFill>
                <a:latin typeface="Roboto"/>
                <a:ea typeface="Roboto"/>
                <a:cs typeface="Roboto"/>
                <a:sym typeface="Roboto"/>
              </a:rPr>
              <a:t>2.</a:t>
            </a:r>
            <a:r>
              <a:rPr b="0" i="0" lang="en-US" sz="2400" u="none" cap="none" strike="noStrike">
                <a:solidFill>
                  <a:srgbClr val="002060"/>
                </a:solidFill>
                <a:latin typeface="Roboto"/>
                <a:ea typeface="Roboto"/>
                <a:cs typeface="Roboto"/>
                <a:sym typeface="Roboto"/>
              </a:rPr>
              <a:t> Bạn Hà nói: "Số 650 367 gồm 65 chục nghìn, 3 trăm, 67 đơn vị"</a:t>
            </a:r>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Bạn Linh bảo: "Số 650 367 gồm 65 nghìn, 3 trăm, 6 chục, 7 đơn vị"</a:t>
            </a:r>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Theo em bạn nào nói đúng, bạn nào nói sai?</a:t>
            </a:r>
            <a:endParaRPr/>
          </a:p>
          <a:p>
            <a:pPr indent="0" lvl="0" marL="0" marR="0" rtl="0" algn="just">
              <a:spcBef>
                <a:spcPts val="1200"/>
              </a:spcBef>
              <a:spcAft>
                <a:spcPts val="0"/>
              </a:spcAft>
              <a:buNone/>
            </a:pPr>
            <a:r>
              <a:rPr b="1" i="0" lang="en-US" sz="2400" u="none" cap="none" strike="noStrike">
                <a:solidFill>
                  <a:srgbClr val="002060"/>
                </a:solidFill>
                <a:latin typeface="Roboto"/>
                <a:ea typeface="Roboto"/>
                <a:cs typeface="Roboto"/>
                <a:sym typeface="Roboto"/>
              </a:rPr>
              <a:t>3.</a:t>
            </a:r>
            <a:r>
              <a:rPr b="0" i="0" lang="en-US" sz="2400" u="none" cap="none" strike="noStrike">
                <a:solidFill>
                  <a:srgbClr val="002060"/>
                </a:solidFill>
                <a:latin typeface="Roboto"/>
                <a:ea typeface="Roboto"/>
                <a:cs typeface="Roboto"/>
                <a:sym typeface="Roboto"/>
              </a:rPr>
              <a:t> Từ các số: 3, 8, 5, 4, 7, 6 ta viết được bao nhiêu số đều có 6 chữ số giống nhau?</a:t>
            </a:r>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A. 4.                        B. 5.                        C. 6.                             D. 7.</a:t>
            </a:r>
            <a:endParaRPr/>
          </a:p>
        </p:txBody>
      </p:sp>
      <p:sp>
        <p:nvSpPr>
          <p:cNvPr id="445" name="Google Shape;445;p10"/>
          <p:cNvSpPr/>
          <p:nvPr/>
        </p:nvSpPr>
        <p:spPr>
          <a:xfrm>
            <a:off x="871870" y="1392865"/>
            <a:ext cx="9856381" cy="4859079"/>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6" name="Google Shape;446;p10"/>
          <p:cNvSpPr/>
          <p:nvPr/>
        </p:nvSpPr>
        <p:spPr>
          <a:xfrm>
            <a:off x="6037118" y="5527964"/>
            <a:ext cx="467591" cy="467591"/>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1"/>
          <p:cNvSpPr txBox="1"/>
          <p:nvPr/>
        </p:nvSpPr>
        <p:spPr>
          <a:xfrm>
            <a:off x="4357135" y="195440"/>
            <a:ext cx="395918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Black"/>
              <a:buNone/>
            </a:pPr>
            <a:r>
              <a:rPr b="1" i="0" lang="en-US" sz="3200" u="none" cap="none" strike="noStrike">
                <a:solidFill>
                  <a:srgbClr val="002060"/>
                </a:solidFill>
                <a:latin typeface="Roboto Black"/>
                <a:ea typeface="Roboto Black"/>
                <a:cs typeface="Roboto Black"/>
                <a:sym typeface="Roboto Black"/>
              </a:rPr>
              <a:t>BÀI TẬP VỀ NHÀ</a:t>
            </a:r>
            <a:endParaRPr b="1" i="0" sz="3200" u="none" cap="none" strike="noStrike">
              <a:solidFill>
                <a:srgbClr val="002060"/>
              </a:solidFill>
              <a:latin typeface="Roboto Black"/>
              <a:ea typeface="Roboto Black"/>
              <a:cs typeface="Roboto Black"/>
              <a:sym typeface="Roboto Black"/>
            </a:endParaRPr>
          </a:p>
        </p:txBody>
      </p:sp>
      <p:sp>
        <p:nvSpPr>
          <p:cNvPr id="453" name="Google Shape;453;p11"/>
          <p:cNvSpPr/>
          <p:nvPr/>
        </p:nvSpPr>
        <p:spPr>
          <a:xfrm>
            <a:off x="1464068" y="1623193"/>
            <a:ext cx="8991600" cy="4080757"/>
          </a:xfrm>
          <a:prstGeom prst="roundRect">
            <a:avLst>
              <a:gd fmla="val 9417" name="adj"/>
            </a:avLst>
          </a:prstGeom>
          <a:noFill/>
          <a:ln cap="flat" cmpd="sng" w="28575">
            <a:solidFill>
              <a:srgbClr val="72BD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2060"/>
              </a:solidFill>
              <a:latin typeface="Roboto"/>
              <a:ea typeface="Roboto"/>
              <a:cs typeface="Roboto"/>
              <a:sym typeface="Roboto"/>
            </a:endParaRPr>
          </a:p>
        </p:txBody>
      </p:sp>
      <p:sp>
        <p:nvSpPr>
          <p:cNvPr id="454" name="Google Shape;454;p11"/>
          <p:cNvSpPr txBox="1"/>
          <p:nvPr/>
        </p:nvSpPr>
        <p:spPr>
          <a:xfrm>
            <a:off x="1828800" y="1944244"/>
            <a:ext cx="6858000"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Chuẩn bị dụng cụ và vật liệu cho buổi học sau:</a:t>
            </a:r>
            <a:endParaRPr/>
          </a:p>
        </p:txBody>
      </p:sp>
      <p:sp>
        <p:nvSpPr>
          <p:cNvPr id="455" name="Google Shape;455;p11"/>
          <p:cNvSpPr txBox="1"/>
          <p:nvPr/>
        </p:nvSpPr>
        <p:spPr>
          <a:xfrm>
            <a:off x="1799048" y="2541288"/>
            <a:ext cx="6917503" cy="369332"/>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Giấy A4, giấy màu, kéo, keo dán, bút màu, bút chì</a:t>
            </a:r>
            <a:endParaRPr b="0" i="0" sz="2400" u="none" cap="none" strike="noStrike">
              <a:solidFill>
                <a:srgbClr val="002060"/>
              </a:solidFill>
              <a:latin typeface="Roboto"/>
              <a:ea typeface="Roboto"/>
              <a:cs typeface="Roboto"/>
              <a:sym typeface="Roboto"/>
            </a:endParaRPr>
          </a:p>
        </p:txBody>
      </p:sp>
      <p:pic>
        <p:nvPicPr>
          <p:cNvPr id="456" name="Google Shape;456;p11"/>
          <p:cNvPicPr preferRelativeResize="0"/>
          <p:nvPr/>
        </p:nvPicPr>
        <p:blipFill rotWithShape="1">
          <a:blip r:embed="rId3">
            <a:alphaModFix/>
          </a:blip>
          <a:srcRect b="0" l="0" r="0" t="0"/>
          <a:stretch/>
        </p:blipFill>
        <p:spPr>
          <a:xfrm>
            <a:off x="7788972" y="3753598"/>
            <a:ext cx="1054699" cy="646232"/>
          </a:xfrm>
          <a:prstGeom prst="rect">
            <a:avLst/>
          </a:prstGeom>
          <a:noFill/>
          <a:ln>
            <a:noFill/>
          </a:ln>
          <a:effectLst>
            <a:outerShdw blurRad="63500" sx="102000" rotWithShape="0" algn="ctr" sy="102000">
              <a:srgbClr val="000000">
                <a:alpha val="40000"/>
              </a:srgbClr>
            </a:outerShdw>
          </a:effectLst>
        </p:spPr>
      </p:pic>
      <p:pic>
        <p:nvPicPr>
          <p:cNvPr id="457" name="Google Shape;457;p11"/>
          <p:cNvPicPr preferRelativeResize="0"/>
          <p:nvPr/>
        </p:nvPicPr>
        <p:blipFill rotWithShape="1">
          <a:blip r:embed="rId4">
            <a:alphaModFix/>
          </a:blip>
          <a:srcRect b="0" l="0" r="0" t="0"/>
          <a:stretch/>
        </p:blipFill>
        <p:spPr>
          <a:xfrm rot="10800000">
            <a:off x="7402340" y="4705786"/>
            <a:ext cx="1827964" cy="301520"/>
          </a:xfrm>
          <a:prstGeom prst="rect">
            <a:avLst/>
          </a:prstGeom>
          <a:noFill/>
          <a:ln>
            <a:noFill/>
          </a:ln>
          <a:effectLst>
            <a:outerShdw blurRad="63500" sx="102000" rotWithShape="0" algn="ctr" sy="102000">
              <a:srgbClr val="000000">
                <a:alpha val="40000"/>
              </a:srgbClr>
            </a:outerShdw>
          </a:effectLst>
        </p:spPr>
      </p:pic>
      <p:pic>
        <p:nvPicPr>
          <p:cNvPr id="458" name="Google Shape;458;p11"/>
          <p:cNvPicPr preferRelativeResize="0"/>
          <p:nvPr/>
        </p:nvPicPr>
        <p:blipFill rotWithShape="1">
          <a:blip r:embed="rId5">
            <a:alphaModFix/>
          </a:blip>
          <a:srcRect b="0" l="0" r="0" t="0"/>
          <a:stretch/>
        </p:blipFill>
        <p:spPr>
          <a:xfrm>
            <a:off x="3783109" y="3506301"/>
            <a:ext cx="1534400" cy="1534400"/>
          </a:xfrm>
          <a:prstGeom prst="rect">
            <a:avLst/>
          </a:prstGeom>
          <a:noFill/>
          <a:ln>
            <a:noFill/>
          </a:ln>
        </p:spPr>
      </p:pic>
      <p:sp>
        <p:nvSpPr>
          <p:cNvPr id="459" name="Google Shape;459;p11"/>
          <p:cNvSpPr/>
          <p:nvPr/>
        </p:nvSpPr>
        <p:spPr>
          <a:xfrm>
            <a:off x="1912949" y="3643106"/>
            <a:ext cx="810491" cy="1102948"/>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0" name="Google Shape;460;p11"/>
          <p:cNvSpPr/>
          <p:nvPr/>
        </p:nvSpPr>
        <p:spPr>
          <a:xfrm rot="1565122">
            <a:off x="2166435" y="3799772"/>
            <a:ext cx="810491" cy="1102948"/>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61" name="Google Shape;461;p11"/>
          <p:cNvPicPr preferRelativeResize="0"/>
          <p:nvPr/>
        </p:nvPicPr>
        <p:blipFill rotWithShape="1">
          <a:blip r:embed="rId6">
            <a:alphaModFix/>
          </a:blip>
          <a:srcRect b="0" l="16228" r="13090" t="0"/>
          <a:stretch/>
        </p:blipFill>
        <p:spPr>
          <a:xfrm>
            <a:off x="9143590" y="3140514"/>
            <a:ext cx="1091108" cy="1412294"/>
          </a:xfrm>
          <a:prstGeom prst="rect">
            <a:avLst/>
          </a:prstGeom>
          <a:noFill/>
          <a:ln>
            <a:noFill/>
          </a:ln>
          <a:effectLst>
            <a:outerShdw blurRad="63500" sx="102000" rotWithShape="0" algn="ctr" sy="102000">
              <a:srgbClr val="000000">
                <a:alpha val="40000"/>
              </a:srgbClr>
            </a:outerShdw>
          </a:effectLst>
        </p:spPr>
      </p:pic>
      <p:pic>
        <p:nvPicPr>
          <p:cNvPr id="462" name="Google Shape;462;p11"/>
          <p:cNvPicPr preferRelativeResize="0"/>
          <p:nvPr/>
        </p:nvPicPr>
        <p:blipFill rotWithShape="1">
          <a:blip r:embed="rId7">
            <a:alphaModFix/>
          </a:blip>
          <a:srcRect b="0" l="0" r="0" t="0"/>
          <a:stretch/>
        </p:blipFill>
        <p:spPr>
          <a:xfrm>
            <a:off x="5555285" y="3507411"/>
            <a:ext cx="1643786" cy="1394827"/>
          </a:xfrm>
          <a:prstGeom prst="rect">
            <a:avLst/>
          </a:prstGeom>
          <a:noFill/>
          <a:ln>
            <a:noFill/>
          </a:ln>
          <a:effectLst>
            <a:outerShdw blurRad="63500" sx="102000" rotWithShape="0" algn="ctr" sy="102000">
              <a:srgbClr val="000000">
                <a:alpha val="40000"/>
              </a:srgbClr>
            </a:outerShdw>
          </a:effectLst>
        </p:spPr>
      </p:pic>
      <p:pic>
        <p:nvPicPr>
          <p:cNvPr id="463" name="Google Shape;463;p11"/>
          <p:cNvPicPr preferRelativeResize="0"/>
          <p:nvPr/>
        </p:nvPicPr>
        <p:blipFill rotWithShape="1">
          <a:blip r:embed="rId8">
            <a:alphaModFix/>
          </a:blip>
          <a:srcRect b="0" l="0" r="0" t="0"/>
          <a:stretch/>
        </p:blipFill>
        <p:spPr>
          <a:xfrm>
            <a:off x="10045066" y="-34304"/>
            <a:ext cx="2246550" cy="15503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ppt_w</p:attrName>
                                        </p:attrNameLst>
                                      </p:cBhvr>
                                      <p:tavLst>
                                        <p:tav fmla="" tm="0">
                                          <p:val>
                                            <p:strVal val="0"/>
                                          </p:val>
                                        </p:tav>
                                        <p:tav fmla="" tm="100000">
                                          <p:val>
                                            <p:strVal val="#ppt_w"/>
                                          </p:val>
                                        </p:tav>
                                      </p:tavLst>
                                    </p:anim>
                                    <p:anim calcmode="lin" valueType="num">
                                      <p:cBhvr additive="base">
                                        <p:cTn dur="500"/>
                                        <p:tgtEl>
                                          <p:spTgt spid="4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ppt_w</p:attrName>
                                        </p:attrNameLst>
                                      </p:cBhvr>
                                      <p:tavLst>
                                        <p:tav fmla="" tm="0">
                                          <p:val>
                                            <p:strVal val="0"/>
                                          </p:val>
                                        </p:tav>
                                        <p:tav fmla="" tm="100000">
                                          <p:val>
                                            <p:strVal val="#ppt_w"/>
                                          </p:val>
                                        </p:tav>
                                      </p:tavLst>
                                    </p:anim>
                                    <p:anim calcmode="lin" valueType="num">
                                      <p:cBhvr additive="base">
                                        <p:cTn dur="500"/>
                                        <p:tgtEl>
                                          <p:spTgt spid="4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500"/>
                                        <p:tgtEl>
                                          <p:spTgt spid="455"/>
                                        </p:tgtEl>
                                        <p:attrNameLst>
                                          <p:attrName>ppt_w</p:attrName>
                                        </p:attrNameLst>
                                      </p:cBhvr>
                                      <p:tavLst>
                                        <p:tav fmla="" tm="0">
                                          <p:val>
                                            <p:strVal val="0"/>
                                          </p:val>
                                        </p:tav>
                                        <p:tav fmla="" tm="100000">
                                          <p:val>
                                            <p:strVal val="#ppt_w"/>
                                          </p:val>
                                        </p:tav>
                                      </p:tavLst>
                                    </p:anim>
                                    <p:anim calcmode="lin" valueType="num">
                                      <p:cBhvr additive="base">
                                        <p:cTn dur="500"/>
                                        <p:tgtEl>
                                          <p:spTgt spid="4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2"/>
          <p:cNvSpPr/>
          <p:nvPr/>
        </p:nvSpPr>
        <p:spPr>
          <a:xfrm>
            <a:off x="2034761" y="1358261"/>
            <a:ext cx="8973879" cy="4029740"/>
          </a:xfrm>
          <a:prstGeom prst="ellipse">
            <a:avLst/>
          </a:prstGeom>
          <a:solidFill>
            <a:srgbClr val="A5B2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0" name="Google Shape;470;p12"/>
          <p:cNvSpPr txBox="1"/>
          <p:nvPr/>
        </p:nvSpPr>
        <p:spPr>
          <a:xfrm>
            <a:off x="3806254" y="2957633"/>
            <a:ext cx="585619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4800"/>
              <a:buFont typeface="Roboto Black"/>
              <a:buNone/>
            </a:pPr>
            <a:r>
              <a:rPr b="1" i="0" lang="en-US" sz="4800" u="none" cap="none" strike="noStrike">
                <a:solidFill>
                  <a:srgbClr val="002060"/>
                </a:solidFill>
                <a:latin typeface="Roboto Black"/>
                <a:ea typeface="Roboto Black"/>
                <a:cs typeface="Roboto Black"/>
                <a:sym typeface="Roboto Black"/>
              </a:rPr>
              <a:t>TẠM BIỆT CÁC EM</a:t>
            </a:r>
            <a:endParaRPr b="1" i="0" sz="4800" u="none" cap="none" strike="noStrike">
              <a:solidFill>
                <a:srgbClr val="002060"/>
              </a:solidFill>
              <a:latin typeface="Roboto Black"/>
              <a:ea typeface="Roboto Black"/>
              <a:cs typeface="Roboto Black"/>
              <a:sym typeface="Roboto Black"/>
            </a:endParaRPr>
          </a:p>
        </p:txBody>
      </p:sp>
      <p:pic>
        <p:nvPicPr>
          <p:cNvPr id="471" name="Google Shape;471;p12"/>
          <p:cNvPicPr preferRelativeResize="0"/>
          <p:nvPr/>
        </p:nvPicPr>
        <p:blipFill rotWithShape="1">
          <a:blip r:embed="rId3">
            <a:alphaModFix/>
          </a:blip>
          <a:srcRect b="0" l="0" r="0" t="0"/>
          <a:stretch/>
        </p:blipFill>
        <p:spPr>
          <a:xfrm flipH="1">
            <a:off x="1792552" y="2700015"/>
            <a:ext cx="1588399" cy="26025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3"/>
          <p:cNvSpPr txBox="1"/>
          <p:nvPr/>
        </p:nvSpPr>
        <p:spPr>
          <a:xfrm>
            <a:off x="4750987" y="931435"/>
            <a:ext cx="183581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4000"/>
              <a:buFont typeface="Roboto Black"/>
              <a:buNone/>
            </a:pPr>
            <a:r>
              <a:rPr b="1" i="0" lang="en-US" sz="4000" u="none" cap="none" strike="noStrike">
                <a:solidFill>
                  <a:srgbClr val="7030A0"/>
                </a:solidFill>
                <a:latin typeface="Roboto Black"/>
                <a:ea typeface="Roboto Black"/>
                <a:cs typeface="Roboto Black"/>
                <a:sym typeface="Roboto Black"/>
              </a:rPr>
              <a:t>BÀI 3</a:t>
            </a:r>
            <a:endParaRPr b="1" i="0" sz="4000" u="none" cap="none" strike="noStrike">
              <a:solidFill>
                <a:srgbClr val="7030A0"/>
              </a:solidFill>
              <a:latin typeface="Roboto Black"/>
              <a:ea typeface="Roboto Black"/>
              <a:cs typeface="Roboto Black"/>
              <a:sym typeface="Roboto Black"/>
            </a:endParaRPr>
          </a:p>
        </p:txBody>
      </p:sp>
      <p:sp>
        <p:nvSpPr>
          <p:cNvPr id="478" name="Google Shape;478;p13"/>
          <p:cNvSpPr txBox="1"/>
          <p:nvPr/>
        </p:nvSpPr>
        <p:spPr>
          <a:xfrm>
            <a:off x="11179241" y="6073528"/>
            <a:ext cx="105809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2400"/>
              <a:buFont typeface="Roboto Black"/>
              <a:buNone/>
            </a:pPr>
            <a:r>
              <a:rPr b="0" i="0" lang="en-US" sz="2400" u="none" cap="none" strike="noStrike">
                <a:solidFill>
                  <a:srgbClr val="7030A0"/>
                </a:solidFill>
                <a:latin typeface="Roboto Black"/>
                <a:ea typeface="Roboto Black"/>
                <a:cs typeface="Roboto Black"/>
                <a:sym typeface="Roboto Black"/>
              </a:rPr>
              <a:t>Tiết 2</a:t>
            </a:r>
            <a:endParaRPr b="0" i="0" sz="2400" u="none" cap="none" strike="noStrike">
              <a:solidFill>
                <a:srgbClr val="7030A0"/>
              </a:solidFill>
              <a:latin typeface="Roboto Black"/>
              <a:ea typeface="Roboto Black"/>
              <a:cs typeface="Roboto Black"/>
              <a:sym typeface="Roboto Black"/>
            </a:endParaRPr>
          </a:p>
        </p:txBody>
      </p:sp>
      <p:pic>
        <p:nvPicPr>
          <p:cNvPr id="479" name="Google Shape;479;p13"/>
          <p:cNvPicPr preferRelativeResize="0"/>
          <p:nvPr/>
        </p:nvPicPr>
        <p:blipFill rotWithShape="1">
          <a:blip r:embed="rId3">
            <a:alphaModFix/>
          </a:blip>
          <a:srcRect b="0" l="0" r="0" t="0"/>
          <a:stretch/>
        </p:blipFill>
        <p:spPr>
          <a:xfrm>
            <a:off x="78121" y="-61076"/>
            <a:ext cx="2246550" cy="1550366"/>
          </a:xfrm>
          <a:prstGeom prst="rect">
            <a:avLst/>
          </a:prstGeom>
          <a:noFill/>
          <a:ln>
            <a:noFill/>
          </a:ln>
        </p:spPr>
      </p:pic>
      <p:sp>
        <p:nvSpPr>
          <p:cNvPr id="480" name="Google Shape;480;p13"/>
          <p:cNvSpPr txBox="1"/>
          <p:nvPr/>
        </p:nvSpPr>
        <p:spPr>
          <a:xfrm>
            <a:off x="5354270" y="1559468"/>
            <a:ext cx="4754362" cy="270843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2060"/>
              </a:buClr>
              <a:buSzPts val="6000"/>
              <a:buFont typeface="Roboto Black"/>
              <a:buNone/>
            </a:pPr>
            <a:r>
              <a:rPr b="1" i="0" lang="en-US" sz="6000" u="none" cap="none" strike="noStrike">
                <a:solidFill>
                  <a:srgbClr val="002060"/>
                </a:solidFill>
                <a:latin typeface="Roboto Black"/>
                <a:ea typeface="Roboto Black"/>
                <a:cs typeface="Roboto Black"/>
                <a:sym typeface="Roboto Black"/>
              </a:rPr>
              <a:t>BỘ CHỮ SỐ </a:t>
            </a:r>
            <a:endParaRPr/>
          </a:p>
          <a:p>
            <a:pPr indent="0" lvl="0" marL="0" marR="0" rtl="0" algn="ctr">
              <a:lnSpc>
                <a:spcPct val="150000"/>
              </a:lnSpc>
              <a:spcBef>
                <a:spcPts val="0"/>
              </a:spcBef>
              <a:spcAft>
                <a:spcPts val="0"/>
              </a:spcAft>
              <a:buClr>
                <a:srgbClr val="002060"/>
              </a:buClr>
              <a:buSzPts val="6000"/>
              <a:buFont typeface="Roboto Black"/>
              <a:buNone/>
            </a:pPr>
            <a:r>
              <a:rPr b="1" i="0" lang="en-US" sz="6000" u="none" cap="none" strike="noStrike">
                <a:solidFill>
                  <a:srgbClr val="002060"/>
                </a:solidFill>
                <a:latin typeface="Roboto Black"/>
                <a:ea typeface="Roboto Black"/>
                <a:cs typeface="Roboto Black"/>
                <a:sym typeface="Roboto Black"/>
              </a:rPr>
              <a:t>BÍ ẨN</a:t>
            </a:r>
            <a:endParaRPr/>
          </a:p>
        </p:txBody>
      </p:sp>
      <p:pic>
        <p:nvPicPr>
          <p:cNvPr id="481" name="Google Shape;481;p13"/>
          <p:cNvPicPr preferRelativeResize="0"/>
          <p:nvPr/>
        </p:nvPicPr>
        <p:blipFill rotWithShape="1">
          <a:blip r:embed="rId4">
            <a:alphaModFix/>
          </a:blip>
          <a:srcRect b="0" l="0" r="0" t="0"/>
          <a:stretch/>
        </p:blipFill>
        <p:spPr>
          <a:xfrm>
            <a:off x="6130636" y="4791010"/>
            <a:ext cx="4183812" cy="1795415"/>
          </a:xfrm>
          <a:prstGeom prst="rect">
            <a:avLst/>
          </a:prstGeom>
          <a:noFill/>
          <a:ln>
            <a:noFill/>
          </a:ln>
          <a:effectLst>
            <a:outerShdw blurRad="63500" sx="102000" rotWithShape="0" algn="ctr" sy="102000">
              <a:srgbClr val="000000">
                <a:alpha val="40000"/>
              </a:srgbClr>
            </a:outerShdw>
          </a:effectLst>
        </p:spPr>
      </p:pic>
      <p:pic>
        <p:nvPicPr>
          <p:cNvPr id="482" name="Google Shape;482;p13"/>
          <p:cNvPicPr preferRelativeResize="0"/>
          <p:nvPr/>
        </p:nvPicPr>
        <p:blipFill rotWithShape="1">
          <a:blip r:embed="rId5">
            <a:alphaModFix/>
          </a:blip>
          <a:srcRect b="0" l="0" r="0" t="0"/>
          <a:stretch/>
        </p:blipFill>
        <p:spPr>
          <a:xfrm>
            <a:off x="0" y="1520347"/>
            <a:ext cx="5117867" cy="5337653"/>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500"/>
                                        <p:tgtEl>
                                          <p:spTgt spid="47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par>
                                <p:cTn fill="hold" nodeType="withEffect" presetClass="entr" presetID="23" presetSubtype="16">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ppt_w</p:attrName>
                                        </p:attrNameLst>
                                      </p:cBhvr>
                                      <p:tavLst>
                                        <p:tav fmla="" tm="0">
                                          <p:val>
                                            <p:strVal val="0"/>
                                          </p:val>
                                        </p:tav>
                                        <p:tav fmla="" tm="100000">
                                          <p:val>
                                            <p:strVal val="#ppt_w"/>
                                          </p:val>
                                        </p:tav>
                                      </p:tavLst>
                                    </p:anim>
                                    <p:anim calcmode="lin" valueType="num">
                                      <p:cBhvr additive="base">
                                        <p:cTn dur="500"/>
                                        <p:tgtEl>
                                          <p:spTgt spid="4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ppt_w</p:attrName>
                                        </p:attrNameLst>
                                      </p:cBhvr>
                                      <p:tavLst>
                                        <p:tav fmla="" tm="0">
                                          <p:val>
                                            <p:strVal val="0"/>
                                          </p:val>
                                        </p:tav>
                                        <p:tav fmla="" tm="100000">
                                          <p:val>
                                            <p:strVal val="#ppt_w"/>
                                          </p:val>
                                        </p:tav>
                                      </p:tavLst>
                                    </p:anim>
                                    <p:anim calcmode="lin" valueType="num">
                                      <p:cBhvr additive="base">
                                        <p:cTn dur="500"/>
                                        <p:tgtEl>
                                          <p:spTgt spid="4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4"/>
          <p:cNvSpPr txBox="1"/>
          <p:nvPr/>
        </p:nvSpPr>
        <p:spPr>
          <a:xfrm>
            <a:off x="968693" y="1751804"/>
            <a:ext cx="94193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Thảo luận và chia sẻ ý tưởng làm “Bộ chữ số bí ẩn”</a:t>
            </a:r>
            <a:endParaRPr/>
          </a:p>
        </p:txBody>
      </p:sp>
      <p:sp>
        <p:nvSpPr>
          <p:cNvPr id="489" name="Google Shape;489;p14"/>
          <p:cNvSpPr txBox="1"/>
          <p:nvPr/>
        </p:nvSpPr>
        <p:spPr>
          <a:xfrm>
            <a:off x="2537779" y="334139"/>
            <a:ext cx="6772838"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ĐỀ XUẤT Ý TƯỞNG VÀ CÁCH LÀM “BỘ CHỮ SỐ BÍ ẨN”</a:t>
            </a:r>
            <a:endParaRPr/>
          </a:p>
        </p:txBody>
      </p:sp>
      <p:sp>
        <p:nvSpPr>
          <p:cNvPr id="490" name="Google Shape;490;p14"/>
          <p:cNvSpPr txBox="1"/>
          <p:nvPr/>
        </p:nvSpPr>
        <p:spPr>
          <a:xfrm>
            <a:off x="5123545" y="5972314"/>
            <a:ext cx="160130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Roboto"/>
              <a:buNone/>
            </a:pPr>
            <a:r>
              <a:rPr b="1" i="0" lang="en-US" sz="2400" u="none" cap="none" strike="noStrike">
                <a:solidFill>
                  <a:srgbClr val="FF0000"/>
                </a:solidFill>
                <a:latin typeface="Roboto"/>
                <a:ea typeface="Roboto"/>
                <a:cs typeface="Roboto"/>
                <a:sym typeface="Roboto"/>
              </a:rPr>
              <a:t>Gợi ý</a:t>
            </a:r>
            <a:endParaRPr b="1" i="0" sz="3200" u="none" cap="none" strike="noStrike">
              <a:solidFill>
                <a:srgbClr val="FF0000"/>
              </a:solidFill>
              <a:latin typeface="Roboto"/>
              <a:ea typeface="Roboto"/>
              <a:cs typeface="Roboto"/>
              <a:sym typeface="Roboto"/>
            </a:endParaRPr>
          </a:p>
        </p:txBody>
      </p:sp>
      <p:pic>
        <p:nvPicPr>
          <p:cNvPr id="491" name="Google Shape;491;p14"/>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pic>
        <p:nvPicPr>
          <p:cNvPr id="492" name="Google Shape;492;p14"/>
          <p:cNvPicPr preferRelativeResize="0"/>
          <p:nvPr/>
        </p:nvPicPr>
        <p:blipFill rotWithShape="1">
          <a:blip r:embed="rId4">
            <a:alphaModFix/>
          </a:blip>
          <a:srcRect b="0" l="0" r="0" t="0"/>
          <a:stretch/>
        </p:blipFill>
        <p:spPr>
          <a:xfrm>
            <a:off x="1494538" y="3195184"/>
            <a:ext cx="4183812" cy="1795415"/>
          </a:xfrm>
          <a:prstGeom prst="rect">
            <a:avLst/>
          </a:prstGeom>
          <a:noFill/>
          <a:ln>
            <a:noFill/>
          </a:ln>
          <a:effectLst>
            <a:outerShdw blurRad="63500" sx="102000" rotWithShape="0" algn="ctr" sy="102000">
              <a:srgbClr val="000000">
                <a:alpha val="40000"/>
              </a:srgbClr>
            </a:outerShdw>
          </a:effectLst>
        </p:spPr>
      </p:pic>
      <p:pic>
        <p:nvPicPr>
          <p:cNvPr id="493" name="Google Shape;493;p14"/>
          <p:cNvPicPr preferRelativeResize="0"/>
          <p:nvPr/>
        </p:nvPicPr>
        <p:blipFill rotWithShape="1">
          <a:blip r:embed="rId5">
            <a:alphaModFix/>
          </a:blip>
          <a:srcRect b="0" l="0" r="0" t="0"/>
          <a:stretch/>
        </p:blipFill>
        <p:spPr>
          <a:xfrm>
            <a:off x="6132569" y="2122808"/>
            <a:ext cx="4545889" cy="4741112"/>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23" presetSubtype="16">
                                  <p:stCondLst>
                                    <p:cond delay="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500"/>
                                        <p:tgtEl>
                                          <p:spTgt spid="493"/>
                                        </p:tgtEl>
                                        <p:attrNameLst>
                                          <p:attrName>ppt_w</p:attrName>
                                        </p:attrNameLst>
                                      </p:cBhvr>
                                      <p:tavLst>
                                        <p:tav fmla="" tm="0">
                                          <p:val>
                                            <p:strVal val="0"/>
                                          </p:val>
                                        </p:tav>
                                        <p:tav fmla="" tm="100000">
                                          <p:val>
                                            <p:strVal val="#ppt_w"/>
                                          </p:val>
                                        </p:tav>
                                      </p:tavLst>
                                    </p:anim>
                                    <p:anim calcmode="lin" valueType="num">
                                      <p:cBhvr additive="base">
                                        <p:cTn dur="500"/>
                                        <p:tgtEl>
                                          <p:spTgt spid="4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500"/>
                                        <p:tgtEl>
                                          <p:spTgt spid="492"/>
                                        </p:tgtEl>
                                        <p:attrNameLst>
                                          <p:attrName>ppt_w</p:attrName>
                                        </p:attrNameLst>
                                      </p:cBhvr>
                                      <p:tavLst>
                                        <p:tav fmla="" tm="0">
                                          <p:val>
                                            <p:strVal val="0"/>
                                          </p:val>
                                        </p:tav>
                                        <p:tav fmla="" tm="100000">
                                          <p:val>
                                            <p:strVal val="#ppt_w"/>
                                          </p:val>
                                        </p:tav>
                                      </p:tavLst>
                                    </p:anim>
                                    <p:anim calcmode="lin" valueType="num">
                                      <p:cBhvr additive="base">
                                        <p:cTn dur="500"/>
                                        <p:tgtEl>
                                          <p:spTgt spid="49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5"/>
          <p:cNvSpPr txBox="1"/>
          <p:nvPr/>
        </p:nvSpPr>
        <p:spPr>
          <a:xfrm>
            <a:off x="3296180" y="716023"/>
            <a:ext cx="547846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1" i="0" lang="en-US" sz="3200" u="none" cap="none" strike="noStrike">
                <a:solidFill>
                  <a:srgbClr val="002060"/>
                </a:solidFill>
                <a:latin typeface="Roboto"/>
                <a:ea typeface="Roboto"/>
                <a:cs typeface="Roboto"/>
                <a:sym typeface="Roboto"/>
              </a:rPr>
              <a:t>TIÊU CHÍ SẢN PHẨM</a:t>
            </a:r>
            <a:endParaRPr/>
          </a:p>
        </p:txBody>
      </p:sp>
      <p:sp>
        <p:nvSpPr>
          <p:cNvPr id="500" name="Google Shape;500;p15"/>
          <p:cNvSpPr/>
          <p:nvPr/>
        </p:nvSpPr>
        <p:spPr>
          <a:xfrm>
            <a:off x="1270385" y="2088932"/>
            <a:ext cx="9530052" cy="3971882"/>
          </a:xfrm>
          <a:prstGeom prst="roundRect">
            <a:avLst>
              <a:gd fmla="val 16667" name="adj"/>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01" name="Google Shape;501;p15"/>
          <p:cNvSpPr txBox="1"/>
          <p:nvPr/>
        </p:nvSpPr>
        <p:spPr>
          <a:xfrm>
            <a:off x="1680765" y="2780786"/>
            <a:ext cx="50532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Sử dụng để lập các số có 6 chữ số;</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nhận biết giá trị theo vị trí của từng</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chữ số trong mỗi số.</a:t>
            </a:r>
            <a:endParaRPr b="0" i="0" sz="2400" u="none" cap="none" strike="noStrike">
              <a:solidFill>
                <a:srgbClr val="002060"/>
              </a:solidFill>
              <a:latin typeface="Roboto"/>
              <a:ea typeface="Roboto"/>
              <a:cs typeface="Roboto"/>
              <a:sym typeface="Roboto"/>
            </a:endParaRPr>
          </a:p>
        </p:txBody>
      </p:sp>
      <p:sp>
        <p:nvSpPr>
          <p:cNvPr id="502" name="Google Shape;502;p15"/>
          <p:cNvSpPr txBox="1"/>
          <p:nvPr/>
        </p:nvSpPr>
        <p:spPr>
          <a:xfrm>
            <a:off x="1680765" y="4249976"/>
            <a:ext cx="51276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Dễ sử dụng, đảm bảo tính thẩm mĩ</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và chắc chắn.</a:t>
            </a:r>
            <a:endParaRPr b="0" i="0" sz="2400" u="none" cap="none" strike="noStrike">
              <a:solidFill>
                <a:srgbClr val="002060"/>
              </a:solidFill>
              <a:latin typeface="Roboto"/>
              <a:ea typeface="Roboto"/>
              <a:cs typeface="Roboto"/>
              <a:sym typeface="Roboto"/>
            </a:endParaRPr>
          </a:p>
        </p:txBody>
      </p:sp>
      <p:pic>
        <p:nvPicPr>
          <p:cNvPr id="503" name="Google Shape;503;p15"/>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pic>
        <p:nvPicPr>
          <p:cNvPr id="504" name="Google Shape;504;p15"/>
          <p:cNvPicPr preferRelativeResize="0"/>
          <p:nvPr/>
        </p:nvPicPr>
        <p:blipFill rotWithShape="1">
          <a:blip r:embed="rId4">
            <a:alphaModFix/>
          </a:blip>
          <a:srcRect b="0" l="0" r="0" t="0"/>
          <a:stretch/>
        </p:blipFill>
        <p:spPr>
          <a:xfrm rot="-3233248">
            <a:off x="6825481" y="3177166"/>
            <a:ext cx="4183812" cy="1795415"/>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23" presetSubtype="16">
                                  <p:stCondLst>
                                    <p:cond delay="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500"/>
                                        <p:tgtEl>
                                          <p:spTgt spid="504"/>
                                        </p:tgtEl>
                                        <p:attrNameLst>
                                          <p:attrName>ppt_w</p:attrName>
                                        </p:attrNameLst>
                                      </p:cBhvr>
                                      <p:tavLst>
                                        <p:tav fmla="" tm="0">
                                          <p:val>
                                            <p:strVal val="0"/>
                                          </p:val>
                                        </p:tav>
                                        <p:tav fmla="" tm="100000">
                                          <p:val>
                                            <p:strVal val="#ppt_w"/>
                                          </p:val>
                                        </p:tav>
                                      </p:tavLst>
                                    </p:anim>
                                    <p:anim calcmode="lin" valueType="num">
                                      <p:cBhvr additive="base">
                                        <p:cTn dur="500"/>
                                        <p:tgtEl>
                                          <p:spTgt spid="5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16"/>
          <p:cNvSpPr/>
          <p:nvPr/>
        </p:nvSpPr>
        <p:spPr>
          <a:xfrm>
            <a:off x="6344499" y="2439318"/>
            <a:ext cx="3153062" cy="2189095"/>
          </a:xfrm>
          <a:custGeom>
            <a:rect b="b" l="l" r="r" t="t"/>
            <a:pathLst>
              <a:path extrusionOk="0" h="2189095" w="3153062">
                <a:moveTo>
                  <a:pt x="1508989" y="0"/>
                </a:moveTo>
                <a:cubicBezTo>
                  <a:pt x="1700280" y="0"/>
                  <a:pt x="1868935" y="71075"/>
                  <a:pt x="1968526" y="179178"/>
                </a:cubicBezTo>
                <a:lnTo>
                  <a:pt x="1998139" y="219187"/>
                </a:lnTo>
                <a:lnTo>
                  <a:pt x="2004477" y="216664"/>
                </a:lnTo>
                <a:cubicBezTo>
                  <a:pt x="2070778" y="196099"/>
                  <a:pt x="2143673" y="184727"/>
                  <a:pt x="2220189" y="184727"/>
                </a:cubicBezTo>
                <a:cubicBezTo>
                  <a:pt x="2526255" y="184727"/>
                  <a:pt x="2774371" y="366678"/>
                  <a:pt x="2774371" y="591127"/>
                </a:cubicBezTo>
                <a:cubicBezTo>
                  <a:pt x="2774371" y="647239"/>
                  <a:pt x="2758864" y="700696"/>
                  <a:pt x="2730821" y="749317"/>
                </a:cubicBezTo>
                <a:lnTo>
                  <a:pt x="2705353" y="783725"/>
                </a:lnTo>
                <a:lnTo>
                  <a:pt x="2710567" y="784111"/>
                </a:lnTo>
                <a:cubicBezTo>
                  <a:pt x="2963098" y="822006"/>
                  <a:pt x="3153062" y="985861"/>
                  <a:pt x="3153062" y="1182254"/>
                </a:cubicBezTo>
                <a:cubicBezTo>
                  <a:pt x="3153062" y="1378647"/>
                  <a:pt x="2963098" y="1542502"/>
                  <a:pt x="2710567" y="1580398"/>
                </a:cubicBezTo>
                <a:lnTo>
                  <a:pt x="2679548" y="1582691"/>
                </a:lnTo>
                <a:lnTo>
                  <a:pt x="2678705" y="1586171"/>
                </a:lnTo>
                <a:cubicBezTo>
                  <a:pt x="2636640" y="1669048"/>
                  <a:pt x="2538164" y="1727200"/>
                  <a:pt x="2423389" y="1727200"/>
                </a:cubicBezTo>
                <a:cubicBezTo>
                  <a:pt x="2385131" y="1727200"/>
                  <a:pt x="2348684" y="1720739"/>
                  <a:pt x="2315533" y="1709054"/>
                </a:cubicBezTo>
                <a:lnTo>
                  <a:pt x="2277974" y="1692065"/>
                </a:lnTo>
                <a:lnTo>
                  <a:pt x="2249103" y="1750884"/>
                </a:lnTo>
                <a:lnTo>
                  <a:pt x="2233967" y="1767676"/>
                </a:lnTo>
                <a:lnTo>
                  <a:pt x="2251684" y="1802150"/>
                </a:lnTo>
                <a:cubicBezTo>
                  <a:pt x="2312688" y="1901583"/>
                  <a:pt x="2430236" y="2008682"/>
                  <a:pt x="2654218" y="2130214"/>
                </a:cubicBezTo>
                <a:cubicBezTo>
                  <a:pt x="2634965" y="2274056"/>
                  <a:pt x="2188684" y="2117795"/>
                  <a:pt x="2023312" y="2048235"/>
                </a:cubicBezTo>
                <a:cubicBezTo>
                  <a:pt x="1899284" y="1996065"/>
                  <a:pt x="1747224" y="1914409"/>
                  <a:pt x="1687069" y="1816158"/>
                </a:cubicBezTo>
                <a:lnTo>
                  <a:pt x="1684837" y="1811008"/>
                </a:lnTo>
                <a:lnTo>
                  <a:pt x="1669897" y="1814873"/>
                </a:lnTo>
                <a:cubicBezTo>
                  <a:pt x="1651859" y="1817949"/>
                  <a:pt x="1633183" y="1819564"/>
                  <a:pt x="1614053" y="1819564"/>
                </a:cubicBezTo>
                <a:cubicBezTo>
                  <a:pt x="1556666" y="1819564"/>
                  <a:pt x="1503353" y="1805026"/>
                  <a:pt x="1459129" y="1780128"/>
                </a:cubicBezTo>
                <a:lnTo>
                  <a:pt x="1444243" y="1769893"/>
                </a:lnTo>
                <a:lnTo>
                  <a:pt x="1361070" y="1816139"/>
                </a:lnTo>
                <a:cubicBezTo>
                  <a:pt x="1286636" y="1847776"/>
                  <a:pt x="1201336" y="1865747"/>
                  <a:pt x="1110672" y="1865747"/>
                </a:cubicBezTo>
                <a:cubicBezTo>
                  <a:pt x="893078" y="1865747"/>
                  <a:pt x="706384" y="1762236"/>
                  <a:pt x="626636" y="1614715"/>
                </a:cubicBezTo>
                <a:lnTo>
                  <a:pt x="624889" y="1610312"/>
                </a:lnTo>
                <a:lnTo>
                  <a:pt x="566882" y="1616362"/>
                </a:lnTo>
                <a:cubicBezTo>
                  <a:pt x="253802" y="1616362"/>
                  <a:pt x="0" y="1353773"/>
                  <a:pt x="0" y="1029853"/>
                </a:cubicBezTo>
                <a:cubicBezTo>
                  <a:pt x="0" y="867893"/>
                  <a:pt x="63450" y="721266"/>
                  <a:pt x="166036" y="615129"/>
                </a:cubicBezTo>
                <a:lnTo>
                  <a:pt x="248640" y="544614"/>
                </a:lnTo>
                <a:lnTo>
                  <a:pt x="243607" y="508000"/>
                </a:lnTo>
                <a:cubicBezTo>
                  <a:pt x="243607" y="283551"/>
                  <a:pt x="491723" y="101600"/>
                  <a:pt x="797789" y="101600"/>
                </a:cubicBezTo>
                <a:cubicBezTo>
                  <a:pt x="883870" y="101600"/>
                  <a:pt x="965367" y="115993"/>
                  <a:pt x="1038050" y="141675"/>
                </a:cubicBezTo>
                <a:lnTo>
                  <a:pt x="1074406" y="156999"/>
                </a:lnTo>
                <a:lnTo>
                  <a:pt x="1117124" y="119032"/>
                </a:lnTo>
                <a:cubicBezTo>
                  <a:pt x="1217411" y="45488"/>
                  <a:pt x="1355956" y="0"/>
                  <a:pt x="150898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1" name="Google Shape;511;p16"/>
          <p:cNvSpPr txBox="1"/>
          <p:nvPr/>
        </p:nvSpPr>
        <p:spPr>
          <a:xfrm>
            <a:off x="1014768" y="1753031"/>
            <a:ext cx="94193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Lựa chọn ý tưởng và đề xuất cách làm sản phẩm “Bộ chữ số bí ẩn”</a:t>
            </a:r>
            <a:endParaRPr b="0" i="0" sz="3200" u="none" cap="none" strike="noStrike">
              <a:solidFill>
                <a:srgbClr val="002060"/>
              </a:solidFill>
              <a:latin typeface="Roboto"/>
              <a:ea typeface="Roboto"/>
              <a:cs typeface="Roboto"/>
              <a:sym typeface="Roboto"/>
            </a:endParaRPr>
          </a:p>
        </p:txBody>
      </p:sp>
      <p:sp>
        <p:nvSpPr>
          <p:cNvPr id="512" name="Google Shape;512;p16"/>
          <p:cNvSpPr txBox="1"/>
          <p:nvPr/>
        </p:nvSpPr>
        <p:spPr>
          <a:xfrm>
            <a:off x="2654737" y="327139"/>
            <a:ext cx="6772838"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ĐỀ XUẤT Ý TƯỞNG VÀ CÁCH LÀM “BỘ CHỮ SỐ BÍ ẨN”</a:t>
            </a:r>
            <a:endParaRPr/>
          </a:p>
        </p:txBody>
      </p:sp>
      <p:sp>
        <p:nvSpPr>
          <p:cNvPr id="513" name="Google Shape;513;p16"/>
          <p:cNvSpPr txBox="1"/>
          <p:nvPr/>
        </p:nvSpPr>
        <p:spPr>
          <a:xfrm>
            <a:off x="6544783" y="3118368"/>
            <a:ext cx="27524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Đây là bản thiết kế của nhóm tớ!</a:t>
            </a:r>
            <a:endParaRPr b="0" i="0" sz="3200" u="none" cap="none" strike="noStrike">
              <a:solidFill>
                <a:srgbClr val="002060"/>
              </a:solidFill>
              <a:latin typeface="Roboto"/>
              <a:ea typeface="Roboto"/>
              <a:cs typeface="Roboto"/>
              <a:sym typeface="Roboto"/>
            </a:endParaRPr>
          </a:p>
        </p:txBody>
      </p:sp>
      <p:pic>
        <p:nvPicPr>
          <p:cNvPr id="514" name="Google Shape;514;p16"/>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pic>
        <p:nvPicPr>
          <p:cNvPr id="515" name="Google Shape;515;p16"/>
          <p:cNvPicPr preferRelativeResize="0"/>
          <p:nvPr/>
        </p:nvPicPr>
        <p:blipFill rotWithShape="1">
          <a:blip r:embed="rId4">
            <a:alphaModFix/>
          </a:blip>
          <a:srcRect b="0" l="0" r="0" t="0"/>
          <a:stretch/>
        </p:blipFill>
        <p:spPr>
          <a:xfrm>
            <a:off x="8373262" y="3493212"/>
            <a:ext cx="2924174" cy="2657475"/>
          </a:xfrm>
          <a:prstGeom prst="rect">
            <a:avLst/>
          </a:prstGeom>
          <a:noFill/>
          <a:ln>
            <a:noFill/>
          </a:ln>
        </p:spPr>
      </p:pic>
      <p:pic>
        <p:nvPicPr>
          <p:cNvPr descr="A picture containing measuring stick, indoor&#10;&#10;Description automatically generated" id="516" name="Google Shape;516;p16"/>
          <p:cNvPicPr preferRelativeResize="0"/>
          <p:nvPr/>
        </p:nvPicPr>
        <p:blipFill rotWithShape="1">
          <a:blip r:embed="rId5">
            <a:alphaModFix/>
          </a:blip>
          <a:srcRect b="0" l="0" r="0" t="0"/>
          <a:stretch/>
        </p:blipFill>
        <p:spPr>
          <a:xfrm>
            <a:off x="1662490" y="2454384"/>
            <a:ext cx="2924174" cy="38885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7"/>
          <p:cNvSpPr/>
          <p:nvPr/>
        </p:nvSpPr>
        <p:spPr>
          <a:xfrm>
            <a:off x="862445" y="1573619"/>
            <a:ext cx="10280476" cy="5047897"/>
          </a:xfrm>
          <a:prstGeom prst="roundRect">
            <a:avLst>
              <a:gd fmla="val 16667" name="adj"/>
            </a:avLst>
          </a:prstGeom>
          <a:solidFill>
            <a:srgbClr val="F2F2F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3" name="Google Shape;523;p17"/>
          <p:cNvSpPr txBox="1"/>
          <p:nvPr/>
        </p:nvSpPr>
        <p:spPr>
          <a:xfrm>
            <a:off x="895345" y="1969124"/>
            <a:ext cx="433323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2800"/>
              <a:buFont typeface="Pangolin"/>
              <a:buNone/>
            </a:pPr>
            <a:r>
              <a:rPr b="1" i="0" lang="en-US" sz="2800" u="none" cap="none" strike="noStrike">
                <a:solidFill>
                  <a:srgbClr val="00B050"/>
                </a:solidFill>
                <a:latin typeface="Pangolin"/>
                <a:ea typeface="Pangolin"/>
                <a:cs typeface="Pangolin"/>
                <a:sym typeface="Pangolin"/>
              </a:rPr>
              <a:t>Cùng vẽ ý tưởng của nhóm</a:t>
            </a:r>
            <a:endParaRPr/>
          </a:p>
        </p:txBody>
      </p:sp>
      <p:sp>
        <p:nvSpPr>
          <p:cNvPr id="524" name="Google Shape;524;p17"/>
          <p:cNvSpPr txBox="1"/>
          <p:nvPr/>
        </p:nvSpPr>
        <p:spPr>
          <a:xfrm>
            <a:off x="3700301" y="508695"/>
            <a:ext cx="407095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Pangolin"/>
              <a:buNone/>
            </a:pPr>
            <a:r>
              <a:rPr b="1" i="0" lang="en-US" sz="3200" u="none" cap="none" strike="noStrike">
                <a:solidFill>
                  <a:srgbClr val="002060"/>
                </a:solidFill>
                <a:latin typeface="Pangolin"/>
                <a:ea typeface="Pangolin"/>
                <a:cs typeface="Pangolin"/>
                <a:sym typeface="Pangolin"/>
              </a:rPr>
              <a:t>PHIẾU HỌC TẬP SỐ 4</a:t>
            </a:r>
            <a:endParaRPr b="1" i="0" sz="3200" u="none" cap="none" strike="noStrike">
              <a:solidFill>
                <a:srgbClr val="002060"/>
              </a:solidFill>
              <a:latin typeface="Pangolin"/>
              <a:ea typeface="Pangolin"/>
              <a:cs typeface="Pangolin"/>
              <a:sym typeface="Pangolin"/>
            </a:endParaRPr>
          </a:p>
        </p:txBody>
      </p:sp>
      <p:sp>
        <p:nvSpPr>
          <p:cNvPr id="525" name="Google Shape;525;p17"/>
          <p:cNvSpPr txBox="1"/>
          <p:nvPr/>
        </p:nvSpPr>
        <p:spPr>
          <a:xfrm>
            <a:off x="6002683" y="1795418"/>
            <a:ext cx="4885057"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1. Vật liệu sử dụng:</a:t>
            </a:r>
            <a:endParaRPr b="0" i="0" sz="2400" u="none" cap="none" strike="noStrike">
              <a:solidFill>
                <a:srgbClr val="002060"/>
              </a:solidFill>
              <a:latin typeface="Roboto"/>
              <a:ea typeface="Roboto"/>
              <a:cs typeface="Roboto"/>
              <a:sym typeface="Roboto"/>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2. Sản phẩm gồm những bộ phận chính nào?</a:t>
            </a:r>
            <a:endParaRPr b="0" i="0" sz="2400" u="none" cap="none" strike="noStrike">
              <a:solidFill>
                <a:srgbClr val="002060"/>
              </a:solidFill>
              <a:latin typeface="Roboto"/>
              <a:ea typeface="Roboto"/>
              <a:cs typeface="Roboto"/>
              <a:sym typeface="Roboto"/>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3. Cách làm sản phẩm:</a:t>
            </a:r>
            <a:endParaRPr b="0" i="0" sz="2400" u="none" cap="none" strike="noStrike">
              <a:solidFill>
                <a:srgbClr val="002060"/>
              </a:solidFill>
              <a:latin typeface="Roboto"/>
              <a:ea typeface="Roboto"/>
              <a:cs typeface="Roboto"/>
              <a:sym typeface="Roboto"/>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4. Công dụng của sản phẩm:</a:t>
            </a:r>
            <a:endParaRPr b="0" i="0" sz="2400" u="none" cap="none" strike="noStrike">
              <a:solidFill>
                <a:srgbClr val="002060"/>
              </a:solidFill>
              <a:latin typeface="Roboto"/>
              <a:ea typeface="Roboto"/>
              <a:cs typeface="Roboto"/>
              <a:sym typeface="Roboto"/>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a:t>
            </a:r>
            <a:endParaRPr/>
          </a:p>
        </p:txBody>
      </p:sp>
      <p:pic>
        <p:nvPicPr>
          <p:cNvPr id="526" name="Google Shape;526;p17"/>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8"/>
          <p:cNvSpPr txBox="1"/>
          <p:nvPr/>
        </p:nvSpPr>
        <p:spPr>
          <a:xfrm>
            <a:off x="1799048" y="1698310"/>
            <a:ext cx="4189228" cy="369332"/>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Lựa chọn dụng cụ và vật liệu</a:t>
            </a:r>
            <a:endParaRPr b="0" i="0" sz="2400" u="none" cap="none" strike="noStrike">
              <a:solidFill>
                <a:srgbClr val="002060"/>
              </a:solidFill>
              <a:latin typeface="Roboto"/>
              <a:ea typeface="Roboto"/>
              <a:cs typeface="Roboto"/>
              <a:sym typeface="Roboto"/>
            </a:endParaRPr>
          </a:p>
        </p:txBody>
      </p:sp>
      <p:pic>
        <p:nvPicPr>
          <p:cNvPr id="533" name="Google Shape;533;p18"/>
          <p:cNvPicPr preferRelativeResize="0"/>
          <p:nvPr/>
        </p:nvPicPr>
        <p:blipFill rotWithShape="1">
          <a:blip r:embed="rId3">
            <a:alphaModFix/>
          </a:blip>
          <a:srcRect b="0" l="0" r="0" t="0"/>
          <a:stretch/>
        </p:blipFill>
        <p:spPr>
          <a:xfrm>
            <a:off x="1938223" y="3628817"/>
            <a:ext cx="1329413" cy="1227729"/>
          </a:xfrm>
          <a:prstGeom prst="rect">
            <a:avLst/>
          </a:prstGeom>
          <a:noFill/>
          <a:ln>
            <a:noFill/>
          </a:ln>
          <a:effectLst>
            <a:outerShdw blurRad="63500" sx="102000" rotWithShape="0" algn="ctr" sy="102000">
              <a:srgbClr val="000000">
                <a:alpha val="40000"/>
              </a:srgbClr>
            </a:outerShdw>
          </a:effectLst>
        </p:spPr>
      </p:pic>
      <p:sp>
        <p:nvSpPr>
          <p:cNvPr id="534" name="Google Shape;534;p18"/>
          <p:cNvSpPr txBox="1"/>
          <p:nvPr/>
        </p:nvSpPr>
        <p:spPr>
          <a:xfrm>
            <a:off x="1828800" y="2541288"/>
            <a:ext cx="7687340"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Giấy A4, dập ghim, giấy màu, bút màu, keo dán, kéo</a:t>
            </a:r>
            <a:endParaRPr b="0" i="0" sz="2400" u="none" cap="none" strike="noStrike">
              <a:solidFill>
                <a:srgbClr val="002060"/>
              </a:solidFill>
              <a:latin typeface="Roboto"/>
              <a:ea typeface="Roboto"/>
              <a:cs typeface="Roboto"/>
              <a:sym typeface="Roboto"/>
            </a:endParaRPr>
          </a:p>
        </p:txBody>
      </p:sp>
      <p:pic>
        <p:nvPicPr>
          <p:cNvPr id="535" name="Google Shape;535;p18"/>
          <p:cNvPicPr preferRelativeResize="0"/>
          <p:nvPr/>
        </p:nvPicPr>
        <p:blipFill rotWithShape="1">
          <a:blip r:embed="rId4">
            <a:alphaModFix/>
          </a:blip>
          <a:srcRect b="0" l="0" r="0" t="0"/>
          <a:stretch/>
        </p:blipFill>
        <p:spPr>
          <a:xfrm>
            <a:off x="7926101" y="3558592"/>
            <a:ext cx="1054699" cy="646232"/>
          </a:xfrm>
          <a:prstGeom prst="rect">
            <a:avLst/>
          </a:prstGeom>
          <a:noFill/>
          <a:ln>
            <a:noFill/>
          </a:ln>
          <a:effectLst>
            <a:outerShdw blurRad="63500" sx="102000" rotWithShape="0" algn="ctr" sy="102000">
              <a:srgbClr val="000000">
                <a:alpha val="40000"/>
              </a:srgbClr>
            </a:outerShdw>
          </a:effectLst>
        </p:spPr>
      </p:pic>
      <p:pic>
        <p:nvPicPr>
          <p:cNvPr id="536" name="Google Shape;536;p18"/>
          <p:cNvPicPr preferRelativeResize="0"/>
          <p:nvPr/>
        </p:nvPicPr>
        <p:blipFill rotWithShape="1">
          <a:blip r:embed="rId5">
            <a:alphaModFix/>
          </a:blip>
          <a:srcRect b="0" l="0" r="0" t="0"/>
          <a:stretch/>
        </p:blipFill>
        <p:spPr>
          <a:xfrm>
            <a:off x="3783109" y="3506301"/>
            <a:ext cx="1534400" cy="1534400"/>
          </a:xfrm>
          <a:prstGeom prst="rect">
            <a:avLst/>
          </a:prstGeom>
          <a:noFill/>
          <a:ln>
            <a:noFill/>
          </a:ln>
        </p:spPr>
      </p:pic>
      <p:pic>
        <p:nvPicPr>
          <p:cNvPr id="537" name="Google Shape;537;p18"/>
          <p:cNvPicPr preferRelativeResize="0"/>
          <p:nvPr/>
        </p:nvPicPr>
        <p:blipFill rotWithShape="1">
          <a:blip r:embed="rId6">
            <a:alphaModFix/>
          </a:blip>
          <a:srcRect b="0" l="16228" r="13090" t="0"/>
          <a:stretch/>
        </p:blipFill>
        <p:spPr>
          <a:xfrm>
            <a:off x="9143590" y="3140514"/>
            <a:ext cx="1091108" cy="1412294"/>
          </a:xfrm>
          <a:prstGeom prst="rect">
            <a:avLst/>
          </a:prstGeom>
          <a:noFill/>
          <a:ln>
            <a:noFill/>
          </a:ln>
          <a:effectLst>
            <a:outerShdw blurRad="63500" sx="102000" rotWithShape="0" algn="ctr" sy="102000">
              <a:srgbClr val="000000">
                <a:alpha val="40000"/>
              </a:srgbClr>
            </a:outerShdw>
          </a:effectLst>
        </p:spPr>
      </p:pic>
      <p:pic>
        <p:nvPicPr>
          <p:cNvPr id="538" name="Google Shape;538;p18"/>
          <p:cNvPicPr preferRelativeResize="0"/>
          <p:nvPr/>
        </p:nvPicPr>
        <p:blipFill rotWithShape="1">
          <a:blip r:embed="rId7">
            <a:alphaModFix/>
          </a:blip>
          <a:srcRect b="0" l="0" r="0" t="0"/>
          <a:stretch/>
        </p:blipFill>
        <p:spPr>
          <a:xfrm>
            <a:off x="5555285" y="3507411"/>
            <a:ext cx="1643786" cy="1394827"/>
          </a:xfrm>
          <a:prstGeom prst="rect">
            <a:avLst/>
          </a:prstGeom>
          <a:noFill/>
          <a:ln>
            <a:noFill/>
          </a:ln>
          <a:effectLst>
            <a:outerShdw blurRad="63500" sx="102000" rotWithShape="0" algn="ctr" sy="102000">
              <a:srgbClr val="000000">
                <a:alpha val="40000"/>
              </a:srgbClr>
            </a:outerShdw>
          </a:effectLst>
        </p:spPr>
      </p:pic>
      <p:sp>
        <p:nvSpPr>
          <p:cNvPr id="539" name="Google Shape;539;p18"/>
          <p:cNvSpPr txBox="1"/>
          <p:nvPr/>
        </p:nvSpPr>
        <p:spPr>
          <a:xfrm>
            <a:off x="3152998" y="483640"/>
            <a:ext cx="567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“BỘ CHỮ SỐ BÍ ẨN”</a:t>
            </a:r>
            <a:endParaRPr b="1" i="0" sz="3200" u="none" cap="none" strike="noStrike">
              <a:solidFill>
                <a:srgbClr val="002060"/>
              </a:solidFill>
              <a:latin typeface="Roboto"/>
              <a:ea typeface="Roboto"/>
              <a:cs typeface="Roboto"/>
              <a:sym typeface="Roboto"/>
            </a:endParaRPr>
          </a:p>
        </p:txBody>
      </p:sp>
      <p:pic>
        <p:nvPicPr>
          <p:cNvPr id="540" name="Google Shape;540;p18"/>
          <p:cNvPicPr preferRelativeResize="0"/>
          <p:nvPr/>
        </p:nvPicPr>
        <p:blipFill rotWithShape="1">
          <a:blip r:embed="rId8">
            <a:alphaModFix/>
          </a:blip>
          <a:srcRect b="0" l="0" r="0" t="0"/>
          <a:stretch/>
        </p:blipFill>
        <p:spPr>
          <a:xfrm>
            <a:off x="35103" y="845"/>
            <a:ext cx="2246550" cy="1550366"/>
          </a:xfrm>
          <a:prstGeom prst="rect">
            <a:avLst/>
          </a:prstGeom>
          <a:noFill/>
          <a:ln>
            <a:noFill/>
          </a:ln>
        </p:spPr>
      </p:pic>
      <p:pic>
        <p:nvPicPr>
          <p:cNvPr id="541" name="Google Shape;541;p18"/>
          <p:cNvPicPr preferRelativeResize="0"/>
          <p:nvPr/>
        </p:nvPicPr>
        <p:blipFill rotWithShape="1">
          <a:blip r:embed="rId9">
            <a:alphaModFix/>
          </a:blip>
          <a:srcRect b="0" l="0" r="0" t="0"/>
          <a:stretch/>
        </p:blipFill>
        <p:spPr>
          <a:xfrm>
            <a:off x="7780650" y="4273501"/>
            <a:ext cx="1200150" cy="590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500"/>
                                        <p:tgtEl>
                                          <p:spTgt spid="532"/>
                                        </p:tgtEl>
                                        <p:attrNameLst>
                                          <p:attrName>ppt_w</p:attrName>
                                        </p:attrNameLst>
                                      </p:cBhvr>
                                      <p:tavLst>
                                        <p:tav fmla="" tm="0">
                                          <p:val>
                                            <p:strVal val="0"/>
                                          </p:val>
                                        </p:tav>
                                        <p:tav fmla="" tm="100000">
                                          <p:val>
                                            <p:strVal val="#ppt_w"/>
                                          </p:val>
                                        </p:tav>
                                      </p:tavLst>
                                    </p:anim>
                                    <p:anim calcmode="lin" valueType="num">
                                      <p:cBhvr additive="base">
                                        <p:cTn dur="500"/>
                                        <p:tgtEl>
                                          <p:spTgt spid="5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ppt_w</p:attrName>
                                        </p:attrNameLst>
                                      </p:cBhvr>
                                      <p:tavLst>
                                        <p:tav fmla="" tm="0">
                                          <p:val>
                                            <p:strVal val="0"/>
                                          </p:val>
                                        </p:tav>
                                        <p:tav fmla="" tm="100000">
                                          <p:val>
                                            <p:strVal val="#ppt_w"/>
                                          </p:val>
                                        </p:tav>
                                      </p:tavLst>
                                    </p:anim>
                                    <p:anim calcmode="lin" valueType="num">
                                      <p:cBhvr additive="base">
                                        <p:cTn dur="500"/>
                                        <p:tgtEl>
                                          <p:spTgt spid="53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9"/>
          <p:cNvSpPr txBox="1"/>
          <p:nvPr/>
        </p:nvSpPr>
        <p:spPr>
          <a:xfrm>
            <a:off x="1634696" y="1182849"/>
            <a:ext cx="94193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Làm “Bộ chữ số bí ẩn” theo cách của em hoặc nhóm em</a:t>
            </a:r>
            <a:endParaRPr b="0" i="0" sz="3200" u="none" cap="none" strike="noStrike">
              <a:solidFill>
                <a:srgbClr val="002060"/>
              </a:solidFill>
              <a:latin typeface="Roboto"/>
              <a:ea typeface="Roboto"/>
              <a:cs typeface="Roboto"/>
              <a:sym typeface="Roboto"/>
            </a:endParaRPr>
          </a:p>
        </p:txBody>
      </p:sp>
      <p:pic>
        <p:nvPicPr>
          <p:cNvPr id="548" name="Google Shape;548;p19"/>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
        <p:nvSpPr>
          <p:cNvPr id="549" name="Google Shape;549;p19"/>
          <p:cNvSpPr txBox="1"/>
          <p:nvPr/>
        </p:nvSpPr>
        <p:spPr>
          <a:xfrm>
            <a:off x="3203447" y="442156"/>
            <a:ext cx="567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“BỘ CHỮ SỐ BÍ ẨN”</a:t>
            </a:r>
            <a:endParaRPr b="1" i="0" sz="3200" u="none" cap="none" strike="noStrike">
              <a:solidFill>
                <a:srgbClr val="002060"/>
              </a:solidFill>
              <a:latin typeface="Roboto"/>
              <a:ea typeface="Roboto"/>
              <a:cs typeface="Roboto"/>
              <a:sym typeface="Roboto"/>
            </a:endParaRPr>
          </a:p>
        </p:txBody>
      </p:sp>
      <p:pic>
        <p:nvPicPr>
          <p:cNvPr id="550" name="Google Shape;550;p19"/>
          <p:cNvPicPr preferRelativeResize="0"/>
          <p:nvPr/>
        </p:nvPicPr>
        <p:blipFill rotWithShape="1">
          <a:blip r:embed="rId4">
            <a:alphaModFix/>
          </a:blip>
          <a:srcRect b="0" l="0" r="0" t="0"/>
          <a:stretch/>
        </p:blipFill>
        <p:spPr>
          <a:xfrm>
            <a:off x="335591" y="2586127"/>
            <a:ext cx="3438968" cy="1475777"/>
          </a:xfrm>
          <a:prstGeom prst="rect">
            <a:avLst/>
          </a:prstGeom>
          <a:noFill/>
          <a:ln>
            <a:noFill/>
          </a:ln>
          <a:effectLst>
            <a:outerShdw blurRad="63500" sx="102000" rotWithShape="0" algn="ctr" sy="102000">
              <a:srgbClr val="000000">
                <a:alpha val="40000"/>
              </a:srgbClr>
            </a:outerShdw>
          </a:effectLst>
        </p:spPr>
      </p:pic>
      <p:pic>
        <p:nvPicPr>
          <p:cNvPr id="551" name="Google Shape;551;p19"/>
          <p:cNvPicPr preferRelativeResize="0"/>
          <p:nvPr/>
        </p:nvPicPr>
        <p:blipFill rotWithShape="1">
          <a:blip r:embed="rId5">
            <a:alphaModFix/>
          </a:blip>
          <a:srcRect b="0" l="0" r="0" t="0"/>
          <a:stretch/>
        </p:blipFill>
        <p:spPr>
          <a:xfrm>
            <a:off x="4137700" y="1702105"/>
            <a:ext cx="4545889" cy="4741112"/>
          </a:xfrm>
          <a:prstGeom prst="rect">
            <a:avLst/>
          </a:prstGeom>
          <a:noFill/>
          <a:ln>
            <a:noFill/>
          </a:ln>
          <a:effectLst>
            <a:outerShdw blurRad="63500" sx="102000" rotWithShape="0" algn="ctr" sy="102000">
              <a:srgbClr val="000000">
                <a:alpha val="40000"/>
              </a:srgbClr>
            </a:outerShdw>
          </a:effectLst>
        </p:spPr>
      </p:pic>
      <p:pic>
        <p:nvPicPr>
          <p:cNvPr id="552" name="Google Shape;552;p19"/>
          <p:cNvPicPr preferRelativeResize="0"/>
          <p:nvPr/>
        </p:nvPicPr>
        <p:blipFill rotWithShape="1">
          <a:blip r:embed="rId6">
            <a:alphaModFix/>
          </a:blip>
          <a:srcRect b="4156" l="9489" r="55771" t="10928"/>
          <a:stretch/>
        </p:blipFill>
        <p:spPr>
          <a:xfrm>
            <a:off x="967564" y="5118334"/>
            <a:ext cx="2360428" cy="1151907"/>
          </a:xfrm>
          <a:prstGeom prst="roundRect">
            <a:avLst>
              <a:gd fmla="val 16667" name="adj"/>
            </a:avLst>
          </a:prstGeom>
          <a:noFill/>
          <a:ln>
            <a:noFill/>
          </a:ln>
          <a:effectLst>
            <a:outerShdw blurRad="63500" sx="102000" rotWithShape="0" algn="ctr" sy="102000">
              <a:srgbClr val="000000">
                <a:alpha val="40000"/>
              </a:srgbClr>
            </a:outerShdw>
          </a:effectLst>
        </p:spPr>
      </p:pic>
      <p:pic>
        <p:nvPicPr>
          <p:cNvPr descr="A picture containing measuring stick, indoor&#10;&#10;Description automatically generated" id="553" name="Google Shape;553;p19"/>
          <p:cNvPicPr preferRelativeResize="0"/>
          <p:nvPr/>
        </p:nvPicPr>
        <p:blipFill rotWithShape="1">
          <a:blip r:embed="rId7">
            <a:alphaModFix/>
          </a:blip>
          <a:srcRect b="0" l="0" r="0" t="0"/>
          <a:stretch/>
        </p:blipFill>
        <p:spPr>
          <a:xfrm>
            <a:off x="8874003" y="1979327"/>
            <a:ext cx="2602231" cy="34604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
          <p:cNvSpPr/>
          <p:nvPr/>
        </p:nvSpPr>
        <p:spPr>
          <a:xfrm>
            <a:off x="107718" y="2732910"/>
            <a:ext cx="2379191" cy="1631373"/>
          </a:xfrm>
          <a:prstGeom prst="roundRect">
            <a:avLst>
              <a:gd fmla="val 16667" name="adj"/>
            </a:avLst>
          </a:prstGeom>
          <a:solidFill>
            <a:srgbClr val="AED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7" name="Google Shape;257;p2"/>
          <p:cNvSpPr/>
          <p:nvPr/>
        </p:nvSpPr>
        <p:spPr>
          <a:xfrm>
            <a:off x="2625744" y="2726510"/>
            <a:ext cx="2379191" cy="1631373"/>
          </a:xfrm>
          <a:prstGeom prst="roundRect">
            <a:avLst>
              <a:gd fmla="val 16667" name="adj"/>
            </a:avLst>
          </a:prstGeom>
          <a:solidFill>
            <a:srgbClr val="AED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8" name="Google Shape;258;p2"/>
          <p:cNvSpPr txBox="1"/>
          <p:nvPr/>
        </p:nvSpPr>
        <p:spPr>
          <a:xfrm>
            <a:off x="1940375" y="405483"/>
            <a:ext cx="763792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1" i="0" lang="en-US" sz="3200" u="none" cap="none" strike="noStrike">
                <a:solidFill>
                  <a:srgbClr val="002060"/>
                </a:solidFill>
                <a:latin typeface="Roboto"/>
                <a:ea typeface="Roboto"/>
                <a:cs typeface="Roboto"/>
                <a:sym typeface="Roboto"/>
              </a:rPr>
              <a:t>TRÒ CHƠI “TÌM NHANH – VIẾT ĐÚNG”</a:t>
            </a:r>
            <a:endParaRPr b="1" i="0" sz="3200" u="none" cap="none" strike="noStrike">
              <a:solidFill>
                <a:srgbClr val="002060"/>
              </a:solidFill>
              <a:latin typeface="Roboto"/>
              <a:ea typeface="Roboto"/>
              <a:cs typeface="Roboto"/>
              <a:sym typeface="Roboto"/>
            </a:endParaRPr>
          </a:p>
        </p:txBody>
      </p:sp>
      <p:pic>
        <p:nvPicPr>
          <p:cNvPr id="259" name="Google Shape;259;p2"/>
          <p:cNvPicPr preferRelativeResize="0"/>
          <p:nvPr/>
        </p:nvPicPr>
        <p:blipFill rotWithShape="1">
          <a:blip r:embed="rId3">
            <a:alphaModFix/>
          </a:blip>
          <a:srcRect b="0" l="0" r="0" t="0"/>
          <a:stretch/>
        </p:blipFill>
        <p:spPr>
          <a:xfrm>
            <a:off x="5308048" y="1981376"/>
            <a:ext cx="5881038" cy="3889488"/>
          </a:xfrm>
          <a:prstGeom prst="roundRect">
            <a:avLst>
              <a:gd fmla="val 15273" name="adj"/>
            </a:avLst>
          </a:prstGeom>
          <a:noFill/>
          <a:ln>
            <a:noFill/>
          </a:ln>
          <a:effectLst>
            <a:outerShdw blurRad="63500" sx="102000" rotWithShape="0" algn="ctr" sy="102000">
              <a:srgbClr val="000000">
                <a:alpha val="40000"/>
              </a:srgbClr>
            </a:outerShdw>
          </a:effectLst>
        </p:spPr>
      </p:pic>
      <p:sp>
        <p:nvSpPr>
          <p:cNvPr id="260" name="Google Shape;260;p2"/>
          <p:cNvSpPr txBox="1"/>
          <p:nvPr/>
        </p:nvSpPr>
        <p:spPr>
          <a:xfrm>
            <a:off x="388874" y="1751556"/>
            <a:ext cx="181687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Roboto"/>
              <a:buNone/>
            </a:pPr>
            <a:r>
              <a:rPr b="1" i="0" lang="en-US" sz="2400" u="none" cap="none" strike="noStrike">
                <a:solidFill>
                  <a:srgbClr val="FF0000"/>
                </a:solidFill>
                <a:latin typeface="Roboto"/>
                <a:ea typeface="Roboto"/>
                <a:cs typeface="Roboto"/>
                <a:sym typeface="Roboto"/>
              </a:rPr>
              <a:t>Cách chơi:</a:t>
            </a:r>
            <a:endParaRPr b="0" i="0" sz="2400" u="none" cap="none" strike="noStrike">
              <a:solidFill>
                <a:srgbClr val="002060"/>
              </a:solidFill>
              <a:latin typeface="Roboto"/>
              <a:ea typeface="Roboto"/>
              <a:cs typeface="Roboto"/>
              <a:sym typeface="Roboto"/>
            </a:endParaRPr>
          </a:p>
        </p:txBody>
      </p:sp>
      <p:pic>
        <p:nvPicPr>
          <p:cNvPr id="261" name="Google Shape;261;p2"/>
          <p:cNvPicPr preferRelativeResize="0"/>
          <p:nvPr/>
        </p:nvPicPr>
        <p:blipFill rotWithShape="1">
          <a:blip r:embed="rId4">
            <a:alphaModFix/>
          </a:blip>
          <a:srcRect b="0" l="0" r="0" t="0"/>
          <a:stretch/>
        </p:blipFill>
        <p:spPr>
          <a:xfrm>
            <a:off x="10045066" y="-34304"/>
            <a:ext cx="2246550" cy="1550366"/>
          </a:xfrm>
          <a:prstGeom prst="rect">
            <a:avLst/>
          </a:prstGeom>
          <a:noFill/>
          <a:ln>
            <a:noFill/>
          </a:ln>
        </p:spPr>
      </p:pic>
      <p:grpSp>
        <p:nvGrpSpPr>
          <p:cNvPr id="262" name="Google Shape;262;p2"/>
          <p:cNvGrpSpPr/>
          <p:nvPr/>
        </p:nvGrpSpPr>
        <p:grpSpPr>
          <a:xfrm>
            <a:off x="6952593" y="867102"/>
            <a:ext cx="3499945" cy="2528948"/>
            <a:chOff x="5911274" y="2469145"/>
            <a:chExt cx="2905999" cy="2399759"/>
          </a:xfrm>
        </p:grpSpPr>
        <p:sp>
          <p:nvSpPr>
            <p:cNvPr id="263" name="Google Shape;263;p2"/>
            <p:cNvSpPr/>
            <p:nvPr/>
          </p:nvSpPr>
          <p:spPr>
            <a:xfrm>
              <a:off x="5911274" y="2469145"/>
              <a:ext cx="2905999" cy="1951775"/>
            </a:xfrm>
            <a:custGeom>
              <a:rect b="b" l="l" r="r" t="t"/>
              <a:pathLst>
                <a:path extrusionOk="0" h="1951775" w="2905999">
                  <a:moveTo>
                    <a:pt x="1868073" y="0"/>
                  </a:moveTo>
                  <a:cubicBezTo>
                    <a:pt x="2144016" y="0"/>
                    <a:pt x="2380772" y="129878"/>
                    <a:pt x="2481904" y="314978"/>
                  </a:cubicBezTo>
                  <a:lnTo>
                    <a:pt x="2517454" y="403636"/>
                  </a:lnTo>
                  <a:lnTo>
                    <a:pt x="2528753" y="406258"/>
                  </a:lnTo>
                  <a:cubicBezTo>
                    <a:pt x="2750445" y="476366"/>
                    <a:pt x="2905999" y="640493"/>
                    <a:pt x="2905999" y="831785"/>
                  </a:cubicBezTo>
                  <a:cubicBezTo>
                    <a:pt x="2905999" y="895549"/>
                    <a:pt x="2888715" y="956295"/>
                    <a:pt x="2857459" y="1011546"/>
                  </a:cubicBezTo>
                  <a:lnTo>
                    <a:pt x="2810714" y="1075937"/>
                  </a:lnTo>
                  <a:lnTo>
                    <a:pt x="2815025" y="1088622"/>
                  </a:lnTo>
                  <a:cubicBezTo>
                    <a:pt x="2824345" y="1130225"/>
                    <a:pt x="2829239" y="1173300"/>
                    <a:pt x="2829239" y="1217420"/>
                  </a:cubicBezTo>
                  <a:cubicBezTo>
                    <a:pt x="2829239" y="1570376"/>
                    <a:pt x="2516001" y="1856504"/>
                    <a:pt x="2129603" y="1856504"/>
                  </a:cubicBezTo>
                  <a:cubicBezTo>
                    <a:pt x="2081303" y="1856504"/>
                    <a:pt x="2034147" y="1852034"/>
                    <a:pt x="1988602" y="1843520"/>
                  </a:cubicBezTo>
                  <a:lnTo>
                    <a:pt x="1884016" y="1813865"/>
                  </a:lnTo>
                  <a:lnTo>
                    <a:pt x="1841998" y="1872659"/>
                  </a:lnTo>
                  <a:cubicBezTo>
                    <a:pt x="1790183" y="1921541"/>
                    <a:pt x="1718601" y="1951775"/>
                    <a:pt x="1639534" y="1951775"/>
                  </a:cubicBezTo>
                  <a:cubicBezTo>
                    <a:pt x="1520934" y="1951775"/>
                    <a:pt x="1419175" y="1883748"/>
                    <a:pt x="1375708" y="1786798"/>
                  </a:cubicBezTo>
                  <a:lnTo>
                    <a:pt x="1370682" y="1771521"/>
                  </a:lnTo>
                  <a:lnTo>
                    <a:pt x="1362267" y="1774548"/>
                  </a:lnTo>
                  <a:cubicBezTo>
                    <a:pt x="1278908" y="1797918"/>
                    <a:pt x="1187259" y="1810840"/>
                    <a:pt x="1091056" y="1810840"/>
                  </a:cubicBezTo>
                  <a:cubicBezTo>
                    <a:pt x="802448" y="1810840"/>
                    <a:pt x="554823" y="1694536"/>
                    <a:pt x="449049" y="1528782"/>
                  </a:cubicBezTo>
                  <a:lnTo>
                    <a:pt x="429748" y="1487571"/>
                  </a:lnTo>
                  <a:lnTo>
                    <a:pt x="390870" y="1483874"/>
                  </a:lnTo>
                  <a:cubicBezTo>
                    <a:pt x="167801" y="1440811"/>
                    <a:pt x="0" y="1254611"/>
                    <a:pt x="0" y="1031437"/>
                  </a:cubicBezTo>
                  <a:cubicBezTo>
                    <a:pt x="0" y="872027"/>
                    <a:pt x="85613" y="731481"/>
                    <a:pt x="215828" y="648489"/>
                  </a:cubicBezTo>
                  <a:lnTo>
                    <a:pt x="238636" y="636810"/>
                  </a:lnTo>
                  <a:lnTo>
                    <a:pt x="237308" y="632774"/>
                  </a:lnTo>
                  <a:cubicBezTo>
                    <a:pt x="233494" y="615190"/>
                    <a:pt x="231491" y="596984"/>
                    <a:pt x="231491" y="578336"/>
                  </a:cubicBezTo>
                  <a:cubicBezTo>
                    <a:pt x="231491" y="429153"/>
                    <a:pt x="359684" y="308216"/>
                    <a:pt x="517818" y="308216"/>
                  </a:cubicBezTo>
                  <a:cubicBezTo>
                    <a:pt x="557351" y="308216"/>
                    <a:pt x="595013" y="315774"/>
                    <a:pt x="629269" y="329443"/>
                  </a:cubicBezTo>
                  <a:lnTo>
                    <a:pt x="633054" y="331381"/>
                  </a:lnTo>
                  <a:lnTo>
                    <a:pt x="687723" y="269664"/>
                  </a:lnTo>
                  <a:cubicBezTo>
                    <a:pt x="803733" y="159427"/>
                    <a:pt x="975039" y="89694"/>
                    <a:pt x="1166131" y="89694"/>
                  </a:cubicBezTo>
                  <a:cubicBezTo>
                    <a:pt x="1253487" y="89694"/>
                    <a:pt x="1336709" y="104267"/>
                    <a:pt x="1412403" y="130620"/>
                  </a:cubicBezTo>
                  <a:lnTo>
                    <a:pt x="1422167" y="134982"/>
                  </a:lnTo>
                  <a:lnTo>
                    <a:pt x="1495604" y="88077"/>
                  </a:lnTo>
                  <a:cubicBezTo>
                    <a:pt x="1601927" y="32470"/>
                    <a:pt x="1730102" y="0"/>
                    <a:pt x="1868073" y="0"/>
                  </a:cubicBezTo>
                  <a:close/>
                </a:path>
              </a:pathLst>
            </a:custGeom>
            <a:solidFill>
              <a:srgbClr val="AED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4" name="Google Shape;264;p2"/>
            <p:cNvSpPr/>
            <p:nvPr/>
          </p:nvSpPr>
          <p:spPr>
            <a:xfrm rot="8177897">
              <a:off x="7860012" y="3888607"/>
              <a:ext cx="672599" cy="868218"/>
            </a:xfrm>
            <a:custGeom>
              <a:rect b="b" l="l" r="r" t="t"/>
              <a:pathLst>
                <a:path extrusionOk="0" h="868218" w="672599">
                  <a:moveTo>
                    <a:pt x="0" y="868218"/>
                  </a:moveTo>
                  <a:cubicBezTo>
                    <a:pt x="589277" y="698450"/>
                    <a:pt x="206279" y="289406"/>
                    <a:pt x="309419" y="0"/>
                  </a:cubicBezTo>
                  <a:cubicBezTo>
                    <a:pt x="412558" y="289406"/>
                    <a:pt x="816643" y="598123"/>
                    <a:pt x="618837" y="868218"/>
                  </a:cubicBezTo>
                  <a:lnTo>
                    <a:pt x="0" y="868218"/>
                  </a:lnTo>
                  <a:close/>
                </a:path>
              </a:pathLst>
            </a:custGeom>
            <a:solidFill>
              <a:srgbClr val="AED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265" name="Google Shape;265;p2"/>
          <p:cNvSpPr txBox="1"/>
          <p:nvPr/>
        </p:nvSpPr>
        <p:spPr>
          <a:xfrm>
            <a:off x="7408719" y="993380"/>
            <a:ext cx="2879092"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Số gồm </a:t>
            </a:r>
            <a:endParaRPr/>
          </a:p>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2</a:t>
            </a:r>
            <a:r>
              <a:rPr b="0" i="0" lang="en-US" sz="2400" u="none" cap="none" strike="noStrike">
                <a:solidFill>
                  <a:srgbClr val="002060"/>
                </a:solidFill>
                <a:latin typeface="Roboto"/>
                <a:ea typeface="Roboto"/>
                <a:cs typeface="Roboto"/>
                <a:sym typeface="Roboto"/>
              </a:rPr>
              <a:t> trăm nghìn, </a:t>
            </a:r>
            <a:endParaRPr/>
          </a:p>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5</a:t>
            </a:r>
            <a:r>
              <a:rPr b="0" i="0" lang="en-US" sz="2400" u="none" cap="none" strike="noStrike">
                <a:solidFill>
                  <a:srgbClr val="002060"/>
                </a:solidFill>
                <a:latin typeface="Roboto"/>
                <a:ea typeface="Roboto"/>
                <a:cs typeface="Roboto"/>
                <a:sym typeface="Roboto"/>
              </a:rPr>
              <a:t> chục nghìn, </a:t>
            </a:r>
            <a:endParaRPr/>
          </a:p>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4</a:t>
            </a:r>
            <a:r>
              <a:rPr b="0" i="0" lang="en-US" sz="2400" u="none" cap="none" strike="noStrike">
                <a:solidFill>
                  <a:srgbClr val="002060"/>
                </a:solidFill>
                <a:latin typeface="Roboto"/>
                <a:ea typeface="Roboto"/>
                <a:cs typeface="Roboto"/>
                <a:sym typeface="Roboto"/>
              </a:rPr>
              <a:t> nghìn và </a:t>
            </a:r>
            <a:r>
              <a:rPr b="0" i="0" lang="en-US" sz="2800" u="none" cap="none" strike="noStrike">
                <a:solidFill>
                  <a:srgbClr val="FF0000"/>
                </a:solidFill>
                <a:latin typeface="Roboto"/>
                <a:ea typeface="Roboto"/>
                <a:cs typeface="Roboto"/>
                <a:sym typeface="Roboto"/>
              </a:rPr>
              <a:t>7</a:t>
            </a:r>
            <a:r>
              <a:rPr b="0" i="0" lang="en-US" sz="2400" u="none" cap="none" strike="noStrike">
                <a:solidFill>
                  <a:srgbClr val="002060"/>
                </a:solidFill>
                <a:latin typeface="Roboto"/>
                <a:ea typeface="Roboto"/>
                <a:cs typeface="Roboto"/>
                <a:sym typeface="Roboto"/>
              </a:rPr>
              <a:t> chục</a:t>
            </a:r>
            <a:endParaRPr b="0" i="0" sz="2400" u="none" cap="none" strike="noStrike">
              <a:solidFill>
                <a:srgbClr val="002060"/>
              </a:solidFill>
              <a:latin typeface="Roboto"/>
              <a:ea typeface="Roboto"/>
              <a:cs typeface="Roboto"/>
              <a:sym typeface="Roboto"/>
            </a:endParaRPr>
          </a:p>
        </p:txBody>
      </p:sp>
      <p:sp>
        <p:nvSpPr>
          <p:cNvPr id="266" name="Google Shape;266;p2"/>
          <p:cNvSpPr txBox="1"/>
          <p:nvPr/>
        </p:nvSpPr>
        <p:spPr>
          <a:xfrm>
            <a:off x="-39531" y="2974519"/>
            <a:ext cx="260114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Quản trò nêu các số có 6 chữ số</a:t>
            </a:r>
            <a:endParaRPr b="0" i="0" sz="2400" u="none" cap="none" strike="noStrike">
              <a:solidFill>
                <a:srgbClr val="002060"/>
              </a:solidFill>
              <a:latin typeface="Roboto"/>
              <a:ea typeface="Roboto"/>
              <a:cs typeface="Roboto"/>
              <a:sym typeface="Roboto"/>
            </a:endParaRPr>
          </a:p>
        </p:txBody>
      </p:sp>
      <p:sp>
        <p:nvSpPr>
          <p:cNvPr id="267" name="Google Shape;267;p2"/>
          <p:cNvSpPr txBox="1"/>
          <p:nvPr/>
        </p:nvSpPr>
        <p:spPr>
          <a:xfrm>
            <a:off x="2502688" y="2942033"/>
            <a:ext cx="256638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Người chơi viết nhanh số đó vào bảng con</a:t>
            </a:r>
            <a:endParaRPr b="0" i="0" sz="24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0"/>
          <p:cNvSpPr txBox="1"/>
          <p:nvPr/>
        </p:nvSpPr>
        <p:spPr>
          <a:xfrm>
            <a:off x="1647708" y="1636437"/>
            <a:ext cx="1004777" cy="369332"/>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 Gợi ý</a:t>
            </a:r>
            <a:endParaRPr b="0" i="0" sz="2400" u="none" cap="none" strike="noStrike">
              <a:solidFill>
                <a:srgbClr val="FF0000"/>
              </a:solidFill>
              <a:latin typeface="Roboto"/>
              <a:ea typeface="Roboto"/>
              <a:cs typeface="Roboto"/>
              <a:sym typeface="Roboto"/>
            </a:endParaRPr>
          </a:p>
        </p:txBody>
      </p:sp>
      <p:sp>
        <p:nvSpPr>
          <p:cNvPr id="560" name="Google Shape;560;p20"/>
          <p:cNvSpPr txBox="1"/>
          <p:nvPr/>
        </p:nvSpPr>
        <p:spPr>
          <a:xfrm>
            <a:off x="4784439" y="1794908"/>
            <a:ext cx="5954444"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 Tạo 6 băng giấy ghi các chữ số từ 0 đến 9</a:t>
            </a:r>
            <a:endParaRPr b="0" i="0" sz="2400" u="none" cap="none" strike="noStrike">
              <a:solidFill>
                <a:srgbClr val="002060"/>
              </a:solidFill>
              <a:latin typeface="Roboto"/>
              <a:ea typeface="Roboto"/>
              <a:cs typeface="Roboto"/>
              <a:sym typeface="Roboto"/>
            </a:endParaRPr>
          </a:p>
        </p:txBody>
      </p:sp>
      <p:sp>
        <p:nvSpPr>
          <p:cNvPr id="561" name="Google Shape;561;p20"/>
          <p:cNvSpPr/>
          <p:nvPr/>
        </p:nvSpPr>
        <p:spPr>
          <a:xfrm>
            <a:off x="3676006" y="1468442"/>
            <a:ext cx="1031210" cy="1074654"/>
          </a:xfrm>
          <a:custGeom>
            <a:rect b="b" l="l" r="r" t="t"/>
            <a:pathLst>
              <a:path extrusionOk="0" h="1074654" w="103121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Roboto Black"/>
              <a:buNone/>
            </a:pPr>
            <a:r>
              <a:rPr b="0" i="0" lang="en-US" sz="4000" u="none" cap="none" strike="noStrike">
                <a:solidFill>
                  <a:schemeClr val="lt1"/>
                </a:solidFill>
                <a:latin typeface="Roboto Black"/>
                <a:ea typeface="Roboto Black"/>
                <a:cs typeface="Roboto Black"/>
                <a:sym typeface="Roboto Black"/>
              </a:rPr>
              <a:t>1</a:t>
            </a:r>
            <a:endParaRPr/>
          </a:p>
        </p:txBody>
      </p:sp>
      <p:pic>
        <p:nvPicPr>
          <p:cNvPr id="562" name="Google Shape;562;p20"/>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
        <p:nvSpPr>
          <p:cNvPr id="563" name="Google Shape;563;p20"/>
          <p:cNvSpPr txBox="1"/>
          <p:nvPr/>
        </p:nvSpPr>
        <p:spPr>
          <a:xfrm>
            <a:off x="3152998" y="483640"/>
            <a:ext cx="567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“BỘ CHỮ SỐ BÍ ẨN”</a:t>
            </a:r>
            <a:endParaRPr b="1" i="0" sz="3200" u="none" cap="none" strike="noStrike">
              <a:solidFill>
                <a:srgbClr val="002060"/>
              </a:solidFill>
              <a:latin typeface="Roboto"/>
              <a:ea typeface="Roboto"/>
              <a:cs typeface="Roboto"/>
              <a:sym typeface="Roboto"/>
            </a:endParaRPr>
          </a:p>
        </p:txBody>
      </p:sp>
      <p:pic>
        <p:nvPicPr>
          <p:cNvPr id="564" name="Google Shape;564;p20"/>
          <p:cNvPicPr preferRelativeResize="0"/>
          <p:nvPr/>
        </p:nvPicPr>
        <p:blipFill rotWithShape="1">
          <a:blip r:embed="rId4">
            <a:alphaModFix/>
          </a:blip>
          <a:srcRect b="0" l="0" r="0" t="0"/>
          <a:stretch/>
        </p:blipFill>
        <p:spPr>
          <a:xfrm>
            <a:off x="851596" y="2628322"/>
            <a:ext cx="10058400" cy="40798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ppt_w</p:attrName>
                                        </p:attrNameLst>
                                      </p:cBhvr>
                                      <p:tavLst>
                                        <p:tav fmla="" tm="0">
                                          <p:val>
                                            <p:strVal val="0"/>
                                          </p:val>
                                        </p:tav>
                                        <p:tav fmla="" tm="100000">
                                          <p:val>
                                            <p:strVal val="#ppt_w"/>
                                          </p:val>
                                        </p:tav>
                                      </p:tavLst>
                                    </p:anim>
                                    <p:anim calcmode="lin" valueType="num">
                                      <p:cBhvr additive="base">
                                        <p:cTn dur="500"/>
                                        <p:tgtEl>
                                          <p:spTgt spid="5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ppt_w</p:attrName>
                                        </p:attrNameLst>
                                      </p:cBhvr>
                                      <p:tavLst>
                                        <p:tav fmla="" tm="0">
                                          <p:val>
                                            <p:strVal val="0"/>
                                          </p:val>
                                        </p:tav>
                                        <p:tav fmla="" tm="100000">
                                          <p:val>
                                            <p:strVal val="#ppt_w"/>
                                          </p:val>
                                        </p:tav>
                                      </p:tavLst>
                                    </p:anim>
                                    <p:anim calcmode="lin" valueType="num">
                                      <p:cBhvr additive="base">
                                        <p:cTn dur="500"/>
                                        <p:tgtEl>
                                          <p:spTgt spid="56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20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1"/>
          <p:cNvSpPr txBox="1"/>
          <p:nvPr/>
        </p:nvSpPr>
        <p:spPr>
          <a:xfrm>
            <a:off x="3955100" y="2283711"/>
            <a:ext cx="6613662"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 Tạo băng giấy có 6 ô thể hiện các hàng của số</a:t>
            </a:r>
            <a:endParaRPr b="0" i="0" sz="2400" u="none" cap="none" strike="noStrike">
              <a:solidFill>
                <a:srgbClr val="002060"/>
              </a:solidFill>
              <a:latin typeface="Roboto"/>
              <a:ea typeface="Roboto"/>
              <a:cs typeface="Roboto"/>
              <a:sym typeface="Roboto"/>
            </a:endParaRPr>
          </a:p>
        </p:txBody>
      </p:sp>
      <p:pic>
        <p:nvPicPr>
          <p:cNvPr id="571" name="Google Shape;571;p21"/>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
        <p:nvSpPr>
          <p:cNvPr id="572" name="Google Shape;572;p21"/>
          <p:cNvSpPr txBox="1"/>
          <p:nvPr/>
        </p:nvSpPr>
        <p:spPr>
          <a:xfrm>
            <a:off x="3152998" y="483640"/>
            <a:ext cx="567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“BỘ CHỮ SỐ BÍ ẨN”</a:t>
            </a:r>
            <a:endParaRPr b="1" i="0" sz="3200" u="none" cap="none" strike="noStrike">
              <a:solidFill>
                <a:srgbClr val="002060"/>
              </a:solidFill>
              <a:latin typeface="Roboto"/>
              <a:ea typeface="Roboto"/>
              <a:cs typeface="Roboto"/>
              <a:sym typeface="Roboto"/>
            </a:endParaRPr>
          </a:p>
        </p:txBody>
      </p:sp>
      <p:sp>
        <p:nvSpPr>
          <p:cNvPr id="573" name="Google Shape;573;p21"/>
          <p:cNvSpPr/>
          <p:nvPr/>
        </p:nvSpPr>
        <p:spPr>
          <a:xfrm>
            <a:off x="2727586" y="1931050"/>
            <a:ext cx="1031210" cy="1074654"/>
          </a:xfrm>
          <a:custGeom>
            <a:rect b="b" l="l" r="r" t="t"/>
            <a:pathLst>
              <a:path extrusionOk="0" h="1074654" w="103121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Roboto Black"/>
              <a:buNone/>
            </a:pPr>
            <a:r>
              <a:rPr b="0" i="0" lang="en-US" sz="4000" u="none" cap="none" strike="noStrike">
                <a:solidFill>
                  <a:schemeClr val="lt1"/>
                </a:solidFill>
                <a:latin typeface="Roboto Black"/>
                <a:ea typeface="Roboto Black"/>
                <a:cs typeface="Roboto Black"/>
                <a:sym typeface="Roboto Black"/>
              </a:rPr>
              <a:t>2</a:t>
            </a:r>
            <a:endParaRPr/>
          </a:p>
        </p:txBody>
      </p:sp>
      <p:pic>
        <p:nvPicPr>
          <p:cNvPr id="574" name="Google Shape;574;p21"/>
          <p:cNvPicPr preferRelativeResize="0"/>
          <p:nvPr/>
        </p:nvPicPr>
        <p:blipFill rotWithShape="1">
          <a:blip r:embed="rId4">
            <a:alphaModFix/>
          </a:blip>
          <a:srcRect b="14580" l="7067" r="5922" t="9652"/>
          <a:stretch/>
        </p:blipFill>
        <p:spPr>
          <a:xfrm>
            <a:off x="3338623" y="3340631"/>
            <a:ext cx="6687880" cy="2625074"/>
          </a:xfrm>
          <a:prstGeom prst="roundRect">
            <a:avLst>
              <a:gd fmla="val 16667" name="adj"/>
            </a:avLst>
          </a:prstGeom>
          <a:noFill/>
          <a:ln>
            <a:noFill/>
          </a:ln>
          <a:effectLst>
            <a:outerShdw blurRad="107950" algn="ctr" dir="5400000" dist="12700">
              <a:srgbClr val="000000"/>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70"/>
                                        </p:tgtEl>
                                        <p:attrNameLst>
                                          <p:attrName>style.visibility</p:attrName>
                                        </p:attrNameLst>
                                      </p:cBhvr>
                                      <p:to>
                                        <p:strVal val="visible"/>
                                      </p:to>
                                    </p:set>
                                    <p:anim calcmode="lin" valueType="num">
                                      <p:cBhvr additive="base">
                                        <p:cTn dur="500"/>
                                        <p:tgtEl>
                                          <p:spTgt spid="570"/>
                                        </p:tgtEl>
                                        <p:attrNameLst>
                                          <p:attrName>ppt_w</p:attrName>
                                        </p:attrNameLst>
                                      </p:cBhvr>
                                      <p:tavLst>
                                        <p:tav fmla="" tm="0">
                                          <p:val>
                                            <p:strVal val="0"/>
                                          </p:val>
                                        </p:tav>
                                        <p:tav fmla="" tm="100000">
                                          <p:val>
                                            <p:strVal val="#ppt_w"/>
                                          </p:val>
                                        </p:tav>
                                      </p:tavLst>
                                    </p:anim>
                                    <p:anim calcmode="lin" valueType="num">
                                      <p:cBhvr additive="base">
                                        <p:cTn dur="500"/>
                                        <p:tgtEl>
                                          <p:spTgt spid="57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22"/>
          <p:cNvSpPr txBox="1"/>
          <p:nvPr/>
        </p:nvSpPr>
        <p:spPr>
          <a:xfrm>
            <a:off x="555000" y="3900023"/>
            <a:ext cx="4749210"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 Tạo hình, trang trí tấm bìa làm đế</a:t>
            </a:r>
            <a:endParaRPr b="0" i="0" sz="2400" u="none" cap="none" strike="noStrike">
              <a:solidFill>
                <a:srgbClr val="002060"/>
              </a:solidFill>
              <a:latin typeface="Roboto"/>
              <a:ea typeface="Roboto"/>
              <a:cs typeface="Roboto"/>
              <a:sym typeface="Roboto"/>
            </a:endParaRPr>
          </a:p>
        </p:txBody>
      </p:sp>
      <p:pic>
        <p:nvPicPr>
          <p:cNvPr id="581" name="Google Shape;581;p22"/>
          <p:cNvPicPr preferRelativeResize="0"/>
          <p:nvPr/>
        </p:nvPicPr>
        <p:blipFill rotWithShape="1">
          <a:blip r:embed="rId3">
            <a:alphaModFix/>
          </a:blip>
          <a:srcRect b="13310" l="6555" r="8144" t="8873"/>
          <a:stretch/>
        </p:blipFill>
        <p:spPr>
          <a:xfrm>
            <a:off x="5304210" y="1958178"/>
            <a:ext cx="5424744" cy="358138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582" name="Google Shape;582;p22"/>
          <p:cNvPicPr preferRelativeResize="0"/>
          <p:nvPr/>
        </p:nvPicPr>
        <p:blipFill rotWithShape="1">
          <a:blip r:embed="rId4">
            <a:alphaModFix/>
          </a:blip>
          <a:srcRect b="0" l="0" r="0" t="0"/>
          <a:stretch/>
        </p:blipFill>
        <p:spPr>
          <a:xfrm>
            <a:off x="35103" y="845"/>
            <a:ext cx="2246550" cy="1550366"/>
          </a:xfrm>
          <a:prstGeom prst="rect">
            <a:avLst/>
          </a:prstGeom>
          <a:noFill/>
          <a:ln>
            <a:noFill/>
          </a:ln>
        </p:spPr>
      </p:pic>
      <p:sp>
        <p:nvSpPr>
          <p:cNvPr id="583" name="Google Shape;583;p22"/>
          <p:cNvSpPr txBox="1"/>
          <p:nvPr/>
        </p:nvSpPr>
        <p:spPr>
          <a:xfrm>
            <a:off x="3152998" y="483640"/>
            <a:ext cx="567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“BỘ CHỮ SỐ BÍ ẨN”</a:t>
            </a:r>
            <a:endParaRPr b="1" i="0" sz="3200" u="none" cap="none" strike="noStrike">
              <a:solidFill>
                <a:srgbClr val="002060"/>
              </a:solidFill>
              <a:latin typeface="Roboto"/>
              <a:ea typeface="Roboto"/>
              <a:cs typeface="Roboto"/>
              <a:sym typeface="Roboto"/>
            </a:endParaRPr>
          </a:p>
        </p:txBody>
      </p:sp>
      <p:sp>
        <p:nvSpPr>
          <p:cNvPr id="584" name="Google Shape;584;p22"/>
          <p:cNvSpPr/>
          <p:nvPr/>
        </p:nvSpPr>
        <p:spPr>
          <a:xfrm>
            <a:off x="1898395" y="2101334"/>
            <a:ext cx="1031210" cy="1074654"/>
          </a:xfrm>
          <a:custGeom>
            <a:rect b="b" l="l" r="r" t="t"/>
            <a:pathLst>
              <a:path extrusionOk="0" h="1074654" w="103121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Roboto Black"/>
              <a:buNone/>
            </a:pPr>
            <a:r>
              <a:rPr b="0" i="0" lang="en-US" sz="4000" u="none" cap="none" strike="noStrike">
                <a:solidFill>
                  <a:schemeClr val="lt1"/>
                </a:solidFill>
                <a:latin typeface="Roboto Black"/>
                <a:ea typeface="Roboto Black"/>
                <a:cs typeface="Roboto Black"/>
                <a:sym typeface="Roboto Black"/>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500"/>
                                        <p:tgtEl>
                                          <p:spTgt spid="580"/>
                                        </p:tgtEl>
                                        <p:attrNameLst>
                                          <p:attrName>ppt_w</p:attrName>
                                        </p:attrNameLst>
                                      </p:cBhvr>
                                      <p:tavLst>
                                        <p:tav fmla="" tm="0">
                                          <p:val>
                                            <p:strVal val="0"/>
                                          </p:val>
                                        </p:tav>
                                        <p:tav fmla="" tm="100000">
                                          <p:val>
                                            <p:strVal val="#ppt_w"/>
                                          </p:val>
                                        </p:tav>
                                      </p:tavLst>
                                    </p:anim>
                                    <p:anim calcmode="lin" valueType="num">
                                      <p:cBhvr additive="base">
                                        <p:cTn dur="500"/>
                                        <p:tgtEl>
                                          <p:spTgt spid="58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3"/>
          <p:cNvSpPr txBox="1"/>
          <p:nvPr/>
        </p:nvSpPr>
        <p:spPr>
          <a:xfrm>
            <a:off x="275863" y="3491589"/>
            <a:ext cx="4838398" cy="1107996"/>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 Gắn băng giấy có 6 ô (ở bước 2) và luồn các băng giấy (ở bước 1) lên tấm bìa và hoàn thiện sản phẩm</a:t>
            </a:r>
            <a:endParaRPr b="0" i="0" sz="2400" u="none" cap="none" strike="noStrike">
              <a:solidFill>
                <a:srgbClr val="002060"/>
              </a:solidFill>
              <a:latin typeface="Roboto"/>
              <a:ea typeface="Roboto"/>
              <a:cs typeface="Roboto"/>
              <a:sym typeface="Roboto"/>
            </a:endParaRPr>
          </a:p>
        </p:txBody>
      </p:sp>
      <p:pic>
        <p:nvPicPr>
          <p:cNvPr id="591" name="Google Shape;591;p23"/>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
        <p:nvSpPr>
          <p:cNvPr id="592" name="Google Shape;592;p23"/>
          <p:cNvSpPr txBox="1"/>
          <p:nvPr/>
        </p:nvSpPr>
        <p:spPr>
          <a:xfrm>
            <a:off x="3152998" y="483640"/>
            <a:ext cx="567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LÀM “BỘ CHỮ SỐ BÍ ẨN”</a:t>
            </a:r>
            <a:endParaRPr b="1" i="0" sz="3200" u="none" cap="none" strike="noStrike">
              <a:solidFill>
                <a:srgbClr val="002060"/>
              </a:solidFill>
              <a:latin typeface="Roboto"/>
              <a:ea typeface="Roboto"/>
              <a:cs typeface="Roboto"/>
              <a:sym typeface="Roboto"/>
            </a:endParaRPr>
          </a:p>
        </p:txBody>
      </p:sp>
      <p:sp>
        <p:nvSpPr>
          <p:cNvPr id="593" name="Google Shape;593;p23"/>
          <p:cNvSpPr/>
          <p:nvPr/>
        </p:nvSpPr>
        <p:spPr>
          <a:xfrm>
            <a:off x="1962042" y="1832160"/>
            <a:ext cx="1031210" cy="1074654"/>
          </a:xfrm>
          <a:custGeom>
            <a:rect b="b" l="l" r="r" t="t"/>
            <a:pathLst>
              <a:path extrusionOk="0" h="1074654" w="103121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Roboto Black"/>
              <a:buNone/>
            </a:pPr>
            <a:r>
              <a:rPr b="0" i="0" lang="en-US" sz="4000" u="none" cap="none" strike="noStrike">
                <a:solidFill>
                  <a:schemeClr val="lt1"/>
                </a:solidFill>
                <a:latin typeface="Roboto Black"/>
                <a:ea typeface="Roboto Black"/>
                <a:cs typeface="Roboto Black"/>
                <a:sym typeface="Roboto Black"/>
              </a:rPr>
              <a:t>4</a:t>
            </a:r>
            <a:endParaRPr/>
          </a:p>
        </p:txBody>
      </p:sp>
      <p:pic>
        <p:nvPicPr>
          <p:cNvPr id="594" name="Google Shape;594;p23"/>
          <p:cNvPicPr preferRelativeResize="0"/>
          <p:nvPr/>
        </p:nvPicPr>
        <p:blipFill rotWithShape="1">
          <a:blip r:embed="rId4">
            <a:alphaModFix/>
          </a:blip>
          <a:srcRect b="0" l="0" r="0" t="0"/>
          <a:stretch/>
        </p:blipFill>
        <p:spPr>
          <a:xfrm>
            <a:off x="4982542" y="1068415"/>
            <a:ext cx="5940029" cy="5454482"/>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90"/>
                                        </p:tgtEl>
                                        <p:attrNameLst>
                                          <p:attrName>style.visibility</p:attrName>
                                        </p:attrNameLst>
                                      </p:cBhvr>
                                      <p:to>
                                        <p:strVal val="visible"/>
                                      </p:to>
                                    </p:set>
                                    <p:anim calcmode="lin" valueType="num">
                                      <p:cBhvr additive="base">
                                        <p:cTn dur="500"/>
                                        <p:tgtEl>
                                          <p:spTgt spid="590"/>
                                        </p:tgtEl>
                                        <p:attrNameLst>
                                          <p:attrName>ppt_w</p:attrName>
                                        </p:attrNameLst>
                                      </p:cBhvr>
                                      <p:tavLst>
                                        <p:tav fmla="" tm="0">
                                          <p:val>
                                            <p:strVal val="0"/>
                                          </p:val>
                                        </p:tav>
                                        <p:tav fmla="" tm="100000">
                                          <p:val>
                                            <p:strVal val="#ppt_w"/>
                                          </p:val>
                                        </p:tav>
                                      </p:tavLst>
                                    </p:anim>
                                    <p:anim calcmode="lin" valueType="num">
                                      <p:cBhvr additive="base">
                                        <p:cTn dur="500"/>
                                        <p:tgtEl>
                                          <p:spTgt spid="59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4"/>
          <p:cNvSpPr txBox="1"/>
          <p:nvPr/>
        </p:nvSpPr>
        <p:spPr>
          <a:xfrm>
            <a:off x="1939062" y="1135022"/>
            <a:ext cx="937995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0" i="0" lang="en-US" sz="3200" u="none" cap="none" strike="noStrike">
                <a:solidFill>
                  <a:srgbClr val="002060"/>
                </a:solidFill>
                <a:latin typeface="Roboto"/>
                <a:ea typeface="Roboto"/>
                <a:cs typeface="Roboto"/>
                <a:sym typeface="Roboto"/>
              </a:rPr>
              <a:t>Kiểm tra và điều chỉnh sản phẩm theo các tiêu chí</a:t>
            </a:r>
            <a:endParaRPr/>
          </a:p>
        </p:txBody>
      </p:sp>
      <p:sp>
        <p:nvSpPr>
          <p:cNvPr id="601" name="Google Shape;601;p24"/>
          <p:cNvSpPr/>
          <p:nvPr/>
        </p:nvSpPr>
        <p:spPr>
          <a:xfrm>
            <a:off x="1374584" y="1941780"/>
            <a:ext cx="9530052" cy="3971882"/>
          </a:xfrm>
          <a:prstGeom prst="roundRect">
            <a:avLst>
              <a:gd fmla="val 16667" name="adj"/>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02" name="Google Shape;602;p24"/>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
        <p:nvSpPr>
          <p:cNvPr id="603" name="Google Shape;603;p24"/>
          <p:cNvSpPr txBox="1"/>
          <p:nvPr/>
        </p:nvSpPr>
        <p:spPr>
          <a:xfrm>
            <a:off x="5627620" y="2685093"/>
            <a:ext cx="50532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Sử dụng để lập các số có 6 chữ số;</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nhận biết giá trị theo vị trí của từng</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chữ số trong mỗi số</a:t>
            </a:r>
            <a:endParaRPr b="0" i="0" sz="2400" u="none" cap="none" strike="noStrike">
              <a:solidFill>
                <a:srgbClr val="002060"/>
              </a:solidFill>
              <a:latin typeface="Roboto"/>
              <a:ea typeface="Roboto"/>
              <a:cs typeface="Roboto"/>
              <a:sym typeface="Roboto"/>
            </a:endParaRPr>
          </a:p>
        </p:txBody>
      </p:sp>
      <p:sp>
        <p:nvSpPr>
          <p:cNvPr id="604" name="Google Shape;604;p24"/>
          <p:cNvSpPr txBox="1"/>
          <p:nvPr/>
        </p:nvSpPr>
        <p:spPr>
          <a:xfrm>
            <a:off x="5627620" y="4154283"/>
            <a:ext cx="51276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Dễ sử dụng, đảm bảo tính thẩm mĩ</a:t>
            </a:r>
            <a:endParaRPr/>
          </a:p>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và chắc chắn</a:t>
            </a:r>
            <a:endParaRPr b="0" i="0" sz="2400" u="none" cap="none" strike="noStrike">
              <a:solidFill>
                <a:srgbClr val="002060"/>
              </a:solidFill>
              <a:latin typeface="Roboto"/>
              <a:ea typeface="Roboto"/>
              <a:cs typeface="Roboto"/>
              <a:sym typeface="Roboto"/>
            </a:endParaRPr>
          </a:p>
        </p:txBody>
      </p:sp>
      <p:pic>
        <p:nvPicPr>
          <p:cNvPr id="605" name="Google Shape;605;p24"/>
          <p:cNvPicPr preferRelativeResize="0"/>
          <p:nvPr/>
        </p:nvPicPr>
        <p:blipFill rotWithShape="1">
          <a:blip r:embed="rId4">
            <a:alphaModFix/>
          </a:blip>
          <a:srcRect b="0" l="0" r="0" t="0"/>
          <a:stretch/>
        </p:blipFill>
        <p:spPr>
          <a:xfrm>
            <a:off x="1626393" y="2216149"/>
            <a:ext cx="3635736" cy="3338545"/>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id="611" name="Google Shape;611;p25"/>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
        <p:nvSpPr>
          <p:cNvPr id="612" name="Google Shape;612;p25"/>
          <p:cNvSpPr txBox="1"/>
          <p:nvPr/>
        </p:nvSpPr>
        <p:spPr>
          <a:xfrm>
            <a:off x="2100665" y="483640"/>
            <a:ext cx="861995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TRƯNG BÀY VÀ THUYẾT TRÌNH SẢN PHẨM</a:t>
            </a:r>
            <a:endParaRPr b="1" i="0" sz="3200" u="none" cap="none" strike="noStrike">
              <a:solidFill>
                <a:srgbClr val="002060"/>
              </a:solidFill>
              <a:latin typeface="Roboto"/>
              <a:ea typeface="Roboto"/>
              <a:cs typeface="Roboto"/>
              <a:sym typeface="Roboto"/>
            </a:endParaRPr>
          </a:p>
        </p:txBody>
      </p:sp>
      <p:pic>
        <p:nvPicPr>
          <p:cNvPr id="613" name="Google Shape;613;p25"/>
          <p:cNvPicPr preferRelativeResize="0"/>
          <p:nvPr/>
        </p:nvPicPr>
        <p:blipFill rotWithShape="1">
          <a:blip r:embed="rId4">
            <a:alphaModFix/>
          </a:blip>
          <a:srcRect b="0" l="0" r="0" t="0"/>
          <a:stretch/>
        </p:blipFill>
        <p:spPr>
          <a:xfrm>
            <a:off x="7746582" y="4462368"/>
            <a:ext cx="2298615" cy="986413"/>
          </a:xfrm>
          <a:prstGeom prst="rect">
            <a:avLst/>
          </a:prstGeom>
          <a:noFill/>
          <a:ln>
            <a:noFill/>
          </a:ln>
          <a:effectLst>
            <a:outerShdw blurRad="63500" sx="102000" rotWithShape="0" algn="ctr" sy="102000">
              <a:srgbClr val="000000">
                <a:alpha val="40000"/>
              </a:srgbClr>
            </a:outerShdw>
          </a:effectLst>
        </p:spPr>
      </p:pic>
      <p:pic>
        <p:nvPicPr>
          <p:cNvPr id="614" name="Google Shape;614;p25"/>
          <p:cNvPicPr preferRelativeResize="0"/>
          <p:nvPr/>
        </p:nvPicPr>
        <p:blipFill rotWithShape="1">
          <a:blip r:embed="rId5">
            <a:alphaModFix/>
          </a:blip>
          <a:srcRect b="0" l="0" r="0" t="0"/>
          <a:stretch/>
        </p:blipFill>
        <p:spPr>
          <a:xfrm>
            <a:off x="1158378" y="2469211"/>
            <a:ext cx="3128928" cy="3263300"/>
          </a:xfrm>
          <a:prstGeom prst="rect">
            <a:avLst/>
          </a:prstGeom>
          <a:noFill/>
          <a:ln>
            <a:noFill/>
          </a:ln>
          <a:effectLst>
            <a:outerShdw blurRad="63500" sx="102000" rotWithShape="0" algn="ctr" sy="102000">
              <a:srgbClr val="000000">
                <a:alpha val="40000"/>
              </a:srgbClr>
            </a:outerShdw>
          </a:effectLst>
        </p:spPr>
      </p:pic>
      <p:pic>
        <p:nvPicPr>
          <p:cNvPr id="615" name="Google Shape;615;p25"/>
          <p:cNvPicPr preferRelativeResize="0"/>
          <p:nvPr/>
        </p:nvPicPr>
        <p:blipFill rotWithShape="1">
          <a:blip r:embed="rId6">
            <a:alphaModFix/>
          </a:blip>
          <a:srcRect b="4156" l="9489" r="55771" t="10928"/>
          <a:stretch/>
        </p:blipFill>
        <p:spPr>
          <a:xfrm>
            <a:off x="7824871" y="1982444"/>
            <a:ext cx="3208751" cy="1565895"/>
          </a:xfrm>
          <a:prstGeom prst="roundRect">
            <a:avLst>
              <a:gd fmla="val 16667" name="adj"/>
            </a:avLst>
          </a:prstGeom>
          <a:noFill/>
          <a:ln>
            <a:noFill/>
          </a:ln>
          <a:effectLst>
            <a:outerShdw blurRad="63500" sx="102000" rotWithShape="0" algn="ctr" sy="102000">
              <a:srgbClr val="000000">
                <a:alpha val="40000"/>
              </a:srgbClr>
            </a:outerShdw>
          </a:effectLst>
        </p:spPr>
      </p:pic>
      <p:pic>
        <p:nvPicPr>
          <p:cNvPr descr="A picture containing measuring stick, indoor&#10;&#10;Description automatically generated" id="616" name="Google Shape;616;p25"/>
          <p:cNvPicPr preferRelativeResize="0"/>
          <p:nvPr/>
        </p:nvPicPr>
        <p:blipFill rotWithShape="1">
          <a:blip r:embed="rId7">
            <a:alphaModFix/>
          </a:blip>
          <a:srcRect b="0" l="0" r="0" t="0"/>
          <a:stretch/>
        </p:blipFill>
        <p:spPr>
          <a:xfrm>
            <a:off x="4676684" y="1698793"/>
            <a:ext cx="2602231" cy="34604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id="622" name="Google Shape;622;p26"/>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
        <p:nvSpPr>
          <p:cNvPr id="623" name="Google Shape;623;p26"/>
          <p:cNvSpPr txBox="1"/>
          <p:nvPr/>
        </p:nvSpPr>
        <p:spPr>
          <a:xfrm>
            <a:off x="3269956" y="418149"/>
            <a:ext cx="567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SỬ DỤNG “BỘ CHỮ SỐ BÍ ẨN”</a:t>
            </a:r>
            <a:endParaRPr b="1" i="0" sz="3200" u="none" cap="none" strike="noStrike">
              <a:solidFill>
                <a:srgbClr val="002060"/>
              </a:solidFill>
              <a:latin typeface="Roboto"/>
              <a:ea typeface="Roboto"/>
              <a:cs typeface="Roboto"/>
              <a:sym typeface="Roboto"/>
            </a:endParaRPr>
          </a:p>
        </p:txBody>
      </p:sp>
      <p:sp>
        <p:nvSpPr>
          <p:cNvPr id="624" name="Google Shape;624;p26"/>
          <p:cNvSpPr txBox="1"/>
          <p:nvPr/>
        </p:nvSpPr>
        <p:spPr>
          <a:xfrm>
            <a:off x="2107353" y="1814554"/>
            <a:ext cx="7738395"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Lập nhanh các số theo yêu cầu và đọc số vừa lập được</a:t>
            </a:r>
            <a:endParaRPr b="0" i="0" sz="2400" u="none" cap="none" strike="noStrike">
              <a:solidFill>
                <a:srgbClr val="002060"/>
              </a:solidFill>
              <a:latin typeface="Roboto"/>
              <a:ea typeface="Roboto"/>
              <a:cs typeface="Roboto"/>
              <a:sym typeface="Roboto"/>
            </a:endParaRPr>
          </a:p>
        </p:txBody>
      </p:sp>
      <p:grpSp>
        <p:nvGrpSpPr>
          <p:cNvPr id="625" name="Google Shape;625;p26"/>
          <p:cNvGrpSpPr/>
          <p:nvPr/>
        </p:nvGrpSpPr>
        <p:grpSpPr>
          <a:xfrm>
            <a:off x="279249" y="2232141"/>
            <a:ext cx="3612845" cy="3529909"/>
            <a:chOff x="587303" y="2171877"/>
            <a:chExt cx="3795340" cy="3686664"/>
          </a:xfrm>
        </p:grpSpPr>
        <p:sp>
          <p:nvSpPr>
            <p:cNvPr id="626" name="Google Shape;626;p26"/>
            <p:cNvSpPr/>
            <p:nvPr/>
          </p:nvSpPr>
          <p:spPr>
            <a:xfrm>
              <a:off x="680484" y="3069947"/>
              <a:ext cx="3561907" cy="26610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27" name="Google Shape;627;p26"/>
            <p:cNvPicPr preferRelativeResize="0"/>
            <p:nvPr/>
          </p:nvPicPr>
          <p:blipFill rotWithShape="1">
            <a:blip r:embed="rId4">
              <a:alphaModFix/>
            </a:blip>
            <a:srcRect b="0" l="0" r="0" t="0"/>
            <a:stretch/>
          </p:blipFill>
          <p:spPr>
            <a:xfrm>
              <a:off x="587303" y="2171877"/>
              <a:ext cx="3795340" cy="3686664"/>
            </a:xfrm>
            <a:prstGeom prst="rect">
              <a:avLst/>
            </a:prstGeom>
            <a:noFill/>
            <a:ln>
              <a:noFill/>
            </a:ln>
          </p:spPr>
        </p:pic>
      </p:grpSp>
      <p:sp>
        <p:nvSpPr>
          <p:cNvPr id="628" name="Google Shape;628;p26"/>
          <p:cNvSpPr txBox="1"/>
          <p:nvPr/>
        </p:nvSpPr>
        <p:spPr>
          <a:xfrm>
            <a:off x="987424" y="3458404"/>
            <a:ext cx="1980950"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Số lớn nhất có 6 chữ số</a:t>
            </a:r>
            <a:endParaRPr b="0" i="0" sz="2400" u="none" cap="none" strike="noStrike">
              <a:solidFill>
                <a:srgbClr val="002060"/>
              </a:solidFill>
              <a:latin typeface="Roboto"/>
              <a:ea typeface="Roboto"/>
              <a:cs typeface="Roboto"/>
              <a:sym typeface="Roboto"/>
            </a:endParaRPr>
          </a:p>
        </p:txBody>
      </p:sp>
      <p:grpSp>
        <p:nvGrpSpPr>
          <p:cNvPr id="629" name="Google Shape;629;p26"/>
          <p:cNvGrpSpPr/>
          <p:nvPr/>
        </p:nvGrpSpPr>
        <p:grpSpPr>
          <a:xfrm>
            <a:off x="4330512" y="2232141"/>
            <a:ext cx="3612845" cy="3529909"/>
            <a:chOff x="587303" y="2171877"/>
            <a:chExt cx="3795340" cy="3686664"/>
          </a:xfrm>
        </p:grpSpPr>
        <p:sp>
          <p:nvSpPr>
            <p:cNvPr id="630" name="Google Shape;630;p26"/>
            <p:cNvSpPr/>
            <p:nvPr/>
          </p:nvSpPr>
          <p:spPr>
            <a:xfrm>
              <a:off x="680484" y="3069947"/>
              <a:ext cx="3561907" cy="26610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31" name="Google Shape;631;p26"/>
            <p:cNvPicPr preferRelativeResize="0"/>
            <p:nvPr/>
          </p:nvPicPr>
          <p:blipFill rotWithShape="1">
            <a:blip r:embed="rId4">
              <a:alphaModFix/>
            </a:blip>
            <a:srcRect b="0" l="0" r="0" t="0"/>
            <a:stretch/>
          </p:blipFill>
          <p:spPr>
            <a:xfrm>
              <a:off x="587303" y="2171877"/>
              <a:ext cx="3795340" cy="3686664"/>
            </a:xfrm>
            <a:prstGeom prst="rect">
              <a:avLst/>
            </a:prstGeom>
            <a:noFill/>
            <a:ln>
              <a:noFill/>
            </a:ln>
          </p:spPr>
        </p:pic>
      </p:grpSp>
      <p:grpSp>
        <p:nvGrpSpPr>
          <p:cNvPr id="632" name="Google Shape;632;p26"/>
          <p:cNvGrpSpPr/>
          <p:nvPr/>
        </p:nvGrpSpPr>
        <p:grpSpPr>
          <a:xfrm>
            <a:off x="8381774" y="2232141"/>
            <a:ext cx="3612845" cy="3529909"/>
            <a:chOff x="587303" y="2171877"/>
            <a:chExt cx="3795340" cy="3686664"/>
          </a:xfrm>
        </p:grpSpPr>
        <p:sp>
          <p:nvSpPr>
            <p:cNvPr id="633" name="Google Shape;633;p26"/>
            <p:cNvSpPr/>
            <p:nvPr/>
          </p:nvSpPr>
          <p:spPr>
            <a:xfrm>
              <a:off x="680484" y="3069947"/>
              <a:ext cx="3561907" cy="26610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34" name="Google Shape;634;p26"/>
            <p:cNvPicPr preferRelativeResize="0"/>
            <p:nvPr/>
          </p:nvPicPr>
          <p:blipFill rotWithShape="1">
            <a:blip r:embed="rId4">
              <a:alphaModFix/>
            </a:blip>
            <a:srcRect b="0" l="0" r="0" t="0"/>
            <a:stretch/>
          </p:blipFill>
          <p:spPr>
            <a:xfrm>
              <a:off x="587303" y="2171877"/>
              <a:ext cx="3795340" cy="3686664"/>
            </a:xfrm>
            <a:prstGeom prst="rect">
              <a:avLst/>
            </a:prstGeom>
            <a:noFill/>
            <a:ln>
              <a:noFill/>
            </a:ln>
          </p:spPr>
        </p:pic>
      </p:grpSp>
      <p:sp>
        <p:nvSpPr>
          <p:cNvPr id="635" name="Google Shape;635;p26"/>
          <p:cNvSpPr txBox="1"/>
          <p:nvPr/>
        </p:nvSpPr>
        <p:spPr>
          <a:xfrm>
            <a:off x="8700367" y="3395887"/>
            <a:ext cx="2761265"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Số liền trước số nhỏ nhất có 6 chữ số </a:t>
            </a:r>
            <a:endParaRPr b="0" i="0" sz="2400" u="none" cap="none" strike="noStrike">
              <a:solidFill>
                <a:srgbClr val="002060"/>
              </a:solidFill>
              <a:latin typeface="Roboto"/>
              <a:ea typeface="Roboto"/>
              <a:cs typeface="Roboto"/>
              <a:sym typeface="Roboto"/>
            </a:endParaRPr>
          </a:p>
        </p:txBody>
      </p:sp>
      <p:sp>
        <p:nvSpPr>
          <p:cNvPr id="636" name="Google Shape;636;p26"/>
          <p:cNvSpPr txBox="1"/>
          <p:nvPr/>
        </p:nvSpPr>
        <p:spPr>
          <a:xfrm>
            <a:off x="4756301" y="3395887"/>
            <a:ext cx="2761265" cy="110799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Số gồm 3 trăm nghìn, 4 chục nghìn, 6 nghìn và 3 đơn vị</a:t>
            </a:r>
            <a:endParaRPr b="0" i="0" sz="2400" u="none" cap="none" strike="noStrike">
              <a:solidFill>
                <a:srgbClr val="002060"/>
              </a:solidFill>
              <a:latin typeface="Roboto"/>
              <a:ea typeface="Roboto"/>
              <a:cs typeface="Roboto"/>
              <a:sym typeface="Roboto"/>
            </a:endParaRPr>
          </a:p>
        </p:txBody>
      </p:sp>
      <p:grpSp>
        <p:nvGrpSpPr>
          <p:cNvPr id="637" name="Google Shape;637;p26"/>
          <p:cNvGrpSpPr/>
          <p:nvPr/>
        </p:nvGrpSpPr>
        <p:grpSpPr>
          <a:xfrm>
            <a:off x="840210" y="4318295"/>
            <a:ext cx="2248806" cy="1119406"/>
            <a:chOff x="840210" y="4318295"/>
            <a:chExt cx="2248806" cy="1119406"/>
          </a:xfrm>
        </p:grpSpPr>
        <p:pic>
          <p:nvPicPr>
            <p:cNvPr id="638" name="Google Shape;638;p26"/>
            <p:cNvPicPr preferRelativeResize="0"/>
            <p:nvPr/>
          </p:nvPicPr>
          <p:blipFill rotWithShape="1">
            <a:blip r:embed="rId5">
              <a:alphaModFix/>
            </a:blip>
            <a:srcRect b="0" l="0" r="0" t="0"/>
            <a:stretch/>
          </p:blipFill>
          <p:spPr>
            <a:xfrm>
              <a:off x="840210" y="4318295"/>
              <a:ext cx="2248806" cy="1119406"/>
            </a:xfrm>
            <a:prstGeom prst="roundRect">
              <a:avLst>
                <a:gd fmla="val 16667" name="adj"/>
              </a:avLst>
            </a:prstGeom>
            <a:noFill/>
            <a:ln>
              <a:noFill/>
            </a:ln>
          </p:spPr>
        </p:pic>
        <p:sp>
          <p:nvSpPr>
            <p:cNvPr id="639" name="Google Shape;639;p26"/>
            <p:cNvSpPr txBox="1"/>
            <p:nvPr/>
          </p:nvSpPr>
          <p:spPr>
            <a:xfrm>
              <a:off x="840210" y="4984796"/>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40" name="Google Shape;640;p26"/>
            <p:cNvSpPr txBox="1"/>
            <p:nvPr/>
          </p:nvSpPr>
          <p:spPr>
            <a:xfrm>
              <a:off x="1220769" y="4963530"/>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41" name="Google Shape;641;p26"/>
            <p:cNvSpPr txBox="1"/>
            <p:nvPr/>
          </p:nvSpPr>
          <p:spPr>
            <a:xfrm>
              <a:off x="1601328" y="4944881"/>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42" name="Google Shape;642;p26"/>
            <p:cNvSpPr txBox="1"/>
            <p:nvPr/>
          </p:nvSpPr>
          <p:spPr>
            <a:xfrm>
              <a:off x="1943239" y="4923615"/>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43" name="Google Shape;643;p26"/>
            <p:cNvSpPr txBox="1"/>
            <p:nvPr/>
          </p:nvSpPr>
          <p:spPr>
            <a:xfrm>
              <a:off x="2315195" y="4912886"/>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44" name="Google Shape;644;p26"/>
            <p:cNvSpPr txBox="1"/>
            <p:nvPr/>
          </p:nvSpPr>
          <p:spPr>
            <a:xfrm>
              <a:off x="2631956" y="4910445"/>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grpSp>
      <p:grpSp>
        <p:nvGrpSpPr>
          <p:cNvPr id="645" name="Google Shape;645;p26"/>
          <p:cNvGrpSpPr/>
          <p:nvPr/>
        </p:nvGrpSpPr>
        <p:grpSpPr>
          <a:xfrm>
            <a:off x="5012530" y="4535781"/>
            <a:ext cx="2248806" cy="981479"/>
            <a:chOff x="840210" y="4354676"/>
            <a:chExt cx="2248806" cy="1119406"/>
          </a:xfrm>
        </p:grpSpPr>
        <p:pic>
          <p:nvPicPr>
            <p:cNvPr id="646" name="Google Shape;646;p26"/>
            <p:cNvPicPr preferRelativeResize="0"/>
            <p:nvPr/>
          </p:nvPicPr>
          <p:blipFill rotWithShape="1">
            <a:blip r:embed="rId5">
              <a:alphaModFix/>
            </a:blip>
            <a:srcRect b="0" l="0" r="0" t="0"/>
            <a:stretch/>
          </p:blipFill>
          <p:spPr>
            <a:xfrm>
              <a:off x="840210" y="4354676"/>
              <a:ext cx="2248806" cy="1119406"/>
            </a:xfrm>
            <a:prstGeom prst="roundRect">
              <a:avLst>
                <a:gd fmla="val 16667" name="adj"/>
              </a:avLst>
            </a:prstGeom>
            <a:noFill/>
            <a:ln>
              <a:noFill/>
            </a:ln>
          </p:spPr>
        </p:pic>
        <p:sp>
          <p:nvSpPr>
            <p:cNvPr id="647" name="Google Shape;647;p26"/>
            <p:cNvSpPr txBox="1"/>
            <p:nvPr/>
          </p:nvSpPr>
          <p:spPr>
            <a:xfrm>
              <a:off x="840210" y="4960541"/>
              <a:ext cx="423305" cy="42123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3</a:t>
              </a:r>
              <a:endParaRPr b="0" i="0" sz="2400" u="none" cap="none" strike="noStrike">
                <a:solidFill>
                  <a:srgbClr val="002060"/>
                </a:solidFill>
                <a:latin typeface="Roboto"/>
                <a:ea typeface="Roboto"/>
                <a:cs typeface="Roboto"/>
                <a:sym typeface="Roboto"/>
              </a:endParaRPr>
            </a:p>
          </p:txBody>
        </p:sp>
        <p:sp>
          <p:nvSpPr>
            <p:cNvPr id="648" name="Google Shape;648;p26"/>
            <p:cNvSpPr txBox="1"/>
            <p:nvPr/>
          </p:nvSpPr>
          <p:spPr>
            <a:xfrm>
              <a:off x="1220769" y="4963530"/>
              <a:ext cx="423305" cy="42123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4</a:t>
              </a:r>
              <a:endParaRPr b="0" i="0" sz="2400" u="none" cap="none" strike="noStrike">
                <a:solidFill>
                  <a:srgbClr val="002060"/>
                </a:solidFill>
                <a:latin typeface="Roboto"/>
                <a:ea typeface="Roboto"/>
                <a:cs typeface="Roboto"/>
                <a:sym typeface="Roboto"/>
              </a:endParaRPr>
            </a:p>
          </p:txBody>
        </p:sp>
        <p:sp>
          <p:nvSpPr>
            <p:cNvPr id="649" name="Google Shape;649;p26"/>
            <p:cNvSpPr txBox="1"/>
            <p:nvPr/>
          </p:nvSpPr>
          <p:spPr>
            <a:xfrm>
              <a:off x="1601328" y="4944882"/>
              <a:ext cx="423305" cy="42123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6</a:t>
              </a:r>
              <a:endParaRPr b="0" i="0" sz="2400" u="none" cap="none" strike="noStrike">
                <a:solidFill>
                  <a:srgbClr val="002060"/>
                </a:solidFill>
                <a:latin typeface="Roboto"/>
                <a:ea typeface="Roboto"/>
                <a:cs typeface="Roboto"/>
                <a:sym typeface="Roboto"/>
              </a:endParaRPr>
            </a:p>
          </p:txBody>
        </p:sp>
        <p:sp>
          <p:nvSpPr>
            <p:cNvPr id="650" name="Google Shape;650;p26"/>
            <p:cNvSpPr txBox="1"/>
            <p:nvPr/>
          </p:nvSpPr>
          <p:spPr>
            <a:xfrm>
              <a:off x="1943239" y="4923615"/>
              <a:ext cx="423305" cy="42123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0</a:t>
              </a:r>
              <a:endParaRPr b="0" i="0" sz="2400" u="none" cap="none" strike="noStrike">
                <a:solidFill>
                  <a:srgbClr val="002060"/>
                </a:solidFill>
                <a:latin typeface="Roboto"/>
                <a:ea typeface="Roboto"/>
                <a:cs typeface="Roboto"/>
                <a:sym typeface="Roboto"/>
              </a:endParaRPr>
            </a:p>
          </p:txBody>
        </p:sp>
        <p:sp>
          <p:nvSpPr>
            <p:cNvPr id="651" name="Google Shape;651;p26"/>
            <p:cNvSpPr txBox="1"/>
            <p:nvPr/>
          </p:nvSpPr>
          <p:spPr>
            <a:xfrm>
              <a:off x="2315195" y="4912886"/>
              <a:ext cx="423305" cy="42123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0</a:t>
              </a:r>
              <a:endParaRPr b="0" i="0" sz="2400" u="none" cap="none" strike="noStrike">
                <a:solidFill>
                  <a:srgbClr val="002060"/>
                </a:solidFill>
                <a:latin typeface="Roboto"/>
                <a:ea typeface="Roboto"/>
                <a:cs typeface="Roboto"/>
                <a:sym typeface="Roboto"/>
              </a:endParaRPr>
            </a:p>
          </p:txBody>
        </p:sp>
        <p:sp>
          <p:nvSpPr>
            <p:cNvPr id="652" name="Google Shape;652;p26"/>
            <p:cNvSpPr txBox="1"/>
            <p:nvPr/>
          </p:nvSpPr>
          <p:spPr>
            <a:xfrm>
              <a:off x="2631956" y="4910446"/>
              <a:ext cx="423305" cy="42123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3</a:t>
              </a:r>
              <a:endParaRPr b="0" i="0" sz="2400" u="none" cap="none" strike="noStrike">
                <a:solidFill>
                  <a:srgbClr val="002060"/>
                </a:solidFill>
                <a:latin typeface="Roboto"/>
                <a:ea typeface="Roboto"/>
                <a:cs typeface="Roboto"/>
                <a:sym typeface="Roboto"/>
              </a:endParaRPr>
            </a:p>
          </p:txBody>
        </p:sp>
      </p:grpSp>
      <p:grpSp>
        <p:nvGrpSpPr>
          <p:cNvPr id="653" name="Google Shape;653;p26"/>
          <p:cNvGrpSpPr/>
          <p:nvPr/>
        </p:nvGrpSpPr>
        <p:grpSpPr>
          <a:xfrm>
            <a:off x="9063793" y="4239037"/>
            <a:ext cx="2248806" cy="1119406"/>
            <a:chOff x="840210" y="4318295"/>
            <a:chExt cx="2248806" cy="1119406"/>
          </a:xfrm>
        </p:grpSpPr>
        <p:pic>
          <p:nvPicPr>
            <p:cNvPr id="654" name="Google Shape;654;p26"/>
            <p:cNvPicPr preferRelativeResize="0"/>
            <p:nvPr/>
          </p:nvPicPr>
          <p:blipFill rotWithShape="1">
            <a:blip r:embed="rId5">
              <a:alphaModFix/>
            </a:blip>
            <a:srcRect b="0" l="0" r="0" t="0"/>
            <a:stretch/>
          </p:blipFill>
          <p:spPr>
            <a:xfrm>
              <a:off x="840210" y="4318295"/>
              <a:ext cx="2248806" cy="1119406"/>
            </a:xfrm>
            <a:prstGeom prst="roundRect">
              <a:avLst>
                <a:gd fmla="val 16667" name="adj"/>
              </a:avLst>
            </a:prstGeom>
            <a:noFill/>
            <a:ln>
              <a:noFill/>
            </a:ln>
          </p:spPr>
        </p:pic>
        <p:sp>
          <p:nvSpPr>
            <p:cNvPr id="655" name="Google Shape;655;p26"/>
            <p:cNvSpPr txBox="1"/>
            <p:nvPr/>
          </p:nvSpPr>
          <p:spPr>
            <a:xfrm>
              <a:off x="840210" y="4984796"/>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0</a:t>
              </a:r>
              <a:endParaRPr b="0" i="0" sz="2400" u="none" cap="none" strike="noStrike">
                <a:solidFill>
                  <a:srgbClr val="002060"/>
                </a:solidFill>
                <a:latin typeface="Roboto"/>
                <a:ea typeface="Roboto"/>
                <a:cs typeface="Roboto"/>
                <a:sym typeface="Roboto"/>
              </a:endParaRPr>
            </a:p>
          </p:txBody>
        </p:sp>
        <p:sp>
          <p:nvSpPr>
            <p:cNvPr id="656" name="Google Shape;656;p26"/>
            <p:cNvSpPr txBox="1"/>
            <p:nvPr/>
          </p:nvSpPr>
          <p:spPr>
            <a:xfrm>
              <a:off x="1220769" y="4963530"/>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57" name="Google Shape;657;p26"/>
            <p:cNvSpPr txBox="1"/>
            <p:nvPr/>
          </p:nvSpPr>
          <p:spPr>
            <a:xfrm>
              <a:off x="1601328" y="4944881"/>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58" name="Google Shape;658;p26"/>
            <p:cNvSpPr txBox="1"/>
            <p:nvPr/>
          </p:nvSpPr>
          <p:spPr>
            <a:xfrm>
              <a:off x="1943239" y="4923615"/>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59" name="Google Shape;659;p26"/>
            <p:cNvSpPr txBox="1"/>
            <p:nvPr/>
          </p:nvSpPr>
          <p:spPr>
            <a:xfrm>
              <a:off x="2315195" y="4912886"/>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sp>
          <p:nvSpPr>
            <p:cNvPr id="660" name="Google Shape;660;p26"/>
            <p:cNvSpPr txBox="1"/>
            <p:nvPr/>
          </p:nvSpPr>
          <p:spPr>
            <a:xfrm>
              <a:off x="2631956" y="4910445"/>
              <a:ext cx="423305"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9</a:t>
              </a:r>
              <a:endParaRPr b="0" i="0" sz="2400" u="none" cap="none" strike="noStrike">
                <a:solidFill>
                  <a:srgbClr val="002060"/>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23" presetSubtype="16">
                                  <p:stCondLst>
                                    <p:cond delay="0"/>
                                  </p:stCondLst>
                                  <p:childTnLst>
                                    <p:set>
                                      <p:cBhvr>
                                        <p:cTn dur="1" fill="hold">
                                          <p:stCondLst>
                                            <p:cond delay="0"/>
                                          </p:stCondLst>
                                        </p:cTn>
                                        <p:tgtEl>
                                          <p:spTgt spid="624"/>
                                        </p:tgtEl>
                                        <p:attrNameLst>
                                          <p:attrName>style.visibility</p:attrName>
                                        </p:attrNameLst>
                                      </p:cBhvr>
                                      <p:to>
                                        <p:strVal val="visible"/>
                                      </p:to>
                                    </p:set>
                                    <p:anim calcmode="lin" valueType="num">
                                      <p:cBhvr additive="base">
                                        <p:cTn dur="500"/>
                                        <p:tgtEl>
                                          <p:spTgt spid="624"/>
                                        </p:tgtEl>
                                        <p:attrNameLst>
                                          <p:attrName>ppt_w</p:attrName>
                                        </p:attrNameLst>
                                      </p:cBhvr>
                                      <p:tavLst>
                                        <p:tav fmla="" tm="0">
                                          <p:val>
                                            <p:strVal val="0"/>
                                          </p:val>
                                        </p:tav>
                                        <p:tav fmla="" tm="100000">
                                          <p:val>
                                            <p:strVal val="#ppt_w"/>
                                          </p:val>
                                        </p:tav>
                                      </p:tavLst>
                                    </p:anim>
                                    <p:anim calcmode="lin" valueType="num">
                                      <p:cBhvr additive="base">
                                        <p:cTn dur="500"/>
                                        <p:tgtEl>
                                          <p:spTgt spid="6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par>
                                <p:cTn fill="hold" nodeType="withEffect" presetClass="entr" presetID="23" presetSubtype="16">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500"/>
                                        <p:tgtEl>
                                          <p:spTgt spid="628"/>
                                        </p:tgtEl>
                                        <p:attrNameLst>
                                          <p:attrName>ppt_w</p:attrName>
                                        </p:attrNameLst>
                                      </p:cBhvr>
                                      <p:tavLst>
                                        <p:tav fmla="" tm="0">
                                          <p:val>
                                            <p:strVal val="0"/>
                                          </p:val>
                                        </p:tav>
                                        <p:tav fmla="" tm="100000">
                                          <p:val>
                                            <p:strVal val="#ppt_w"/>
                                          </p:val>
                                        </p:tav>
                                      </p:tavLst>
                                    </p:anim>
                                    <p:anim calcmode="lin" valueType="num">
                                      <p:cBhvr additive="base">
                                        <p:cTn dur="500"/>
                                        <p:tgtEl>
                                          <p:spTgt spid="6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par>
                                <p:cTn fill="hold" nodeType="withEffect" presetClass="entr" presetID="23" presetSubtype="16">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500"/>
                                        <p:tgtEl>
                                          <p:spTgt spid="636"/>
                                        </p:tgtEl>
                                        <p:attrNameLst>
                                          <p:attrName>ppt_w</p:attrName>
                                        </p:attrNameLst>
                                      </p:cBhvr>
                                      <p:tavLst>
                                        <p:tav fmla="" tm="0">
                                          <p:val>
                                            <p:strVal val="0"/>
                                          </p:val>
                                        </p:tav>
                                        <p:tav fmla="" tm="100000">
                                          <p:val>
                                            <p:strVal val="#ppt_w"/>
                                          </p:val>
                                        </p:tav>
                                      </p:tavLst>
                                    </p:anim>
                                    <p:anim calcmode="lin" valueType="num">
                                      <p:cBhvr additive="base">
                                        <p:cTn dur="500"/>
                                        <p:tgtEl>
                                          <p:spTgt spid="6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10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par>
                                <p:cTn fill="hold" nodeType="withEffect" presetClass="entr" presetID="23" presetSubtype="16">
                                  <p:stCondLst>
                                    <p:cond delay="0"/>
                                  </p:stCondLst>
                                  <p:childTnLst>
                                    <p:set>
                                      <p:cBhvr>
                                        <p:cTn dur="1" fill="hold">
                                          <p:stCondLst>
                                            <p:cond delay="0"/>
                                          </p:stCondLst>
                                        </p:cTn>
                                        <p:tgtEl>
                                          <p:spTgt spid="635"/>
                                        </p:tgtEl>
                                        <p:attrNameLst>
                                          <p:attrName>style.visibility</p:attrName>
                                        </p:attrNameLst>
                                      </p:cBhvr>
                                      <p:to>
                                        <p:strVal val="visible"/>
                                      </p:to>
                                    </p:set>
                                    <p:anim calcmode="lin" valueType="num">
                                      <p:cBhvr additive="base">
                                        <p:cTn dur="500"/>
                                        <p:tgtEl>
                                          <p:spTgt spid="635"/>
                                        </p:tgtEl>
                                        <p:attrNameLst>
                                          <p:attrName>ppt_w</p:attrName>
                                        </p:attrNameLst>
                                      </p:cBhvr>
                                      <p:tavLst>
                                        <p:tav fmla="" tm="0">
                                          <p:val>
                                            <p:strVal val="0"/>
                                          </p:val>
                                        </p:tav>
                                        <p:tav fmla="" tm="100000">
                                          <p:val>
                                            <p:strVal val="#ppt_w"/>
                                          </p:val>
                                        </p:tav>
                                      </p:tavLst>
                                    </p:anim>
                                    <p:anim calcmode="lin" valueType="num">
                                      <p:cBhvr additive="base">
                                        <p:cTn dur="500"/>
                                        <p:tgtEl>
                                          <p:spTgt spid="6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p27"/>
          <p:cNvPicPr preferRelativeResize="0"/>
          <p:nvPr/>
        </p:nvPicPr>
        <p:blipFill rotWithShape="1">
          <a:blip r:embed="rId3">
            <a:alphaModFix/>
          </a:blip>
          <a:srcRect b="0" l="0" r="0" t="0"/>
          <a:stretch/>
        </p:blipFill>
        <p:spPr>
          <a:xfrm>
            <a:off x="35103" y="845"/>
            <a:ext cx="2246550" cy="1550366"/>
          </a:xfrm>
          <a:prstGeom prst="rect">
            <a:avLst/>
          </a:prstGeom>
          <a:noFill/>
          <a:ln>
            <a:noFill/>
          </a:ln>
        </p:spPr>
      </p:pic>
      <p:sp>
        <p:nvSpPr>
          <p:cNvPr id="667" name="Google Shape;667;p27"/>
          <p:cNvSpPr txBox="1"/>
          <p:nvPr/>
        </p:nvSpPr>
        <p:spPr>
          <a:xfrm>
            <a:off x="3269956" y="418149"/>
            <a:ext cx="56705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SỬ DỤNG “BỘ CHỮ SỐ BÍ ẨN”</a:t>
            </a:r>
            <a:endParaRPr b="1" i="0" sz="3200" u="none" cap="none" strike="noStrike">
              <a:solidFill>
                <a:srgbClr val="002060"/>
              </a:solidFill>
              <a:latin typeface="Roboto"/>
              <a:ea typeface="Roboto"/>
              <a:cs typeface="Roboto"/>
              <a:sym typeface="Roboto"/>
            </a:endParaRPr>
          </a:p>
        </p:txBody>
      </p:sp>
      <p:sp>
        <p:nvSpPr>
          <p:cNvPr id="668" name="Google Shape;668;p27"/>
          <p:cNvSpPr txBox="1"/>
          <p:nvPr/>
        </p:nvSpPr>
        <p:spPr>
          <a:xfrm>
            <a:off x="2628610" y="1310675"/>
            <a:ext cx="7463833" cy="369332"/>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2400" u="none" cap="none" strike="noStrike">
                <a:solidFill>
                  <a:srgbClr val="002060"/>
                </a:solidFill>
                <a:latin typeface="Roboto"/>
                <a:ea typeface="Roboto"/>
                <a:cs typeface="Roboto"/>
                <a:sym typeface="Roboto"/>
              </a:rPr>
              <a:t>Xác định và nêu giá trị của chữ số 5 trong mỗi số sau</a:t>
            </a:r>
            <a:endParaRPr b="0" i="0" sz="2400" u="none" cap="none" strike="noStrike">
              <a:solidFill>
                <a:srgbClr val="002060"/>
              </a:solidFill>
              <a:latin typeface="Roboto"/>
              <a:ea typeface="Roboto"/>
              <a:cs typeface="Roboto"/>
              <a:sym typeface="Roboto"/>
            </a:endParaRPr>
          </a:p>
        </p:txBody>
      </p:sp>
      <p:sp>
        <p:nvSpPr>
          <p:cNvPr id="669" name="Google Shape;669;p27"/>
          <p:cNvSpPr/>
          <p:nvPr/>
        </p:nvSpPr>
        <p:spPr>
          <a:xfrm>
            <a:off x="2574826" y="1987758"/>
            <a:ext cx="7535881" cy="1536003"/>
          </a:xfrm>
          <a:prstGeom prst="rect">
            <a:avLst/>
          </a:prstGeom>
          <a:solidFill>
            <a:schemeClr val="lt1"/>
          </a:solidFill>
          <a:ln cap="flat" cmpd="sng" w="28575">
            <a:solidFill>
              <a:srgbClr val="C55A1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0" name="Google Shape;670;p27"/>
          <p:cNvSpPr txBox="1"/>
          <p:nvPr/>
        </p:nvSpPr>
        <p:spPr>
          <a:xfrm>
            <a:off x="2833467" y="2305705"/>
            <a:ext cx="1749166" cy="492443"/>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i="0" lang="en-US" sz="3200" u="none" cap="none" strike="noStrike">
                <a:solidFill>
                  <a:srgbClr val="002060"/>
                </a:solidFill>
                <a:latin typeface="Roboto"/>
                <a:ea typeface="Roboto"/>
                <a:cs typeface="Roboto"/>
                <a:sym typeface="Roboto"/>
              </a:rPr>
              <a:t>524 237</a:t>
            </a:r>
            <a:endParaRPr b="1" i="0" sz="3200" u="none" cap="none" strike="noStrike">
              <a:solidFill>
                <a:srgbClr val="002060"/>
              </a:solidFill>
              <a:latin typeface="Roboto"/>
              <a:ea typeface="Roboto"/>
              <a:cs typeface="Roboto"/>
              <a:sym typeface="Roboto"/>
            </a:endParaRPr>
          </a:p>
        </p:txBody>
      </p:sp>
      <p:sp>
        <p:nvSpPr>
          <p:cNvPr id="671" name="Google Shape;671;p27"/>
          <p:cNvSpPr/>
          <p:nvPr/>
        </p:nvSpPr>
        <p:spPr>
          <a:xfrm>
            <a:off x="2556562" y="3608007"/>
            <a:ext cx="7535881" cy="1536003"/>
          </a:xfrm>
          <a:prstGeom prst="rect">
            <a:avLst/>
          </a:prstGeom>
          <a:solidFill>
            <a:schemeClr val="lt1"/>
          </a:solidFill>
          <a:ln cap="flat" cmpd="sng" w="28575">
            <a:solidFill>
              <a:srgbClr val="C55A1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2" name="Google Shape;672;p27"/>
          <p:cNvSpPr/>
          <p:nvPr/>
        </p:nvSpPr>
        <p:spPr>
          <a:xfrm>
            <a:off x="2522519" y="5237712"/>
            <a:ext cx="7535881" cy="1536003"/>
          </a:xfrm>
          <a:prstGeom prst="rect">
            <a:avLst/>
          </a:prstGeom>
          <a:solidFill>
            <a:schemeClr val="lt1"/>
          </a:solidFill>
          <a:ln cap="flat" cmpd="sng" w="28575">
            <a:solidFill>
              <a:srgbClr val="C55A1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3" name="Google Shape;673;p27"/>
          <p:cNvSpPr txBox="1"/>
          <p:nvPr/>
        </p:nvSpPr>
        <p:spPr>
          <a:xfrm>
            <a:off x="4978640" y="2357173"/>
            <a:ext cx="4782048"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Chữ số 5 thuộc hàng trăm nghìn nên có giá trị là 500 000</a:t>
            </a:r>
            <a:endParaRPr b="0" i="0" sz="2400" u="none" cap="none" strike="noStrike">
              <a:solidFill>
                <a:srgbClr val="002060"/>
              </a:solidFill>
              <a:latin typeface="Roboto"/>
              <a:ea typeface="Roboto"/>
              <a:cs typeface="Roboto"/>
              <a:sym typeface="Roboto"/>
            </a:endParaRPr>
          </a:p>
        </p:txBody>
      </p:sp>
      <p:sp>
        <p:nvSpPr>
          <p:cNvPr id="674" name="Google Shape;674;p27"/>
          <p:cNvSpPr txBox="1"/>
          <p:nvPr/>
        </p:nvSpPr>
        <p:spPr>
          <a:xfrm>
            <a:off x="4915788" y="5636381"/>
            <a:ext cx="4844900"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Chữ số năm thuộc hàng chục nghìn nên có giá trị là 50 000</a:t>
            </a:r>
            <a:endParaRPr b="0" i="0" sz="2400" u="none" cap="none" strike="noStrike">
              <a:solidFill>
                <a:srgbClr val="002060"/>
              </a:solidFill>
              <a:latin typeface="Roboto"/>
              <a:ea typeface="Roboto"/>
              <a:cs typeface="Roboto"/>
              <a:sym typeface="Roboto"/>
            </a:endParaRPr>
          </a:p>
        </p:txBody>
      </p:sp>
      <p:sp>
        <p:nvSpPr>
          <p:cNvPr id="675" name="Google Shape;675;p27"/>
          <p:cNvSpPr txBox="1"/>
          <p:nvPr/>
        </p:nvSpPr>
        <p:spPr>
          <a:xfrm>
            <a:off x="4915788" y="4006675"/>
            <a:ext cx="4844899" cy="7386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Chữ số 5 thuộc hàng trăm nên có giá trị là 500</a:t>
            </a:r>
            <a:endParaRPr b="0" i="0" sz="2400" u="none" cap="none" strike="noStrike">
              <a:solidFill>
                <a:srgbClr val="002060"/>
              </a:solidFill>
              <a:latin typeface="Roboto"/>
              <a:ea typeface="Roboto"/>
              <a:cs typeface="Roboto"/>
              <a:sym typeface="Roboto"/>
            </a:endParaRPr>
          </a:p>
        </p:txBody>
      </p:sp>
      <p:sp>
        <p:nvSpPr>
          <p:cNvPr id="676" name="Google Shape;676;p27"/>
          <p:cNvSpPr txBox="1"/>
          <p:nvPr/>
        </p:nvSpPr>
        <p:spPr>
          <a:xfrm>
            <a:off x="2732344" y="4129786"/>
            <a:ext cx="1682312" cy="492443"/>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i="0" lang="en-US" sz="3200" u="none" cap="none" strike="noStrike">
                <a:solidFill>
                  <a:srgbClr val="002060"/>
                </a:solidFill>
                <a:latin typeface="Roboto"/>
                <a:ea typeface="Roboto"/>
                <a:cs typeface="Roboto"/>
                <a:sym typeface="Roboto"/>
              </a:rPr>
              <a:t>17 502</a:t>
            </a:r>
            <a:endParaRPr b="1" i="0" sz="3200" u="none" cap="none" strike="noStrike">
              <a:solidFill>
                <a:srgbClr val="002060"/>
              </a:solidFill>
              <a:latin typeface="Roboto"/>
              <a:ea typeface="Roboto"/>
              <a:cs typeface="Roboto"/>
              <a:sym typeface="Roboto"/>
            </a:endParaRPr>
          </a:p>
        </p:txBody>
      </p:sp>
      <p:sp>
        <p:nvSpPr>
          <p:cNvPr id="677" name="Google Shape;677;p27"/>
          <p:cNvSpPr txBox="1"/>
          <p:nvPr/>
        </p:nvSpPr>
        <p:spPr>
          <a:xfrm>
            <a:off x="2732344" y="5665789"/>
            <a:ext cx="2014527" cy="492443"/>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i="0" lang="en-US" sz="3200" u="none" cap="none" strike="noStrike">
                <a:solidFill>
                  <a:srgbClr val="002060"/>
                </a:solidFill>
                <a:latin typeface="Roboto"/>
                <a:ea typeface="Roboto"/>
                <a:cs typeface="Roboto"/>
                <a:sym typeface="Roboto"/>
              </a:rPr>
              <a:t>154 398</a:t>
            </a:r>
            <a:endParaRPr b="1" i="0" sz="32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23" presetSubtype="16">
                                  <p:stCondLst>
                                    <p:cond delay="0"/>
                                  </p:stCondLst>
                                  <p:childTnLst>
                                    <p:set>
                                      <p:cBhvr>
                                        <p:cTn dur="1" fill="hold">
                                          <p:stCondLst>
                                            <p:cond delay="0"/>
                                          </p:stCondLst>
                                        </p:cTn>
                                        <p:tgtEl>
                                          <p:spTgt spid="668"/>
                                        </p:tgtEl>
                                        <p:attrNameLst>
                                          <p:attrName>style.visibility</p:attrName>
                                        </p:attrNameLst>
                                      </p:cBhvr>
                                      <p:to>
                                        <p:strVal val="visible"/>
                                      </p:to>
                                    </p:set>
                                    <p:anim calcmode="lin" valueType="num">
                                      <p:cBhvr additive="base">
                                        <p:cTn dur="500"/>
                                        <p:tgtEl>
                                          <p:spTgt spid="668"/>
                                        </p:tgtEl>
                                        <p:attrNameLst>
                                          <p:attrName>ppt_w</p:attrName>
                                        </p:attrNameLst>
                                      </p:cBhvr>
                                      <p:tavLst>
                                        <p:tav fmla="" tm="0">
                                          <p:val>
                                            <p:strVal val="0"/>
                                          </p:val>
                                        </p:tav>
                                        <p:tav fmla="" tm="100000">
                                          <p:val>
                                            <p:strVal val="#ppt_w"/>
                                          </p:val>
                                        </p:tav>
                                      </p:tavLst>
                                    </p:anim>
                                    <p:anim calcmode="lin" valueType="num">
                                      <p:cBhvr additive="base">
                                        <p:cTn dur="500"/>
                                        <p:tgtEl>
                                          <p:spTgt spid="6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0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10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1000"/>
                                        <p:tgtEl>
                                          <p:spTgt spid="6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10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000"/>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28"/>
          <p:cNvSpPr txBox="1"/>
          <p:nvPr/>
        </p:nvSpPr>
        <p:spPr>
          <a:xfrm>
            <a:off x="3644929" y="624225"/>
            <a:ext cx="465659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1" i="0" lang="en-US" sz="3200" u="none" cap="none" strike="noStrike">
                <a:solidFill>
                  <a:srgbClr val="002060"/>
                </a:solidFill>
                <a:latin typeface="Roboto"/>
                <a:ea typeface="Roboto"/>
                <a:cs typeface="Roboto"/>
                <a:sym typeface="Roboto"/>
              </a:rPr>
              <a:t>ĐÁNH GIÁ SẢN PHẨM</a:t>
            </a:r>
            <a:endParaRPr b="1" i="0" sz="3200" u="none" cap="none" strike="noStrike">
              <a:solidFill>
                <a:srgbClr val="002060"/>
              </a:solidFill>
              <a:latin typeface="Roboto"/>
              <a:ea typeface="Roboto"/>
              <a:cs typeface="Roboto"/>
              <a:sym typeface="Roboto"/>
            </a:endParaRPr>
          </a:p>
        </p:txBody>
      </p:sp>
      <p:pic>
        <p:nvPicPr>
          <p:cNvPr id="684" name="Google Shape;684;p28"/>
          <p:cNvPicPr preferRelativeResize="0"/>
          <p:nvPr/>
        </p:nvPicPr>
        <p:blipFill rotWithShape="1">
          <a:blip r:embed="rId3">
            <a:alphaModFix/>
          </a:blip>
          <a:srcRect b="0" l="0" r="0" t="0"/>
          <a:stretch/>
        </p:blipFill>
        <p:spPr>
          <a:xfrm>
            <a:off x="1931278" y="1555927"/>
            <a:ext cx="8372475" cy="4343400"/>
          </a:xfrm>
          <a:prstGeom prst="rect">
            <a:avLst/>
          </a:prstGeom>
          <a:noFill/>
          <a:ln>
            <a:noFill/>
          </a:ln>
          <a:effectLst>
            <a:outerShdw blurRad="63500" sx="102000" rotWithShape="0" algn="ctr" sy="102000">
              <a:srgbClr val="000000">
                <a:alpha val="40000"/>
              </a:srgbClr>
            </a:outerShdw>
          </a:effectLst>
        </p:spPr>
      </p:pic>
      <p:sp>
        <p:nvSpPr>
          <p:cNvPr id="685" name="Google Shape;685;p28"/>
          <p:cNvSpPr txBox="1"/>
          <p:nvPr/>
        </p:nvSpPr>
        <p:spPr>
          <a:xfrm>
            <a:off x="6679784" y="1657458"/>
            <a:ext cx="2545723" cy="738664"/>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 Thực hiện đánh giá bằng hình dán</a:t>
            </a:r>
            <a:endParaRPr b="1" i="0" sz="2800" u="none" cap="none" strike="noStrike">
              <a:solidFill>
                <a:srgbClr val="FF0000"/>
              </a:solidFill>
              <a:latin typeface="Roboto"/>
              <a:ea typeface="Roboto"/>
              <a:cs typeface="Roboto"/>
              <a:sym typeface="Roboto"/>
            </a:endParaRPr>
          </a:p>
        </p:txBody>
      </p:sp>
      <p:pic>
        <p:nvPicPr>
          <p:cNvPr id="686" name="Google Shape;686;p28"/>
          <p:cNvPicPr preferRelativeResize="0"/>
          <p:nvPr/>
        </p:nvPicPr>
        <p:blipFill rotWithShape="1">
          <a:blip r:embed="rId4">
            <a:alphaModFix/>
          </a:blip>
          <a:srcRect b="3542" l="6826" r="5653" t="7035"/>
          <a:stretch/>
        </p:blipFill>
        <p:spPr>
          <a:xfrm>
            <a:off x="6393109" y="3641615"/>
            <a:ext cx="788527" cy="788527"/>
          </a:xfrm>
          <a:prstGeom prst="ellipse">
            <a:avLst/>
          </a:prstGeom>
          <a:noFill/>
          <a:ln>
            <a:noFill/>
          </a:ln>
        </p:spPr>
      </p:pic>
      <p:pic>
        <p:nvPicPr>
          <p:cNvPr id="687" name="Google Shape;687;p28"/>
          <p:cNvPicPr preferRelativeResize="0"/>
          <p:nvPr/>
        </p:nvPicPr>
        <p:blipFill rotWithShape="1">
          <a:blip r:embed="rId5">
            <a:alphaModFix/>
          </a:blip>
          <a:srcRect b="6659" l="9571" r="10419" t="6413"/>
          <a:stretch/>
        </p:blipFill>
        <p:spPr>
          <a:xfrm>
            <a:off x="7661742" y="4545863"/>
            <a:ext cx="848933" cy="848933"/>
          </a:xfrm>
          <a:prstGeom prst="ellipse">
            <a:avLst/>
          </a:prstGeom>
          <a:noFill/>
          <a:ln>
            <a:noFill/>
          </a:ln>
        </p:spPr>
      </p:pic>
      <p:sp>
        <p:nvSpPr>
          <p:cNvPr id="688" name="Google Shape;688;p28"/>
          <p:cNvSpPr txBox="1"/>
          <p:nvPr/>
        </p:nvSpPr>
        <p:spPr>
          <a:xfrm>
            <a:off x="2724397" y="3561547"/>
            <a:ext cx="341059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2060"/>
                </a:solidFill>
                <a:latin typeface="Roboto"/>
                <a:ea typeface="Roboto"/>
                <a:cs typeface="Roboto"/>
                <a:sym typeface="Roboto"/>
              </a:rPr>
              <a:t>Sử dụng để lập các số có 6 chữ số; nhận biết giá trị theo vị trí của từng chữ số trong mỗi số</a:t>
            </a:r>
            <a:endParaRPr b="0" i="0" sz="1800" u="none" cap="none" strike="noStrike">
              <a:solidFill>
                <a:srgbClr val="002060"/>
              </a:solidFill>
              <a:latin typeface="Roboto"/>
              <a:ea typeface="Roboto"/>
              <a:cs typeface="Roboto"/>
              <a:sym typeface="Roboto"/>
            </a:endParaRPr>
          </a:p>
        </p:txBody>
      </p:sp>
      <p:sp>
        <p:nvSpPr>
          <p:cNvPr id="689" name="Google Shape;689;p28"/>
          <p:cNvSpPr txBox="1"/>
          <p:nvPr/>
        </p:nvSpPr>
        <p:spPr>
          <a:xfrm>
            <a:off x="2724397" y="4656132"/>
            <a:ext cx="32192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2060"/>
                </a:solidFill>
                <a:latin typeface="Roboto"/>
                <a:ea typeface="Roboto"/>
                <a:cs typeface="Roboto"/>
                <a:sym typeface="Roboto"/>
              </a:rPr>
              <a:t>Dễ sử dụng, đảm bảo tính thẩm mĩ và chắc chắn</a:t>
            </a:r>
            <a:endParaRPr b="0" i="0" sz="1800" u="none" cap="none" strike="noStrike">
              <a:solidFill>
                <a:srgbClr val="002060"/>
              </a:solidFill>
              <a:latin typeface="Roboto"/>
              <a:ea typeface="Roboto"/>
              <a:cs typeface="Roboto"/>
              <a:sym typeface="Roboto"/>
            </a:endParaRPr>
          </a:p>
        </p:txBody>
      </p:sp>
      <p:pic>
        <p:nvPicPr>
          <p:cNvPr id="690" name="Google Shape;690;p28"/>
          <p:cNvPicPr preferRelativeResize="0"/>
          <p:nvPr/>
        </p:nvPicPr>
        <p:blipFill rotWithShape="1">
          <a:blip r:embed="rId6">
            <a:alphaModFix/>
          </a:blip>
          <a:srcRect b="0" l="0" r="0" t="0"/>
          <a:stretch/>
        </p:blipFill>
        <p:spPr>
          <a:xfrm>
            <a:off x="35103" y="845"/>
            <a:ext cx="2246550" cy="15503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par>
                                <p:cTn fill="hold" nodeType="withEffect" presetClass="entr" presetID="23" presetSubtype="16">
                                  <p:stCondLst>
                                    <p:cond delay="0"/>
                                  </p:stCondLst>
                                  <p:childTnLst>
                                    <p:set>
                                      <p:cBhvr>
                                        <p:cTn dur="1" fill="hold">
                                          <p:stCondLst>
                                            <p:cond delay="0"/>
                                          </p:stCondLst>
                                        </p:cTn>
                                        <p:tgtEl>
                                          <p:spTgt spid="685"/>
                                        </p:tgtEl>
                                        <p:attrNameLst>
                                          <p:attrName>style.visibility</p:attrName>
                                        </p:attrNameLst>
                                      </p:cBhvr>
                                      <p:to>
                                        <p:strVal val="visible"/>
                                      </p:to>
                                    </p:set>
                                    <p:anim calcmode="lin" valueType="num">
                                      <p:cBhvr additive="base">
                                        <p:cTn dur="500"/>
                                        <p:tgtEl>
                                          <p:spTgt spid="685"/>
                                        </p:tgtEl>
                                        <p:attrNameLst>
                                          <p:attrName>ppt_w</p:attrName>
                                        </p:attrNameLst>
                                      </p:cBhvr>
                                      <p:tavLst>
                                        <p:tav fmla="" tm="0">
                                          <p:val>
                                            <p:strVal val="0"/>
                                          </p:val>
                                        </p:tav>
                                        <p:tav fmla="" tm="100000">
                                          <p:val>
                                            <p:strVal val="#ppt_w"/>
                                          </p:val>
                                        </p:tav>
                                      </p:tavLst>
                                    </p:anim>
                                    <p:anim calcmode="lin" valueType="num">
                                      <p:cBhvr additive="base">
                                        <p:cTn dur="500"/>
                                        <p:tgtEl>
                                          <p:spTgt spid="68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20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2000"/>
                                        <p:tgtEl>
                                          <p:spTgt spid="687"/>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29"/>
          <p:cNvSpPr/>
          <p:nvPr/>
        </p:nvSpPr>
        <p:spPr>
          <a:xfrm rot="10800000">
            <a:off x="1449651" y="1416789"/>
            <a:ext cx="9201819" cy="4952839"/>
          </a:xfrm>
          <a:prstGeom prst="roundRect">
            <a:avLst>
              <a:gd fmla="val 16667" name="adj"/>
            </a:avLst>
          </a:prstGeom>
          <a:noFill/>
          <a:ln cap="flat" cmpd="sng" w="28575">
            <a:solidFill>
              <a:srgbClr val="9562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7" name="Google Shape;697;p29"/>
          <p:cNvSpPr txBox="1"/>
          <p:nvPr/>
        </p:nvSpPr>
        <p:spPr>
          <a:xfrm>
            <a:off x="3923212" y="3563689"/>
            <a:ext cx="585619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4800"/>
              <a:buFont typeface="Roboto Black"/>
              <a:buNone/>
            </a:pPr>
            <a:r>
              <a:rPr b="1" i="0" lang="en-US" sz="4800" u="none" cap="none" strike="noStrike">
                <a:solidFill>
                  <a:srgbClr val="002060"/>
                </a:solidFill>
                <a:latin typeface="Roboto Black"/>
                <a:ea typeface="Roboto Black"/>
                <a:cs typeface="Roboto Black"/>
                <a:sym typeface="Roboto Black"/>
              </a:rPr>
              <a:t>TẠM BIỆT CÁC EM</a:t>
            </a:r>
            <a:endParaRPr b="1" i="0" sz="4800" u="none" cap="none" strike="noStrike">
              <a:solidFill>
                <a:srgbClr val="002060"/>
              </a:solidFill>
              <a:latin typeface="Roboto Black"/>
              <a:ea typeface="Roboto Black"/>
              <a:cs typeface="Roboto Black"/>
              <a:sym typeface="Roboto Black"/>
            </a:endParaRPr>
          </a:p>
        </p:txBody>
      </p:sp>
      <p:pic>
        <p:nvPicPr>
          <p:cNvPr id="698" name="Google Shape;698;p29"/>
          <p:cNvPicPr preferRelativeResize="0"/>
          <p:nvPr/>
        </p:nvPicPr>
        <p:blipFill rotWithShape="1">
          <a:blip r:embed="rId3">
            <a:alphaModFix/>
          </a:blip>
          <a:srcRect b="0" l="0" r="0" t="0"/>
          <a:stretch/>
        </p:blipFill>
        <p:spPr>
          <a:xfrm flipH="1">
            <a:off x="1792552" y="2700015"/>
            <a:ext cx="1588399" cy="2602531"/>
          </a:xfrm>
          <a:prstGeom prst="rect">
            <a:avLst/>
          </a:prstGeom>
          <a:noFill/>
          <a:ln>
            <a:noFill/>
          </a:ln>
        </p:spPr>
      </p:pic>
      <p:pic>
        <p:nvPicPr>
          <p:cNvPr id="699" name="Google Shape;699;p29"/>
          <p:cNvPicPr preferRelativeResize="0"/>
          <p:nvPr/>
        </p:nvPicPr>
        <p:blipFill rotWithShape="1">
          <a:blip r:embed="rId4">
            <a:alphaModFix/>
          </a:blip>
          <a:srcRect b="0" l="0" r="0" t="0"/>
          <a:stretch/>
        </p:blipFill>
        <p:spPr>
          <a:xfrm>
            <a:off x="3380951" y="1451587"/>
            <a:ext cx="2246550" cy="15503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697"/>
                                        </p:tgtEl>
                                        <p:attrNameLst>
                                          <p:attrName>style.visibility</p:attrName>
                                        </p:attrNameLst>
                                      </p:cBhvr>
                                      <p:to>
                                        <p:strVal val="visible"/>
                                      </p:to>
                                    </p:set>
                                    <p:anim calcmode="lin" valueType="num">
                                      <p:cBhvr additive="base">
                                        <p:cTn dur="500"/>
                                        <p:tgtEl>
                                          <p:spTgt spid="69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
          <p:cNvSpPr/>
          <p:nvPr/>
        </p:nvSpPr>
        <p:spPr>
          <a:xfrm rot="-8050465">
            <a:off x="8230654" y="1351801"/>
            <a:ext cx="2631484" cy="3159388"/>
          </a:xfrm>
          <a:custGeom>
            <a:rect b="b" l="l" r="r" t="t"/>
            <a:pathLst>
              <a:path extrusionOk="0" h="2659195" w="2039952">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noFill/>
          <a:ln cap="flat" cmpd="sng" w="12700">
            <a:solidFill>
              <a:srgbClr val="0070C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4" name="Google Shape;274;p3"/>
          <p:cNvSpPr txBox="1"/>
          <p:nvPr/>
        </p:nvSpPr>
        <p:spPr>
          <a:xfrm>
            <a:off x="3895988" y="515734"/>
            <a:ext cx="398032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1" i="0" lang="en-US" sz="3200" u="none" cap="none" strike="noStrike">
                <a:solidFill>
                  <a:srgbClr val="002060"/>
                </a:solidFill>
                <a:latin typeface="Roboto"/>
                <a:ea typeface="Roboto"/>
                <a:cs typeface="Roboto"/>
                <a:sym typeface="Roboto"/>
              </a:rPr>
              <a:t>BỘ CHỮ SỐ BÍ ẨN</a:t>
            </a:r>
            <a:endParaRPr b="1" i="0" sz="3200" u="none" cap="none" strike="noStrike">
              <a:solidFill>
                <a:srgbClr val="002060"/>
              </a:solidFill>
              <a:latin typeface="Roboto"/>
              <a:ea typeface="Roboto"/>
              <a:cs typeface="Roboto"/>
              <a:sym typeface="Roboto"/>
            </a:endParaRPr>
          </a:p>
        </p:txBody>
      </p:sp>
      <p:sp>
        <p:nvSpPr>
          <p:cNvPr id="275" name="Google Shape;275;p3"/>
          <p:cNvSpPr txBox="1"/>
          <p:nvPr/>
        </p:nvSpPr>
        <p:spPr>
          <a:xfrm>
            <a:off x="8188770" y="1979677"/>
            <a:ext cx="3075712"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Mình sẽ làm</a:t>
            </a:r>
            <a:endParaRPr/>
          </a:p>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“Bộ chữ số bí ẩn”</a:t>
            </a:r>
            <a:endParaRPr/>
          </a:p>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để lập nhanh các số</a:t>
            </a:r>
            <a:endParaRPr/>
          </a:p>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có nhiều chữ số</a:t>
            </a:r>
            <a:endParaRPr b="0" i="0" sz="2400" u="none" cap="none" strike="noStrike">
              <a:solidFill>
                <a:srgbClr val="002060"/>
              </a:solidFill>
              <a:latin typeface="Roboto"/>
              <a:ea typeface="Roboto"/>
              <a:cs typeface="Roboto"/>
              <a:sym typeface="Roboto"/>
            </a:endParaRPr>
          </a:p>
        </p:txBody>
      </p:sp>
      <p:sp>
        <p:nvSpPr>
          <p:cNvPr id="276" name="Google Shape;276;p3"/>
          <p:cNvSpPr txBox="1"/>
          <p:nvPr/>
        </p:nvSpPr>
        <p:spPr>
          <a:xfrm>
            <a:off x="650582" y="1791001"/>
            <a:ext cx="3465095"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Có cách nào để lập</a:t>
            </a:r>
            <a:endParaRPr/>
          </a:p>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nhanh các số mà</a:t>
            </a:r>
            <a:endParaRPr/>
          </a:p>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không cần viết </a:t>
            </a:r>
            <a:endParaRPr/>
          </a:p>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bảng không nhỉ?</a:t>
            </a:r>
            <a:endParaRPr b="0" i="0" sz="2400" u="none" cap="none" strike="noStrike">
              <a:solidFill>
                <a:srgbClr val="002060"/>
              </a:solidFill>
              <a:latin typeface="Roboto"/>
              <a:ea typeface="Roboto"/>
              <a:cs typeface="Roboto"/>
              <a:sym typeface="Roboto"/>
            </a:endParaRPr>
          </a:p>
        </p:txBody>
      </p:sp>
      <p:pic>
        <p:nvPicPr>
          <p:cNvPr id="277" name="Google Shape;277;p3"/>
          <p:cNvPicPr preferRelativeResize="0"/>
          <p:nvPr/>
        </p:nvPicPr>
        <p:blipFill rotWithShape="1">
          <a:blip r:embed="rId3">
            <a:alphaModFix/>
          </a:blip>
          <a:srcRect b="0" l="0" r="0" t="0"/>
          <a:stretch/>
        </p:blipFill>
        <p:spPr>
          <a:xfrm>
            <a:off x="10045066" y="-34304"/>
            <a:ext cx="2246550" cy="1550366"/>
          </a:xfrm>
          <a:prstGeom prst="rect">
            <a:avLst/>
          </a:prstGeom>
          <a:noFill/>
          <a:ln>
            <a:noFill/>
          </a:ln>
        </p:spPr>
      </p:pic>
      <p:sp>
        <p:nvSpPr>
          <p:cNvPr id="278" name="Google Shape;278;p3"/>
          <p:cNvSpPr/>
          <p:nvPr/>
        </p:nvSpPr>
        <p:spPr>
          <a:xfrm rot="8118226">
            <a:off x="1162311" y="932625"/>
            <a:ext cx="2768952" cy="3356176"/>
          </a:xfrm>
          <a:custGeom>
            <a:rect b="b" l="l" r="r" t="t"/>
            <a:pathLst>
              <a:path extrusionOk="0" h="3356176" w="2768952">
                <a:moveTo>
                  <a:pt x="707071" y="2522776"/>
                </a:moveTo>
                <a:cubicBezTo>
                  <a:pt x="486346" y="2304379"/>
                  <a:pt x="353486" y="2038974"/>
                  <a:pt x="317114" y="1786423"/>
                </a:cubicBezTo>
                <a:lnTo>
                  <a:pt x="316687" y="1777674"/>
                </a:lnTo>
                <a:lnTo>
                  <a:pt x="249734" y="1755907"/>
                </a:lnTo>
                <a:cubicBezTo>
                  <a:pt x="203736" y="1736092"/>
                  <a:pt x="160183" y="1707210"/>
                  <a:pt x="121925" y="1669355"/>
                </a:cubicBezTo>
                <a:cubicBezTo>
                  <a:pt x="-31107" y="1517937"/>
                  <a:pt x="-41488" y="1280300"/>
                  <a:pt x="98739" y="1138578"/>
                </a:cubicBezTo>
                <a:cubicBezTo>
                  <a:pt x="177617" y="1058859"/>
                  <a:pt x="287347" y="1026468"/>
                  <a:pt x="395499" y="1040336"/>
                </a:cubicBezTo>
                <a:lnTo>
                  <a:pt x="400240" y="1041639"/>
                </a:lnTo>
                <a:lnTo>
                  <a:pt x="416207" y="936572"/>
                </a:lnTo>
                <a:cubicBezTo>
                  <a:pt x="432562" y="891998"/>
                  <a:pt x="458205" y="850572"/>
                  <a:pt x="493262" y="815142"/>
                </a:cubicBezTo>
                <a:cubicBezTo>
                  <a:pt x="563376" y="744281"/>
                  <a:pt x="657867" y="710815"/>
                  <a:pt x="753957" y="713993"/>
                </a:cubicBezTo>
                <a:lnTo>
                  <a:pt x="775513" y="716759"/>
                </a:lnTo>
                <a:lnTo>
                  <a:pt x="788682" y="707650"/>
                </a:lnTo>
                <a:lnTo>
                  <a:pt x="777853" y="675503"/>
                </a:lnTo>
                <a:cubicBezTo>
                  <a:pt x="749775" y="556461"/>
                  <a:pt x="778586" y="430418"/>
                  <a:pt x="866228" y="341842"/>
                </a:cubicBezTo>
                <a:cubicBezTo>
                  <a:pt x="1006455" y="200119"/>
                  <a:pt x="1244189" y="207980"/>
                  <a:pt x="1397221" y="359398"/>
                </a:cubicBezTo>
                <a:cubicBezTo>
                  <a:pt x="1454608" y="416180"/>
                  <a:pt x="1491935" y="485086"/>
                  <a:pt x="1508782" y="556512"/>
                </a:cubicBezTo>
                <a:lnTo>
                  <a:pt x="1510437" y="568406"/>
                </a:lnTo>
                <a:lnTo>
                  <a:pt x="1677060" y="600325"/>
                </a:lnTo>
                <a:cubicBezTo>
                  <a:pt x="1734263" y="616641"/>
                  <a:pt x="1791275" y="636958"/>
                  <a:pt x="1847621" y="661231"/>
                </a:cubicBezTo>
                <a:lnTo>
                  <a:pt x="1847761" y="661301"/>
                </a:lnTo>
                <a:lnTo>
                  <a:pt x="1848741" y="658880"/>
                </a:lnTo>
                <a:cubicBezTo>
                  <a:pt x="1914053" y="514539"/>
                  <a:pt x="1991878" y="407841"/>
                  <a:pt x="1969596" y="0"/>
                </a:cubicBezTo>
                <a:cubicBezTo>
                  <a:pt x="2248690" y="525612"/>
                  <a:pt x="2088147" y="552210"/>
                  <a:pt x="2147422" y="828316"/>
                </a:cubicBezTo>
                <a:lnTo>
                  <a:pt x="2136043" y="828316"/>
                </a:lnTo>
                <a:lnTo>
                  <a:pt x="2173935" y="853956"/>
                </a:lnTo>
                <a:cubicBezTo>
                  <a:pt x="2225727" y="893863"/>
                  <a:pt x="2275907" y="937633"/>
                  <a:pt x="2324001" y="985219"/>
                </a:cubicBezTo>
                <a:cubicBezTo>
                  <a:pt x="2836998" y="1492806"/>
                  <a:pt x="2918347" y="2242370"/>
                  <a:pt x="2505700" y="2659417"/>
                </a:cubicBezTo>
                <a:cubicBezTo>
                  <a:pt x="2479909" y="2685482"/>
                  <a:pt x="2452799" y="2709631"/>
                  <a:pt x="2424511" y="2731879"/>
                </a:cubicBezTo>
                <a:lnTo>
                  <a:pt x="2419214" y="2735543"/>
                </a:lnTo>
                <a:lnTo>
                  <a:pt x="2427429" y="2749772"/>
                </a:lnTo>
                <a:cubicBezTo>
                  <a:pt x="2472666" y="2847413"/>
                  <a:pt x="2461063" y="2959729"/>
                  <a:pt x="2388923" y="3032639"/>
                </a:cubicBezTo>
                <a:cubicBezTo>
                  <a:pt x="2364877" y="3056941"/>
                  <a:pt x="2336380" y="3074566"/>
                  <a:pt x="2305438" y="3085625"/>
                </a:cubicBezTo>
                <a:lnTo>
                  <a:pt x="2211847" y="3098595"/>
                </a:lnTo>
                <a:lnTo>
                  <a:pt x="2206581" y="3120946"/>
                </a:lnTo>
                <a:cubicBezTo>
                  <a:pt x="2187844" y="3164281"/>
                  <a:pt x="2161085" y="3204640"/>
                  <a:pt x="2126225" y="3239872"/>
                </a:cubicBezTo>
                <a:cubicBezTo>
                  <a:pt x="1966865" y="3400931"/>
                  <a:pt x="1698557" y="3393841"/>
                  <a:pt x="1526943" y="3224036"/>
                </a:cubicBezTo>
                <a:cubicBezTo>
                  <a:pt x="1441135" y="3139133"/>
                  <a:pt x="1395748" y="3029628"/>
                  <a:pt x="1391733" y="2921216"/>
                </a:cubicBezTo>
                <a:lnTo>
                  <a:pt x="1393415" y="2892688"/>
                </a:lnTo>
                <a:lnTo>
                  <a:pt x="1256159" y="2861694"/>
                </a:lnTo>
                <a:cubicBezTo>
                  <a:pt x="1064074" y="2800670"/>
                  <a:pt x="872614" y="2686573"/>
                  <a:pt x="707071" y="2522776"/>
                </a:cubicBezTo>
                <a:close/>
              </a:path>
            </a:pathLst>
          </a:custGeom>
          <a:noFill/>
          <a:ln cap="flat" cmpd="sng" w="12700">
            <a:solidFill>
              <a:srgbClr val="0070C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79" name="Google Shape;279;p3"/>
          <p:cNvPicPr preferRelativeResize="0"/>
          <p:nvPr/>
        </p:nvPicPr>
        <p:blipFill rotWithShape="1">
          <a:blip r:embed="rId4">
            <a:alphaModFix/>
          </a:blip>
          <a:srcRect b="0" l="0" r="0" t="0"/>
          <a:stretch/>
        </p:blipFill>
        <p:spPr>
          <a:xfrm>
            <a:off x="6626670" y="3360661"/>
            <a:ext cx="1562100" cy="2371725"/>
          </a:xfrm>
          <a:prstGeom prst="rect">
            <a:avLst/>
          </a:prstGeom>
          <a:noFill/>
          <a:ln>
            <a:noFill/>
          </a:ln>
        </p:spPr>
      </p:pic>
      <p:pic>
        <p:nvPicPr>
          <p:cNvPr id="280" name="Google Shape;280;p3"/>
          <p:cNvPicPr preferRelativeResize="0"/>
          <p:nvPr/>
        </p:nvPicPr>
        <p:blipFill rotWithShape="1">
          <a:blip r:embed="rId5">
            <a:alphaModFix/>
          </a:blip>
          <a:srcRect b="0" l="0" r="0" t="0"/>
          <a:stretch/>
        </p:blipFill>
        <p:spPr>
          <a:xfrm>
            <a:off x="3256690" y="3535961"/>
            <a:ext cx="1457325" cy="2219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
          <p:cNvPicPr preferRelativeResize="0"/>
          <p:nvPr/>
        </p:nvPicPr>
        <p:blipFill rotWithShape="1">
          <a:blip r:embed="rId3">
            <a:alphaModFix/>
          </a:blip>
          <a:srcRect b="0" l="0" r="0" t="0"/>
          <a:stretch/>
        </p:blipFill>
        <p:spPr>
          <a:xfrm>
            <a:off x="584629" y="1599564"/>
            <a:ext cx="10899156" cy="4306657"/>
          </a:xfrm>
          <a:prstGeom prst="rect">
            <a:avLst/>
          </a:prstGeom>
          <a:noFill/>
          <a:ln>
            <a:noFill/>
          </a:ln>
        </p:spPr>
      </p:pic>
      <p:sp>
        <p:nvSpPr>
          <p:cNvPr id="287" name="Google Shape;287;p4"/>
          <p:cNvSpPr txBox="1"/>
          <p:nvPr/>
        </p:nvSpPr>
        <p:spPr>
          <a:xfrm>
            <a:off x="2524388" y="324651"/>
            <a:ext cx="677283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1" i="0" lang="en-US" sz="3200" u="none" cap="none" strike="noStrike">
                <a:solidFill>
                  <a:srgbClr val="002060"/>
                </a:solidFill>
                <a:latin typeface="Roboto"/>
                <a:ea typeface="Roboto"/>
                <a:cs typeface="Roboto"/>
                <a:sym typeface="Roboto"/>
              </a:rPr>
              <a:t>HOÀN THÀNH BẢNG SAU</a:t>
            </a:r>
            <a:endParaRPr b="1" i="0" sz="3200" u="none" cap="none" strike="noStrike">
              <a:solidFill>
                <a:srgbClr val="002060"/>
              </a:solidFill>
              <a:latin typeface="Roboto"/>
              <a:ea typeface="Roboto"/>
              <a:cs typeface="Roboto"/>
              <a:sym typeface="Roboto"/>
            </a:endParaRPr>
          </a:p>
        </p:txBody>
      </p:sp>
      <p:pic>
        <p:nvPicPr>
          <p:cNvPr id="288" name="Google Shape;288;p4"/>
          <p:cNvPicPr preferRelativeResize="0"/>
          <p:nvPr/>
        </p:nvPicPr>
        <p:blipFill rotWithShape="1">
          <a:blip r:embed="rId4">
            <a:alphaModFix/>
          </a:blip>
          <a:srcRect b="0" l="0" r="0" t="0"/>
          <a:stretch/>
        </p:blipFill>
        <p:spPr>
          <a:xfrm>
            <a:off x="10045066" y="-34304"/>
            <a:ext cx="2246550" cy="1550366"/>
          </a:xfrm>
          <a:prstGeom prst="rect">
            <a:avLst/>
          </a:prstGeom>
          <a:noFill/>
          <a:ln>
            <a:noFill/>
          </a:ln>
        </p:spPr>
      </p:pic>
      <p:sp>
        <p:nvSpPr>
          <p:cNvPr id="289" name="Google Shape;289;p4"/>
          <p:cNvSpPr txBox="1"/>
          <p:nvPr/>
        </p:nvSpPr>
        <p:spPr>
          <a:xfrm>
            <a:off x="5397943" y="2912415"/>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1</a:t>
            </a:r>
            <a:endParaRPr b="0" i="0" sz="2400" u="none" cap="none" strike="noStrike">
              <a:solidFill>
                <a:srgbClr val="FF0000"/>
              </a:solidFill>
              <a:latin typeface="Roboto"/>
              <a:ea typeface="Roboto"/>
              <a:cs typeface="Roboto"/>
              <a:sym typeface="Roboto"/>
            </a:endParaRPr>
          </a:p>
        </p:txBody>
      </p:sp>
      <p:sp>
        <p:nvSpPr>
          <p:cNvPr id="290" name="Google Shape;290;p4"/>
          <p:cNvSpPr/>
          <p:nvPr/>
        </p:nvSpPr>
        <p:spPr>
          <a:xfrm>
            <a:off x="1870362" y="2815936"/>
            <a:ext cx="3304309" cy="65462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000"/>
              <a:buFont typeface="Roboto"/>
              <a:buNone/>
            </a:pPr>
            <a:r>
              <a:rPr b="0" i="0" lang="en-US" sz="2000" u="none" cap="none" strike="noStrike">
                <a:solidFill>
                  <a:srgbClr val="00B050"/>
                </a:solidFill>
                <a:latin typeface="Roboto"/>
                <a:ea typeface="Roboto"/>
                <a:cs typeface="Roboto"/>
                <a:sym typeface="Roboto"/>
              </a:rPr>
              <a:t>Một trăm hai mươi lăm nghìn bốn trăm ba mươi hai</a:t>
            </a:r>
            <a:endParaRPr/>
          </a:p>
        </p:txBody>
      </p:sp>
      <p:sp>
        <p:nvSpPr>
          <p:cNvPr id="291" name="Google Shape;291;p4"/>
          <p:cNvSpPr txBox="1"/>
          <p:nvPr/>
        </p:nvSpPr>
        <p:spPr>
          <a:xfrm>
            <a:off x="6437681" y="2912415"/>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2</a:t>
            </a:r>
            <a:endParaRPr b="0" i="0" sz="2400" u="none" cap="none" strike="noStrike">
              <a:solidFill>
                <a:srgbClr val="FF0000"/>
              </a:solidFill>
              <a:latin typeface="Roboto"/>
              <a:ea typeface="Roboto"/>
              <a:cs typeface="Roboto"/>
              <a:sym typeface="Roboto"/>
            </a:endParaRPr>
          </a:p>
        </p:txBody>
      </p:sp>
      <p:sp>
        <p:nvSpPr>
          <p:cNvPr id="292" name="Google Shape;292;p4"/>
          <p:cNvSpPr txBox="1"/>
          <p:nvPr/>
        </p:nvSpPr>
        <p:spPr>
          <a:xfrm>
            <a:off x="7477419" y="2912415"/>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5</a:t>
            </a:r>
            <a:endParaRPr b="0" i="0" sz="2400" u="none" cap="none" strike="noStrike">
              <a:solidFill>
                <a:srgbClr val="FF0000"/>
              </a:solidFill>
              <a:latin typeface="Roboto"/>
              <a:ea typeface="Roboto"/>
              <a:cs typeface="Roboto"/>
              <a:sym typeface="Roboto"/>
            </a:endParaRPr>
          </a:p>
        </p:txBody>
      </p:sp>
      <p:sp>
        <p:nvSpPr>
          <p:cNvPr id="293" name="Google Shape;293;p4"/>
          <p:cNvSpPr txBox="1"/>
          <p:nvPr/>
        </p:nvSpPr>
        <p:spPr>
          <a:xfrm>
            <a:off x="8517157" y="2912415"/>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4</a:t>
            </a:r>
            <a:endParaRPr b="0" i="0" sz="2400" u="none" cap="none" strike="noStrike">
              <a:solidFill>
                <a:srgbClr val="FF0000"/>
              </a:solidFill>
              <a:latin typeface="Roboto"/>
              <a:ea typeface="Roboto"/>
              <a:cs typeface="Roboto"/>
              <a:sym typeface="Roboto"/>
            </a:endParaRPr>
          </a:p>
        </p:txBody>
      </p:sp>
      <p:sp>
        <p:nvSpPr>
          <p:cNvPr id="294" name="Google Shape;294;p4"/>
          <p:cNvSpPr txBox="1"/>
          <p:nvPr/>
        </p:nvSpPr>
        <p:spPr>
          <a:xfrm>
            <a:off x="9556895" y="2912415"/>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3</a:t>
            </a:r>
            <a:endParaRPr b="0" i="0" sz="2400" u="none" cap="none" strike="noStrike">
              <a:solidFill>
                <a:srgbClr val="FF0000"/>
              </a:solidFill>
              <a:latin typeface="Roboto"/>
              <a:ea typeface="Roboto"/>
              <a:cs typeface="Roboto"/>
              <a:sym typeface="Roboto"/>
            </a:endParaRPr>
          </a:p>
        </p:txBody>
      </p:sp>
      <p:sp>
        <p:nvSpPr>
          <p:cNvPr id="295" name="Google Shape;295;p4"/>
          <p:cNvSpPr txBox="1"/>
          <p:nvPr/>
        </p:nvSpPr>
        <p:spPr>
          <a:xfrm>
            <a:off x="10596635" y="2912415"/>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2</a:t>
            </a:r>
            <a:endParaRPr b="0" i="0" sz="2400" u="none" cap="none" strike="noStrike">
              <a:solidFill>
                <a:srgbClr val="FF0000"/>
              </a:solidFill>
              <a:latin typeface="Roboto"/>
              <a:ea typeface="Roboto"/>
              <a:cs typeface="Roboto"/>
              <a:sym typeface="Roboto"/>
            </a:endParaRPr>
          </a:p>
        </p:txBody>
      </p:sp>
      <p:sp>
        <p:nvSpPr>
          <p:cNvPr id="296" name="Google Shape;296;p4"/>
          <p:cNvSpPr txBox="1"/>
          <p:nvPr/>
        </p:nvSpPr>
        <p:spPr>
          <a:xfrm>
            <a:off x="6437681" y="3639778"/>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3</a:t>
            </a:r>
            <a:endParaRPr b="0" i="0" sz="2400" u="none" cap="none" strike="noStrike">
              <a:solidFill>
                <a:srgbClr val="FF0000"/>
              </a:solidFill>
              <a:latin typeface="Roboto"/>
              <a:ea typeface="Roboto"/>
              <a:cs typeface="Roboto"/>
              <a:sym typeface="Roboto"/>
            </a:endParaRPr>
          </a:p>
        </p:txBody>
      </p:sp>
      <p:sp>
        <p:nvSpPr>
          <p:cNvPr id="297" name="Google Shape;297;p4"/>
          <p:cNvSpPr txBox="1"/>
          <p:nvPr/>
        </p:nvSpPr>
        <p:spPr>
          <a:xfrm>
            <a:off x="7477419" y="3639778"/>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5</a:t>
            </a:r>
            <a:endParaRPr b="0" i="0" sz="2400" u="none" cap="none" strike="noStrike">
              <a:solidFill>
                <a:srgbClr val="FF0000"/>
              </a:solidFill>
              <a:latin typeface="Roboto"/>
              <a:ea typeface="Roboto"/>
              <a:cs typeface="Roboto"/>
              <a:sym typeface="Roboto"/>
            </a:endParaRPr>
          </a:p>
        </p:txBody>
      </p:sp>
      <p:sp>
        <p:nvSpPr>
          <p:cNvPr id="298" name="Google Shape;298;p4"/>
          <p:cNvSpPr txBox="1"/>
          <p:nvPr/>
        </p:nvSpPr>
        <p:spPr>
          <a:xfrm>
            <a:off x="8517157" y="3639778"/>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4</a:t>
            </a:r>
            <a:endParaRPr b="0" i="0" sz="2400" u="none" cap="none" strike="noStrike">
              <a:solidFill>
                <a:srgbClr val="FF0000"/>
              </a:solidFill>
              <a:latin typeface="Roboto"/>
              <a:ea typeface="Roboto"/>
              <a:cs typeface="Roboto"/>
              <a:sym typeface="Roboto"/>
            </a:endParaRPr>
          </a:p>
        </p:txBody>
      </p:sp>
      <p:sp>
        <p:nvSpPr>
          <p:cNvPr id="299" name="Google Shape;299;p4"/>
          <p:cNvSpPr txBox="1"/>
          <p:nvPr/>
        </p:nvSpPr>
        <p:spPr>
          <a:xfrm>
            <a:off x="9556895" y="3639778"/>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0</a:t>
            </a:r>
            <a:endParaRPr b="0" i="0" sz="2400" u="none" cap="none" strike="noStrike">
              <a:solidFill>
                <a:srgbClr val="FF0000"/>
              </a:solidFill>
              <a:latin typeface="Roboto"/>
              <a:ea typeface="Roboto"/>
              <a:cs typeface="Roboto"/>
              <a:sym typeface="Roboto"/>
            </a:endParaRPr>
          </a:p>
        </p:txBody>
      </p:sp>
      <p:sp>
        <p:nvSpPr>
          <p:cNvPr id="300" name="Google Shape;300;p4"/>
          <p:cNvSpPr txBox="1"/>
          <p:nvPr/>
        </p:nvSpPr>
        <p:spPr>
          <a:xfrm>
            <a:off x="10596635" y="3639778"/>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0</a:t>
            </a:r>
            <a:endParaRPr b="0" i="0" sz="2400" u="none" cap="none" strike="noStrike">
              <a:solidFill>
                <a:srgbClr val="FF0000"/>
              </a:solidFill>
              <a:latin typeface="Roboto"/>
              <a:ea typeface="Roboto"/>
              <a:cs typeface="Roboto"/>
              <a:sym typeface="Roboto"/>
            </a:endParaRPr>
          </a:p>
        </p:txBody>
      </p:sp>
      <p:sp>
        <p:nvSpPr>
          <p:cNvPr id="301" name="Google Shape;301;p4"/>
          <p:cNvSpPr txBox="1"/>
          <p:nvPr/>
        </p:nvSpPr>
        <p:spPr>
          <a:xfrm>
            <a:off x="6437681" y="5104896"/>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2</a:t>
            </a:r>
            <a:endParaRPr b="0" i="0" sz="2400" u="none" cap="none" strike="noStrike">
              <a:solidFill>
                <a:srgbClr val="FF0000"/>
              </a:solidFill>
              <a:latin typeface="Roboto"/>
              <a:ea typeface="Roboto"/>
              <a:cs typeface="Roboto"/>
              <a:sym typeface="Roboto"/>
            </a:endParaRPr>
          </a:p>
        </p:txBody>
      </p:sp>
      <p:sp>
        <p:nvSpPr>
          <p:cNvPr id="302" name="Google Shape;302;p4"/>
          <p:cNvSpPr txBox="1"/>
          <p:nvPr/>
        </p:nvSpPr>
        <p:spPr>
          <a:xfrm>
            <a:off x="7477419" y="5104896"/>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4</a:t>
            </a:r>
            <a:endParaRPr b="0" i="0" sz="2400" u="none" cap="none" strike="noStrike">
              <a:solidFill>
                <a:srgbClr val="FF0000"/>
              </a:solidFill>
              <a:latin typeface="Roboto"/>
              <a:ea typeface="Roboto"/>
              <a:cs typeface="Roboto"/>
              <a:sym typeface="Roboto"/>
            </a:endParaRPr>
          </a:p>
        </p:txBody>
      </p:sp>
      <p:sp>
        <p:nvSpPr>
          <p:cNvPr id="303" name="Google Shape;303;p4"/>
          <p:cNvSpPr txBox="1"/>
          <p:nvPr/>
        </p:nvSpPr>
        <p:spPr>
          <a:xfrm>
            <a:off x="8517157" y="5104896"/>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0</a:t>
            </a:r>
            <a:endParaRPr b="0" i="0" sz="2400" u="none" cap="none" strike="noStrike">
              <a:solidFill>
                <a:srgbClr val="FF0000"/>
              </a:solidFill>
              <a:latin typeface="Roboto"/>
              <a:ea typeface="Roboto"/>
              <a:cs typeface="Roboto"/>
              <a:sym typeface="Roboto"/>
            </a:endParaRPr>
          </a:p>
        </p:txBody>
      </p:sp>
      <p:sp>
        <p:nvSpPr>
          <p:cNvPr id="304" name="Google Shape;304;p4"/>
          <p:cNvSpPr txBox="1"/>
          <p:nvPr/>
        </p:nvSpPr>
        <p:spPr>
          <a:xfrm>
            <a:off x="9556895" y="5104896"/>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6</a:t>
            </a:r>
            <a:endParaRPr b="0" i="0" sz="2400" u="none" cap="none" strike="noStrike">
              <a:solidFill>
                <a:srgbClr val="FF0000"/>
              </a:solidFill>
              <a:latin typeface="Roboto"/>
              <a:ea typeface="Roboto"/>
              <a:cs typeface="Roboto"/>
              <a:sym typeface="Roboto"/>
            </a:endParaRPr>
          </a:p>
        </p:txBody>
      </p:sp>
      <p:sp>
        <p:nvSpPr>
          <p:cNvPr id="305" name="Google Shape;305;p4"/>
          <p:cNvSpPr txBox="1"/>
          <p:nvPr/>
        </p:nvSpPr>
        <p:spPr>
          <a:xfrm>
            <a:off x="10596635" y="5104896"/>
            <a:ext cx="420966"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5</a:t>
            </a:r>
            <a:endParaRPr b="0" i="0" sz="2400" u="none" cap="none" strike="noStrike">
              <a:solidFill>
                <a:srgbClr val="FF0000"/>
              </a:solidFill>
              <a:latin typeface="Roboto"/>
              <a:ea typeface="Roboto"/>
              <a:cs typeface="Roboto"/>
              <a:sym typeface="Roboto"/>
            </a:endParaRPr>
          </a:p>
        </p:txBody>
      </p:sp>
      <p:sp>
        <p:nvSpPr>
          <p:cNvPr id="306" name="Google Shape;306;p4"/>
          <p:cNvSpPr txBox="1"/>
          <p:nvPr/>
        </p:nvSpPr>
        <p:spPr>
          <a:xfrm>
            <a:off x="875121" y="3622752"/>
            <a:ext cx="1213452"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35 400</a:t>
            </a:r>
            <a:endParaRPr b="0" i="0" sz="2400" u="none" cap="none" strike="noStrike">
              <a:solidFill>
                <a:srgbClr val="FF0000"/>
              </a:solidFill>
              <a:latin typeface="Roboto"/>
              <a:ea typeface="Roboto"/>
              <a:cs typeface="Roboto"/>
              <a:sym typeface="Roboto"/>
            </a:endParaRPr>
          </a:p>
        </p:txBody>
      </p:sp>
      <p:sp>
        <p:nvSpPr>
          <p:cNvPr id="307" name="Google Shape;307;p4"/>
          <p:cNvSpPr txBox="1"/>
          <p:nvPr/>
        </p:nvSpPr>
        <p:spPr>
          <a:xfrm>
            <a:off x="688083" y="4426387"/>
            <a:ext cx="1326478"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415 389</a:t>
            </a:r>
            <a:endParaRPr b="0" i="0" sz="2400" u="none" cap="none" strike="noStrike">
              <a:solidFill>
                <a:srgbClr val="FF0000"/>
              </a:solidFill>
              <a:latin typeface="Roboto"/>
              <a:ea typeface="Roboto"/>
              <a:cs typeface="Roboto"/>
              <a:sym typeface="Roboto"/>
            </a:endParaRPr>
          </a:p>
        </p:txBody>
      </p:sp>
      <p:sp>
        <p:nvSpPr>
          <p:cNvPr id="308" name="Google Shape;308;p4"/>
          <p:cNvSpPr/>
          <p:nvPr/>
        </p:nvSpPr>
        <p:spPr>
          <a:xfrm>
            <a:off x="1870362" y="4350548"/>
            <a:ext cx="3304309" cy="65462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000"/>
              <a:buFont typeface="Roboto"/>
              <a:buNone/>
            </a:pPr>
            <a:r>
              <a:rPr b="0" i="0" lang="en-US" sz="2000" u="none" cap="none" strike="noStrike">
                <a:solidFill>
                  <a:srgbClr val="00B050"/>
                </a:solidFill>
                <a:latin typeface="Roboto"/>
                <a:ea typeface="Roboto"/>
                <a:cs typeface="Roboto"/>
                <a:sym typeface="Roboto"/>
              </a:rPr>
              <a:t>Bốn trăm mười lăm nghìn ba trăm tám mươi chín</a:t>
            </a:r>
            <a:endParaRPr/>
          </a:p>
        </p:txBody>
      </p:sp>
      <p:sp>
        <p:nvSpPr>
          <p:cNvPr id="309" name="Google Shape;309;p4"/>
          <p:cNvSpPr/>
          <p:nvPr/>
        </p:nvSpPr>
        <p:spPr>
          <a:xfrm>
            <a:off x="1901535" y="5046599"/>
            <a:ext cx="3304309" cy="65462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000"/>
              <a:buFont typeface="Roboto"/>
              <a:buNone/>
            </a:pPr>
            <a:r>
              <a:rPr b="0" i="0" lang="en-US" sz="2000" u="none" cap="none" strike="noStrike">
                <a:solidFill>
                  <a:srgbClr val="00B050"/>
                </a:solidFill>
                <a:latin typeface="Roboto"/>
                <a:ea typeface="Roboto"/>
                <a:cs typeface="Roboto"/>
                <a:sym typeface="Roboto"/>
              </a:rPr>
              <a:t>Hai mươi tư nghìn không trăm sáu mươi lăm</a:t>
            </a:r>
            <a:endParaRPr/>
          </a:p>
        </p:txBody>
      </p:sp>
      <p:sp>
        <p:nvSpPr>
          <p:cNvPr id="310" name="Google Shape;310;p4"/>
          <p:cNvSpPr/>
          <p:nvPr/>
        </p:nvSpPr>
        <p:spPr>
          <a:xfrm>
            <a:off x="1974505" y="2888125"/>
            <a:ext cx="3096021" cy="547899"/>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1" name="Google Shape;311;p4"/>
          <p:cNvSpPr/>
          <p:nvPr/>
        </p:nvSpPr>
        <p:spPr>
          <a:xfrm>
            <a:off x="2005678" y="4400342"/>
            <a:ext cx="3096021" cy="602457"/>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2" name="Google Shape;312;p4"/>
          <p:cNvSpPr/>
          <p:nvPr/>
        </p:nvSpPr>
        <p:spPr>
          <a:xfrm>
            <a:off x="2005678" y="5054474"/>
            <a:ext cx="3096021" cy="654628"/>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3" name="Google Shape;313;p4"/>
          <p:cNvSpPr/>
          <p:nvPr/>
        </p:nvSpPr>
        <p:spPr>
          <a:xfrm>
            <a:off x="690368" y="3569848"/>
            <a:ext cx="1211167" cy="601524"/>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4" name="Google Shape;314;p4"/>
          <p:cNvSpPr/>
          <p:nvPr/>
        </p:nvSpPr>
        <p:spPr>
          <a:xfrm>
            <a:off x="787502" y="4485279"/>
            <a:ext cx="1114033" cy="468026"/>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5" name="Google Shape;315;p4"/>
          <p:cNvSpPr/>
          <p:nvPr/>
        </p:nvSpPr>
        <p:spPr>
          <a:xfrm>
            <a:off x="5340659" y="2963968"/>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6" name="Google Shape;316;p4"/>
          <p:cNvSpPr/>
          <p:nvPr/>
        </p:nvSpPr>
        <p:spPr>
          <a:xfrm>
            <a:off x="6336099" y="2963968"/>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7" name="Google Shape;317;p4"/>
          <p:cNvSpPr/>
          <p:nvPr/>
        </p:nvSpPr>
        <p:spPr>
          <a:xfrm>
            <a:off x="7424660" y="2963968"/>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8" name="Google Shape;318;p4"/>
          <p:cNvSpPr/>
          <p:nvPr/>
        </p:nvSpPr>
        <p:spPr>
          <a:xfrm>
            <a:off x="8380061" y="2963968"/>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19" name="Google Shape;319;p4"/>
          <p:cNvSpPr/>
          <p:nvPr/>
        </p:nvSpPr>
        <p:spPr>
          <a:xfrm>
            <a:off x="9417620" y="2963968"/>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0" name="Google Shape;320;p4"/>
          <p:cNvSpPr/>
          <p:nvPr/>
        </p:nvSpPr>
        <p:spPr>
          <a:xfrm>
            <a:off x="10450702" y="2963968"/>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1" name="Google Shape;321;p4"/>
          <p:cNvSpPr/>
          <p:nvPr/>
        </p:nvSpPr>
        <p:spPr>
          <a:xfrm>
            <a:off x="6336099" y="3654106"/>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2" name="Google Shape;322;p4"/>
          <p:cNvSpPr/>
          <p:nvPr/>
        </p:nvSpPr>
        <p:spPr>
          <a:xfrm>
            <a:off x="7424660" y="3654106"/>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3" name="Google Shape;323;p4"/>
          <p:cNvSpPr/>
          <p:nvPr/>
        </p:nvSpPr>
        <p:spPr>
          <a:xfrm>
            <a:off x="8380061" y="3654106"/>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4" name="Google Shape;324;p4"/>
          <p:cNvSpPr/>
          <p:nvPr/>
        </p:nvSpPr>
        <p:spPr>
          <a:xfrm>
            <a:off x="9417620" y="3654106"/>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5" name="Google Shape;325;p4"/>
          <p:cNvSpPr/>
          <p:nvPr/>
        </p:nvSpPr>
        <p:spPr>
          <a:xfrm>
            <a:off x="10450702" y="3654106"/>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6" name="Google Shape;326;p4"/>
          <p:cNvSpPr/>
          <p:nvPr/>
        </p:nvSpPr>
        <p:spPr>
          <a:xfrm>
            <a:off x="6305427" y="5092534"/>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7" name="Google Shape;327;p4"/>
          <p:cNvSpPr/>
          <p:nvPr/>
        </p:nvSpPr>
        <p:spPr>
          <a:xfrm>
            <a:off x="7393988" y="5092534"/>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8" name="Google Shape;328;p4"/>
          <p:cNvSpPr/>
          <p:nvPr/>
        </p:nvSpPr>
        <p:spPr>
          <a:xfrm>
            <a:off x="8349389" y="5092534"/>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29" name="Google Shape;329;p4"/>
          <p:cNvSpPr/>
          <p:nvPr/>
        </p:nvSpPr>
        <p:spPr>
          <a:xfrm>
            <a:off x="9386948" y="5092534"/>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
        <p:nvSpPr>
          <p:cNvPr id="330" name="Google Shape;330;p4"/>
          <p:cNvSpPr/>
          <p:nvPr/>
        </p:nvSpPr>
        <p:spPr>
          <a:xfrm>
            <a:off x="10420030" y="5092534"/>
            <a:ext cx="686456" cy="461665"/>
          </a:xfrm>
          <a:prstGeom prst="rect">
            <a:avLst/>
          </a:prstGeom>
          <a:solidFill>
            <a:srgbClr val="C6EA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
          <p:cNvSpPr txBox="1"/>
          <p:nvPr/>
        </p:nvSpPr>
        <p:spPr>
          <a:xfrm>
            <a:off x="3752415" y="931287"/>
            <a:ext cx="407095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3200"/>
              <a:buFont typeface="Pangolin"/>
              <a:buNone/>
            </a:pPr>
            <a:r>
              <a:rPr b="1" i="0" lang="en-US" sz="3200" u="none" cap="none" strike="noStrike">
                <a:solidFill>
                  <a:srgbClr val="00B050"/>
                </a:solidFill>
                <a:latin typeface="Pangolin"/>
                <a:ea typeface="Pangolin"/>
                <a:cs typeface="Pangolin"/>
                <a:sym typeface="Pangolin"/>
              </a:rPr>
              <a:t>PHIẾU HỌC TẬP SỐ 1</a:t>
            </a:r>
            <a:endParaRPr b="1" i="0" sz="3200" u="none" cap="none" strike="noStrike">
              <a:solidFill>
                <a:srgbClr val="00B050"/>
              </a:solidFill>
              <a:latin typeface="Pangolin"/>
              <a:ea typeface="Pangolin"/>
              <a:cs typeface="Pangolin"/>
              <a:sym typeface="Pangolin"/>
            </a:endParaRPr>
          </a:p>
        </p:txBody>
      </p:sp>
      <p:pic>
        <p:nvPicPr>
          <p:cNvPr id="337" name="Google Shape;337;p5"/>
          <p:cNvPicPr preferRelativeResize="0"/>
          <p:nvPr/>
        </p:nvPicPr>
        <p:blipFill rotWithShape="1">
          <a:blip r:embed="rId3">
            <a:alphaModFix/>
          </a:blip>
          <a:srcRect b="0" l="0" r="0" t="0"/>
          <a:stretch/>
        </p:blipFill>
        <p:spPr>
          <a:xfrm>
            <a:off x="10045066" y="-34304"/>
            <a:ext cx="2246550" cy="1550366"/>
          </a:xfrm>
          <a:prstGeom prst="rect">
            <a:avLst/>
          </a:prstGeom>
          <a:noFill/>
          <a:ln>
            <a:noFill/>
          </a:ln>
        </p:spPr>
      </p:pic>
      <p:sp>
        <p:nvSpPr>
          <p:cNvPr id="338" name="Google Shape;338;p5"/>
          <p:cNvSpPr txBox="1"/>
          <p:nvPr/>
        </p:nvSpPr>
        <p:spPr>
          <a:xfrm>
            <a:off x="1254642" y="1892734"/>
            <a:ext cx="9399181" cy="412420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1. Khoanh vào phương án SAI:</a:t>
            </a:r>
            <a:endParaRPr b="1" i="0" sz="2400" u="none" cap="none" strike="noStrike">
              <a:solidFill>
                <a:srgbClr val="002060"/>
              </a:solidFill>
              <a:latin typeface="Roboto"/>
              <a:ea typeface="Roboto"/>
              <a:cs typeface="Roboto"/>
              <a:sym typeface="Roboto"/>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A. Số hai trăm linh ba nghìn bốn trăm mười tám viết là 203 418.</a:t>
            </a:r>
            <a:endParaRPr b="0" i="0" sz="2400" u="none" cap="none" strike="noStrike">
              <a:solidFill>
                <a:srgbClr val="002060"/>
              </a:solidFill>
              <a:latin typeface="Roboto"/>
              <a:ea typeface="Roboto"/>
              <a:cs typeface="Roboto"/>
              <a:sym typeface="Roboto"/>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B. Số một triệu viết là 1 000 000.</a:t>
            </a:r>
            <a:endParaRPr b="0" i="0" sz="2400" u="none" cap="none" strike="noStrike">
              <a:solidFill>
                <a:srgbClr val="002060"/>
              </a:solidFill>
              <a:latin typeface="Roboto"/>
              <a:ea typeface="Roboto"/>
              <a:cs typeface="Roboto"/>
              <a:sym typeface="Roboto"/>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C. Số tám mươi hai nghìn không trăm mười hai viết là 820 012.</a:t>
            </a:r>
            <a:endParaRPr b="0" i="0" sz="2400" u="none" cap="none" strike="noStrike">
              <a:solidFill>
                <a:srgbClr val="002060"/>
              </a:solidFill>
              <a:latin typeface="Roboto"/>
              <a:ea typeface="Roboto"/>
              <a:cs typeface="Roboto"/>
              <a:sym typeface="Roboto"/>
            </a:endParaRPr>
          </a:p>
          <a:p>
            <a:pPr indent="0" lvl="0" marL="0" marR="0" rtl="0" algn="just">
              <a:spcBef>
                <a:spcPts val="1200"/>
              </a:spcBef>
              <a:spcAft>
                <a:spcPts val="0"/>
              </a:spcAft>
              <a:buNone/>
            </a:pPr>
            <a:r>
              <a:rPr b="1" i="0" lang="en-US" sz="2400" u="none" cap="none" strike="noStrike">
                <a:solidFill>
                  <a:srgbClr val="002060"/>
                </a:solidFill>
                <a:latin typeface="Roboto"/>
                <a:ea typeface="Roboto"/>
                <a:cs typeface="Roboto"/>
                <a:sym typeface="Roboto"/>
              </a:rPr>
              <a:t>2. Đọc số</a:t>
            </a:r>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A. 424 340………………………………………………………………………………………..………</a:t>
            </a:r>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B. 988 655………………………………………………………………………………..………………</a:t>
            </a:r>
            <a:endParaRPr/>
          </a:p>
          <a:p>
            <a:pPr indent="0" lvl="0" marL="0" marR="0" rtl="0" algn="just">
              <a:spcBef>
                <a:spcPts val="1200"/>
              </a:spcBef>
              <a:spcAft>
                <a:spcPts val="0"/>
              </a:spcAft>
              <a:buNone/>
            </a:pPr>
            <a:r>
              <a:rPr b="0" i="0" lang="en-US" sz="2400" u="none" cap="none" strike="noStrike">
                <a:solidFill>
                  <a:srgbClr val="002060"/>
                </a:solidFill>
                <a:latin typeface="Roboto"/>
                <a:ea typeface="Roboto"/>
                <a:cs typeface="Roboto"/>
                <a:sym typeface="Roboto"/>
              </a:rPr>
              <a:t>C. 675 378………………………………………………………………………………………..………</a:t>
            </a:r>
            <a:endParaRPr/>
          </a:p>
        </p:txBody>
      </p:sp>
      <p:sp>
        <p:nvSpPr>
          <p:cNvPr id="339" name="Google Shape;339;p5"/>
          <p:cNvSpPr/>
          <p:nvPr/>
        </p:nvSpPr>
        <p:spPr>
          <a:xfrm>
            <a:off x="935665" y="1669312"/>
            <a:ext cx="9973340" cy="4476307"/>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0" name="Google Shape;340;p5"/>
          <p:cNvSpPr/>
          <p:nvPr/>
        </p:nvSpPr>
        <p:spPr>
          <a:xfrm>
            <a:off x="999460" y="3343706"/>
            <a:ext cx="611131" cy="611131"/>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1" name="Google Shape;341;p5"/>
          <p:cNvSpPr txBox="1"/>
          <p:nvPr/>
        </p:nvSpPr>
        <p:spPr>
          <a:xfrm>
            <a:off x="2863429" y="4433826"/>
            <a:ext cx="690402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Bốn trăm hai mươi tư nghìn ba trăm bốn mươi</a:t>
            </a:r>
            <a:endParaRPr b="0" i="0" sz="2400" u="none" cap="none" strike="noStrike">
              <a:solidFill>
                <a:srgbClr val="FF0000"/>
              </a:solidFill>
              <a:latin typeface="Roboto"/>
              <a:ea typeface="Roboto"/>
              <a:cs typeface="Roboto"/>
              <a:sym typeface="Roboto"/>
            </a:endParaRPr>
          </a:p>
        </p:txBody>
      </p:sp>
      <p:sp>
        <p:nvSpPr>
          <p:cNvPr id="342" name="Google Shape;342;p5"/>
          <p:cNvSpPr txBox="1"/>
          <p:nvPr/>
        </p:nvSpPr>
        <p:spPr>
          <a:xfrm>
            <a:off x="2863428" y="4958309"/>
            <a:ext cx="779039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Chín trăm tám mươi tám nghìn sáu trăm năm mươi lăm</a:t>
            </a:r>
            <a:endParaRPr b="0" i="0" sz="2400" u="none" cap="none" strike="noStrike">
              <a:solidFill>
                <a:srgbClr val="FF0000"/>
              </a:solidFill>
              <a:latin typeface="Roboto"/>
              <a:ea typeface="Roboto"/>
              <a:cs typeface="Roboto"/>
              <a:sym typeface="Roboto"/>
            </a:endParaRPr>
          </a:p>
        </p:txBody>
      </p:sp>
      <p:sp>
        <p:nvSpPr>
          <p:cNvPr id="343" name="Google Shape;343;p5"/>
          <p:cNvSpPr txBox="1"/>
          <p:nvPr/>
        </p:nvSpPr>
        <p:spPr>
          <a:xfrm>
            <a:off x="2863428" y="5472433"/>
            <a:ext cx="726770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Roboto"/>
              <a:buNone/>
            </a:pPr>
            <a:r>
              <a:rPr b="0" i="0" lang="en-US" sz="2400" u="none" cap="none" strike="noStrike">
                <a:solidFill>
                  <a:srgbClr val="FF0000"/>
                </a:solidFill>
                <a:latin typeface="Roboto"/>
                <a:ea typeface="Roboto"/>
                <a:cs typeface="Roboto"/>
                <a:sym typeface="Roboto"/>
              </a:rPr>
              <a:t>Sáu trăm bảy mươi lăm nghìn ba trăm bảy mươi tám</a:t>
            </a:r>
            <a:endParaRPr b="0" i="0" sz="2400" u="none" cap="none" strike="noStrike">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
          <p:cNvSpPr txBox="1"/>
          <p:nvPr/>
        </p:nvSpPr>
        <p:spPr>
          <a:xfrm>
            <a:off x="2524388" y="324651"/>
            <a:ext cx="68482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1" i="0" lang="en-US" sz="3200" u="none" cap="none" strike="noStrike">
                <a:solidFill>
                  <a:srgbClr val="002060"/>
                </a:solidFill>
                <a:latin typeface="Roboto"/>
                <a:ea typeface="Roboto"/>
                <a:cs typeface="Roboto"/>
                <a:sym typeface="Roboto"/>
              </a:rPr>
              <a:t>NÊU GIÁ TRỊ CỦA TỪNG CHỮ SỐ</a:t>
            </a:r>
            <a:endParaRPr b="1" i="0" sz="3200" u="none" cap="none" strike="noStrike">
              <a:solidFill>
                <a:srgbClr val="002060"/>
              </a:solidFill>
              <a:latin typeface="Roboto"/>
              <a:ea typeface="Roboto"/>
              <a:cs typeface="Roboto"/>
              <a:sym typeface="Roboto"/>
            </a:endParaRPr>
          </a:p>
        </p:txBody>
      </p:sp>
      <p:pic>
        <p:nvPicPr>
          <p:cNvPr id="350" name="Google Shape;350;p6"/>
          <p:cNvPicPr preferRelativeResize="0"/>
          <p:nvPr/>
        </p:nvPicPr>
        <p:blipFill rotWithShape="1">
          <a:blip r:embed="rId3">
            <a:alphaModFix/>
          </a:blip>
          <a:srcRect b="0" l="0" r="0" t="0"/>
          <a:stretch/>
        </p:blipFill>
        <p:spPr>
          <a:xfrm>
            <a:off x="10045066" y="-34304"/>
            <a:ext cx="2246550" cy="1550366"/>
          </a:xfrm>
          <a:prstGeom prst="rect">
            <a:avLst/>
          </a:prstGeom>
          <a:noFill/>
          <a:ln>
            <a:noFill/>
          </a:ln>
        </p:spPr>
      </p:pic>
      <p:pic>
        <p:nvPicPr>
          <p:cNvPr id="351" name="Google Shape;351;p6"/>
          <p:cNvPicPr preferRelativeResize="0"/>
          <p:nvPr/>
        </p:nvPicPr>
        <p:blipFill rotWithShape="1">
          <a:blip r:embed="rId4">
            <a:alphaModFix/>
          </a:blip>
          <a:srcRect b="0" l="0" r="0" t="0"/>
          <a:stretch/>
        </p:blipFill>
        <p:spPr>
          <a:xfrm>
            <a:off x="6004412" y="1487427"/>
            <a:ext cx="965250" cy="1314518"/>
          </a:xfrm>
          <a:prstGeom prst="rect">
            <a:avLst/>
          </a:prstGeom>
          <a:noFill/>
          <a:ln>
            <a:noFill/>
          </a:ln>
        </p:spPr>
      </p:pic>
      <p:pic>
        <p:nvPicPr>
          <p:cNvPr id="352" name="Google Shape;352;p6"/>
          <p:cNvPicPr preferRelativeResize="0"/>
          <p:nvPr/>
        </p:nvPicPr>
        <p:blipFill rotWithShape="1">
          <a:blip r:embed="rId5">
            <a:alphaModFix/>
          </a:blip>
          <a:srcRect b="0" l="0" r="0" t="0"/>
          <a:stretch/>
        </p:blipFill>
        <p:spPr>
          <a:xfrm>
            <a:off x="2605173" y="1437187"/>
            <a:ext cx="1270065" cy="1314518"/>
          </a:xfrm>
          <a:prstGeom prst="rect">
            <a:avLst/>
          </a:prstGeom>
          <a:noFill/>
          <a:ln>
            <a:noFill/>
          </a:ln>
        </p:spPr>
      </p:pic>
      <p:pic>
        <p:nvPicPr>
          <p:cNvPr id="353" name="Google Shape;353;p6"/>
          <p:cNvPicPr preferRelativeResize="0"/>
          <p:nvPr/>
        </p:nvPicPr>
        <p:blipFill rotWithShape="1">
          <a:blip r:embed="rId6">
            <a:alphaModFix/>
          </a:blip>
          <a:srcRect b="0" l="0" r="0" t="0"/>
          <a:stretch/>
        </p:blipFill>
        <p:spPr>
          <a:xfrm>
            <a:off x="3608888" y="1487427"/>
            <a:ext cx="1270065" cy="1314518"/>
          </a:xfrm>
          <a:prstGeom prst="rect">
            <a:avLst/>
          </a:prstGeom>
          <a:noFill/>
          <a:ln>
            <a:noFill/>
          </a:ln>
        </p:spPr>
      </p:pic>
      <p:pic>
        <p:nvPicPr>
          <p:cNvPr id="354" name="Google Shape;354;p6"/>
          <p:cNvPicPr preferRelativeResize="0"/>
          <p:nvPr/>
        </p:nvPicPr>
        <p:blipFill rotWithShape="1">
          <a:blip r:embed="rId7">
            <a:alphaModFix/>
          </a:blip>
          <a:srcRect b="0" l="0" r="0" t="0"/>
          <a:stretch/>
        </p:blipFill>
        <p:spPr>
          <a:xfrm>
            <a:off x="4532219" y="1487427"/>
            <a:ext cx="1155759" cy="1314518"/>
          </a:xfrm>
          <a:prstGeom prst="rect">
            <a:avLst/>
          </a:prstGeom>
          <a:noFill/>
          <a:ln>
            <a:noFill/>
          </a:ln>
        </p:spPr>
      </p:pic>
      <p:pic>
        <p:nvPicPr>
          <p:cNvPr id="355" name="Google Shape;355;p6"/>
          <p:cNvPicPr preferRelativeResize="0"/>
          <p:nvPr/>
        </p:nvPicPr>
        <p:blipFill rotWithShape="1">
          <a:blip r:embed="rId8">
            <a:alphaModFix/>
          </a:blip>
          <a:srcRect b="0" l="0" r="0" t="0"/>
          <a:stretch/>
        </p:blipFill>
        <p:spPr>
          <a:xfrm>
            <a:off x="7767314" y="1500128"/>
            <a:ext cx="1282766" cy="1301817"/>
          </a:xfrm>
          <a:prstGeom prst="rect">
            <a:avLst/>
          </a:prstGeom>
          <a:noFill/>
          <a:ln>
            <a:noFill/>
          </a:ln>
        </p:spPr>
      </p:pic>
      <p:sp>
        <p:nvSpPr>
          <p:cNvPr id="356" name="Google Shape;356;p6"/>
          <p:cNvSpPr txBox="1"/>
          <p:nvPr/>
        </p:nvSpPr>
        <p:spPr>
          <a:xfrm>
            <a:off x="85806" y="3242143"/>
            <a:ext cx="1987059"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2</a:t>
            </a:r>
            <a:r>
              <a:rPr b="0" i="0" lang="en-US" sz="2400" u="none" cap="none" strike="noStrike">
                <a:solidFill>
                  <a:srgbClr val="002060"/>
                </a:solidFill>
                <a:latin typeface="Roboto"/>
                <a:ea typeface="Roboto"/>
                <a:cs typeface="Roboto"/>
                <a:sym typeface="Roboto"/>
              </a:rPr>
              <a:t> thuộc hàng trăm nghìn nên có giá trị là 200 000</a:t>
            </a:r>
            <a:endParaRPr/>
          </a:p>
        </p:txBody>
      </p:sp>
      <p:sp>
        <p:nvSpPr>
          <p:cNvPr id="357" name="Google Shape;357;p6"/>
          <p:cNvSpPr txBox="1"/>
          <p:nvPr/>
        </p:nvSpPr>
        <p:spPr>
          <a:xfrm>
            <a:off x="2045275" y="3242143"/>
            <a:ext cx="2179584"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3</a:t>
            </a:r>
            <a:r>
              <a:rPr b="0" i="0" lang="en-US" sz="2400" u="none" cap="none" strike="noStrike">
                <a:solidFill>
                  <a:srgbClr val="002060"/>
                </a:solidFill>
                <a:latin typeface="Roboto"/>
                <a:ea typeface="Roboto"/>
                <a:cs typeface="Roboto"/>
                <a:sym typeface="Roboto"/>
              </a:rPr>
              <a:t> thuộc hàng chục nghìn nên có giá trị là 30 000</a:t>
            </a:r>
            <a:endParaRPr/>
          </a:p>
        </p:txBody>
      </p:sp>
      <p:sp>
        <p:nvSpPr>
          <p:cNvPr id="358" name="Google Shape;358;p6"/>
          <p:cNvSpPr txBox="1"/>
          <p:nvPr/>
        </p:nvSpPr>
        <p:spPr>
          <a:xfrm>
            <a:off x="4197269" y="3242143"/>
            <a:ext cx="1940537"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4</a:t>
            </a:r>
            <a:r>
              <a:rPr b="0" i="0" lang="en-US" sz="2400" u="none" cap="none" strike="noStrike">
                <a:solidFill>
                  <a:srgbClr val="002060"/>
                </a:solidFill>
                <a:latin typeface="Roboto"/>
                <a:ea typeface="Roboto"/>
                <a:cs typeface="Roboto"/>
                <a:sym typeface="Roboto"/>
              </a:rPr>
              <a:t> thuộc hàng nghìn nên có giá trị là </a:t>
            </a:r>
            <a:endParaRPr/>
          </a:p>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4 000</a:t>
            </a:r>
            <a:endParaRPr/>
          </a:p>
        </p:txBody>
      </p:sp>
      <p:sp>
        <p:nvSpPr>
          <p:cNvPr id="359" name="Google Shape;359;p6"/>
          <p:cNvSpPr txBox="1"/>
          <p:nvPr/>
        </p:nvSpPr>
        <p:spPr>
          <a:xfrm>
            <a:off x="6110216" y="3242143"/>
            <a:ext cx="2082593" cy="16927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1</a:t>
            </a:r>
            <a:r>
              <a:rPr b="0" i="0" lang="en-US" sz="2400" u="none" cap="none" strike="noStrike">
                <a:solidFill>
                  <a:srgbClr val="002060"/>
                </a:solidFill>
                <a:latin typeface="Roboto"/>
                <a:ea typeface="Roboto"/>
                <a:cs typeface="Roboto"/>
                <a:sym typeface="Roboto"/>
              </a:rPr>
              <a:t> thuộc hàng trăm nên có giá trị là 100</a:t>
            </a:r>
            <a:endParaRPr/>
          </a:p>
        </p:txBody>
      </p:sp>
      <p:sp>
        <p:nvSpPr>
          <p:cNvPr id="360" name="Google Shape;360;p6"/>
          <p:cNvSpPr txBox="1"/>
          <p:nvPr/>
        </p:nvSpPr>
        <p:spPr>
          <a:xfrm>
            <a:off x="8165219" y="3242143"/>
            <a:ext cx="2060125" cy="16927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3</a:t>
            </a:r>
            <a:r>
              <a:rPr b="0" i="0" lang="en-US" sz="2400" u="none" cap="none" strike="noStrike">
                <a:solidFill>
                  <a:srgbClr val="002060"/>
                </a:solidFill>
                <a:latin typeface="Roboto"/>
                <a:ea typeface="Roboto"/>
                <a:cs typeface="Roboto"/>
                <a:sym typeface="Roboto"/>
              </a:rPr>
              <a:t> thuộc hàng chục nên có giá trị là 30</a:t>
            </a:r>
            <a:endParaRPr/>
          </a:p>
        </p:txBody>
      </p:sp>
      <p:sp>
        <p:nvSpPr>
          <p:cNvPr id="361" name="Google Shape;361;p6"/>
          <p:cNvSpPr txBox="1"/>
          <p:nvPr/>
        </p:nvSpPr>
        <p:spPr>
          <a:xfrm>
            <a:off x="10197754" y="3242143"/>
            <a:ext cx="1740245"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9</a:t>
            </a:r>
            <a:r>
              <a:rPr b="0" i="0" lang="en-US" sz="2400" u="none" cap="none" strike="noStrike">
                <a:solidFill>
                  <a:srgbClr val="002060"/>
                </a:solidFill>
                <a:latin typeface="Roboto"/>
                <a:ea typeface="Roboto"/>
                <a:cs typeface="Roboto"/>
                <a:sym typeface="Roboto"/>
              </a:rPr>
              <a:t> thuộc hàng đơn vị nên có giá trị là 9</a:t>
            </a:r>
            <a:endParaRPr/>
          </a:p>
        </p:txBody>
      </p:sp>
      <p:pic>
        <p:nvPicPr>
          <p:cNvPr id="362" name="Google Shape;362;p6"/>
          <p:cNvPicPr preferRelativeResize="0"/>
          <p:nvPr/>
        </p:nvPicPr>
        <p:blipFill rotWithShape="1">
          <a:blip r:embed="rId6">
            <a:alphaModFix/>
          </a:blip>
          <a:srcRect b="0" l="0" r="0" t="0"/>
          <a:stretch/>
        </p:blipFill>
        <p:spPr>
          <a:xfrm>
            <a:off x="6818378" y="1516062"/>
            <a:ext cx="1270065" cy="1314518"/>
          </a:xfrm>
          <a:prstGeom prst="rect">
            <a:avLst/>
          </a:prstGeom>
          <a:noFill/>
          <a:ln>
            <a:noFill/>
          </a:ln>
        </p:spPr>
      </p:pic>
      <p:cxnSp>
        <p:nvCxnSpPr>
          <p:cNvPr id="363" name="Google Shape;363;p6"/>
          <p:cNvCxnSpPr/>
          <p:nvPr/>
        </p:nvCxnSpPr>
        <p:spPr>
          <a:xfrm flipH="1">
            <a:off x="1797269" y="2632668"/>
            <a:ext cx="1394211" cy="796332"/>
          </a:xfrm>
          <a:prstGeom prst="straightConnector1">
            <a:avLst/>
          </a:prstGeom>
          <a:noFill/>
          <a:ln cap="flat" cmpd="sng" w="9525">
            <a:solidFill>
              <a:schemeClr val="accent1"/>
            </a:solidFill>
            <a:prstDash val="solid"/>
            <a:miter lim="800000"/>
            <a:headEnd len="sm" w="sm" type="none"/>
            <a:tailEnd len="med" w="med" type="triangle"/>
          </a:ln>
        </p:spPr>
      </p:cxnSp>
      <p:cxnSp>
        <p:nvCxnSpPr>
          <p:cNvPr id="364" name="Google Shape;364;p6"/>
          <p:cNvCxnSpPr/>
          <p:nvPr/>
        </p:nvCxnSpPr>
        <p:spPr>
          <a:xfrm flipH="1">
            <a:off x="3734567" y="2632668"/>
            <a:ext cx="443790" cy="646798"/>
          </a:xfrm>
          <a:prstGeom prst="straightConnector1">
            <a:avLst/>
          </a:prstGeom>
          <a:noFill/>
          <a:ln cap="flat" cmpd="sng" w="9525">
            <a:solidFill>
              <a:schemeClr val="accent1"/>
            </a:solidFill>
            <a:prstDash val="solid"/>
            <a:miter lim="800000"/>
            <a:headEnd len="sm" w="sm" type="none"/>
            <a:tailEnd len="med" w="med" type="triangle"/>
          </a:ln>
        </p:spPr>
      </p:cxnSp>
      <p:cxnSp>
        <p:nvCxnSpPr>
          <p:cNvPr id="365" name="Google Shape;365;p6"/>
          <p:cNvCxnSpPr/>
          <p:nvPr/>
        </p:nvCxnSpPr>
        <p:spPr>
          <a:xfrm>
            <a:off x="5247635" y="2733044"/>
            <a:ext cx="379113" cy="646902"/>
          </a:xfrm>
          <a:prstGeom prst="straightConnector1">
            <a:avLst/>
          </a:prstGeom>
          <a:noFill/>
          <a:ln cap="flat" cmpd="sng" w="9525">
            <a:solidFill>
              <a:schemeClr val="accent1"/>
            </a:solidFill>
            <a:prstDash val="solid"/>
            <a:miter lim="800000"/>
            <a:headEnd len="sm" w="sm" type="none"/>
            <a:tailEnd len="med" w="med" type="triangle"/>
          </a:ln>
        </p:spPr>
      </p:cxnSp>
      <p:cxnSp>
        <p:nvCxnSpPr>
          <p:cNvPr id="366" name="Google Shape;366;p6"/>
          <p:cNvCxnSpPr/>
          <p:nvPr/>
        </p:nvCxnSpPr>
        <p:spPr>
          <a:xfrm>
            <a:off x="6554156" y="2632668"/>
            <a:ext cx="1073247" cy="747278"/>
          </a:xfrm>
          <a:prstGeom prst="straightConnector1">
            <a:avLst/>
          </a:prstGeom>
          <a:noFill/>
          <a:ln cap="flat" cmpd="sng" w="9525">
            <a:solidFill>
              <a:schemeClr val="accent1"/>
            </a:solidFill>
            <a:prstDash val="solid"/>
            <a:miter lim="800000"/>
            <a:headEnd len="sm" w="sm" type="none"/>
            <a:tailEnd len="med" w="med" type="triangle"/>
          </a:ln>
        </p:spPr>
      </p:cxnSp>
      <p:cxnSp>
        <p:nvCxnSpPr>
          <p:cNvPr id="367" name="Google Shape;367;p6"/>
          <p:cNvCxnSpPr/>
          <p:nvPr/>
        </p:nvCxnSpPr>
        <p:spPr>
          <a:xfrm>
            <a:off x="7512105" y="2632668"/>
            <a:ext cx="2021443" cy="747278"/>
          </a:xfrm>
          <a:prstGeom prst="straightConnector1">
            <a:avLst/>
          </a:prstGeom>
          <a:noFill/>
          <a:ln cap="flat" cmpd="sng" w="9525">
            <a:solidFill>
              <a:schemeClr val="accent1"/>
            </a:solidFill>
            <a:prstDash val="solid"/>
            <a:miter lim="800000"/>
            <a:headEnd len="sm" w="sm" type="none"/>
            <a:tailEnd len="med" w="med" type="triangle"/>
          </a:ln>
        </p:spPr>
      </p:cxnSp>
      <p:cxnSp>
        <p:nvCxnSpPr>
          <p:cNvPr id="368" name="Google Shape;368;p6"/>
          <p:cNvCxnSpPr/>
          <p:nvPr/>
        </p:nvCxnSpPr>
        <p:spPr>
          <a:xfrm>
            <a:off x="8585352" y="2527262"/>
            <a:ext cx="2953141" cy="852684"/>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7"/>
          <p:cNvSpPr txBox="1"/>
          <p:nvPr/>
        </p:nvSpPr>
        <p:spPr>
          <a:xfrm>
            <a:off x="2524388" y="324651"/>
            <a:ext cx="68482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3200"/>
              <a:buFont typeface="Roboto"/>
              <a:buNone/>
            </a:pPr>
            <a:r>
              <a:rPr b="1" i="0" lang="en-US" sz="3200" u="none" cap="none" strike="noStrike">
                <a:solidFill>
                  <a:srgbClr val="002060"/>
                </a:solidFill>
                <a:latin typeface="Roboto"/>
                <a:ea typeface="Roboto"/>
                <a:cs typeface="Roboto"/>
                <a:sym typeface="Roboto"/>
              </a:rPr>
              <a:t>NÊU GIÁ TRỊ CỦA TỪNG CHỮ SỐ</a:t>
            </a:r>
            <a:endParaRPr b="1" i="0" sz="3200" u="none" cap="none" strike="noStrike">
              <a:solidFill>
                <a:srgbClr val="002060"/>
              </a:solidFill>
              <a:latin typeface="Roboto"/>
              <a:ea typeface="Roboto"/>
              <a:cs typeface="Roboto"/>
              <a:sym typeface="Roboto"/>
            </a:endParaRPr>
          </a:p>
        </p:txBody>
      </p:sp>
      <p:pic>
        <p:nvPicPr>
          <p:cNvPr id="375" name="Google Shape;375;p7"/>
          <p:cNvPicPr preferRelativeResize="0"/>
          <p:nvPr/>
        </p:nvPicPr>
        <p:blipFill rotWithShape="1">
          <a:blip r:embed="rId3">
            <a:alphaModFix/>
          </a:blip>
          <a:srcRect b="0" l="0" r="0" t="0"/>
          <a:stretch/>
        </p:blipFill>
        <p:spPr>
          <a:xfrm>
            <a:off x="10045066" y="-34304"/>
            <a:ext cx="2246550" cy="1550366"/>
          </a:xfrm>
          <a:prstGeom prst="rect">
            <a:avLst/>
          </a:prstGeom>
          <a:noFill/>
          <a:ln>
            <a:noFill/>
          </a:ln>
        </p:spPr>
      </p:pic>
      <p:pic>
        <p:nvPicPr>
          <p:cNvPr id="376" name="Google Shape;376;p7"/>
          <p:cNvPicPr preferRelativeResize="0"/>
          <p:nvPr/>
        </p:nvPicPr>
        <p:blipFill rotWithShape="1">
          <a:blip r:embed="rId4">
            <a:alphaModFix/>
          </a:blip>
          <a:srcRect b="0" l="0" r="0" t="0"/>
          <a:stretch/>
        </p:blipFill>
        <p:spPr>
          <a:xfrm>
            <a:off x="3127199" y="1223495"/>
            <a:ext cx="965250" cy="1314518"/>
          </a:xfrm>
          <a:prstGeom prst="rect">
            <a:avLst/>
          </a:prstGeom>
          <a:noFill/>
          <a:ln>
            <a:noFill/>
          </a:ln>
        </p:spPr>
      </p:pic>
      <p:pic>
        <p:nvPicPr>
          <p:cNvPr id="377" name="Google Shape;377;p7"/>
          <p:cNvPicPr preferRelativeResize="0"/>
          <p:nvPr/>
        </p:nvPicPr>
        <p:blipFill rotWithShape="1">
          <a:blip r:embed="rId5">
            <a:alphaModFix/>
          </a:blip>
          <a:srcRect b="0" l="0" r="0" t="0"/>
          <a:stretch/>
        </p:blipFill>
        <p:spPr>
          <a:xfrm>
            <a:off x="3884720" y="1156225"/>
            <a:ext cx="1270065" cy="1314518"/>
          </a:xfrm>
          <a:prstGeom prst="rect">
            <a:avLst/>
          </a:prstGeom>
          <a:noFill/>
          <a:ln>
            <a:noFill/>
          </a:ln>
        </p:spPr>
      </p:pic>
      <p:pic>
        <p:nvPicPr>
          <p:cNvPr id="378" name="Google Shape;378;p7"/>
          <p:cNvPicPr preferRelativeResize="0"/>
          <p:nvPr/>
        </p:nvPicPr>
        <p:blipFill rotWithShape="1">
          <a:blip r:embed="rId6">
            <a:alphaModFix/>
          </a:blip>
          <a:srcRect b="0" l="0" r="0" t="0"/>
          <a:stretch/>
        </p:blipFill>
        <p:spPr>
          <a:xfrm>
            <a:off x="5218442" y="1230847"/>
            <a:ext cx="1270065" cy="1314518"/>
          </a:xfrm>
          <a:prstGeom prst="rect">
            <a:avLst/>
          </a:prstGeom>
          <a:noFill/>
          <a:ln>
            <a:noFill/>
          </a:ln>
        </p:spPr>
      </p:pic>
      <p:sp>
        <p:nvSpPr>
          <p:cNvPr id="379" name="Google Shape;379;p7"/>
          <p:cNvSpPr txBox="1"/>
          <p:nvPr/>
        </p:nvSpPr>
        <p:spPr>
          <a:xfrm>
            <a:off x="431934" y="2892642"/>
            <a:ext cx="2173043"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1</a:t>
            </a:r>
            <a:r>
              <a:rPr b="0" i="0" lang="en-US" sz="2400" u="none" cap="none" strike="noStrike">
                <a:solidFill>
                  <a:srgbClr val="002060"/>
                </a:solidFill>
                <a:latin typeface="Roboto"/>
                <a:ea typeface="Roboto"/>
                <a:cs typeface="Roboto"/>
                <a:sym typeface="Roboto"/>
              </a:rPr>
              <a:t> thuộc hàng chục nghìn nên có giá trị là 10 000</a:t>
            </a:r>
            <a:endParaRPr/>
          </a:p>
        </p:txBody>
      </p:sp>
      <p:sp>
        <p:nvSpPr>
          <p:cNvPr id="380" name="Google Shape;380;p7"/>
          <p:cNvSpPr txBox="1"/>
          <p:nvPr/>
        </p:nvSpPr>
        <p:spPr>
          <a:xfrm>
            <a:off x="2727431" y="2892642"/>
            <a:ext cx="1792431"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2</a:t>
            </a:r>
            <a:r>
              <a:rPr b="0" i="0" lang="en-US" sz="2400" u="none" cap="none" strike="noStrike">
                <a:solidFill>
                  <a:srgbClr val="002060"/>
                </a:solidFill>
                <a:latin typeface="Roboto"/>
                <a:ea typeface="Roboto"/>
                <a:cs typeface="Roboto"/>
                <a:sym typeface="Roboto"/>
              </a:rPr>
              <a:t> thuộc hàng nghìn nên có giá trị là 2 000</a:t>
            </a:r>
            <a:endParaRPr/>
          </a:p>
        </p:txBody>
      </p:sp>
      <p:sp>
        <p:nvSpPr>
          <p:cNvPr id="381" name="Google Shape;381;p7"/>
          <p:cNvSpPr txBox="1"/>
          <p:nvPr/>
        </p:nvSpPr>
        <p:spPr>
          <a:xfrm>
            <a:off x="4642316" y="2892642"/>
            <a:ext cx="2117909" cy="16927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3</a:t>
            </a:r>
            <a:r>
              <a:rPr b="0" i="0" lang="en-US" sz="2400" u="none" cap="none" strike="noStrike">
                <a:solidFill>
                  <a:srgbClr val="002060"/>
                </a:solidFill>
                <a:latin typeface="Roboto"/>
                <a:ea typeface="Roboto"/>
                <a:cs typeface="Roboto"/>
                <a:sym typeface="Roboto"/>
              </a:rPr>
              <a:t> thuộc hàng trăm nên có giá trị là 300</a:t>
            </a:r>
            <a:endParaRPr/>
          </a:p>
        </p:txBody>
      </p:sp>
      <p:sp>
        <p:nvSpPr>
          <p:cNvPr id="382" name="Google Shape;382;p7"/>
          <p:cNvSpPr txBox="1"/>
          <p:nvPr/>
        </p:nvSpPr>
        <p:spPr>
          <a:xfrm>
            <a:off x="6882679" y="2892642"/>
            <a:ext cx="2010037" cy="16927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8</a:t>
            </a:r>
            <a:r>
              <a:rPr b="0" i="0" lang="en-US" sz="2400" u="none" cap="none" strike="noStrike">
                <a:solidFill>
                  <a:srgbClr val="002060"/>
                </a:solidFill>
                <a:latin typeface="Roboto"/>
                <a:ea typeface="Roboto"/>
                <a:cs typeface="Roboto"/>
                <a:sym typeface="Roboto"/>
              </a:rPr>
              <a:t> thuộc hàng chục nên có giá trị là 80</a:t>
            </a:r>
            <a:endParaRPr/>
          </a:p>
        </p:txBody>
      </p:sp>
      <p:sp>
        <p:nvSpPr>
          <p:cNvPr id="383" name="Google Shape;383;p7"/>
          <p:cNvSpPr txBox="1"/>
          <p:nvPr/>
        </p:nvSpPr>
        <p:spPr>
          <a:xfrm>
            <a:off x="9015168" y="2892642"/>
            <a:ext cx="2059796" cy="16927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Roboto"/>
              <a:buNone/>
            </a:pPr>
            <a:r>
              <a:rPr b="0" i="0" lang="en-US" sz="2400" u="none" cap="none" strike="noStrike">
                <a:solidFill>
                  <a:srgbClr val="002060"/>
                </a:solidFill>
                <a:latin typeface="Roboto"/>
                <a:ea typeface="Roboto"/>
                <a:cs typeface="Roboto"/>
                <a:sym typeface="Roboto"/>
              </a:rPr>
              <a:t>Chữ số </a:t>
            </a:r>
            <a:r>
              <a:rPr b="1" i="0" lang="en-US" sz="3200" u="none" cap="none" strike="noStrike">
                <a:solidFill>
                  <a:srgbClr val="FF0000"/>
                </a:solidFill>
                <a:latin typeface="Roboto"/>
                <a:ea typeface="Roboto"/>
                <a:cs typeface="Roboto"/>
                <a:sym typeface="Roboto"/>
              </a:rPr>
              <a:t>8</a:t>
            </a:r>
            <a:r>
              <a:rPr b="0" i="0" lang="en-US" sz="2400" u="none" cap="none" strike="noStrike">
                <a:solidFill>
                  <a:srgbClr val="002060"/>
                </a:solidFill>
                <a:latin typeface="Roboto"/>
                <a:ea typeface="Roboto"/>
                <a:cs typeface="Roboto"/>
                <a:sym typeface="Roboto"/>
              </a:rPr>
              <a:t> thuộc hàng đơn vị nên có giá trị là 8</a:t>
            </a:r>
            <a:endParaRPr/>
          </a:p>
        </p:txBody>
      </p:sp>
      <p:pic>
        <p:nvPicPr>
          <p:cNvPr id="384" name="Google Shape;384;p7"/>
          <p:cNvPicPr preferRelativeResize="0"/>
          <p:nvPr/>
        </p:nvPicPr>
        <p:blipFill rotWithShape="1">
          <a:blip r:embed="rId7">
            <a:alphaModFix/>
          </a:blip>
          <a:srcRect b="0" l="0" r="0" t="0"/>
          <a:stretch/>
        </p:blipFill>
        <p:spPr>
          <a:xfrm>
            <a:off x="6243958" y="1206465"/>
            <a:ext cx="1200212" cy="1301817"/>
          </a:xfrm>
          <a:prstGeom prst="rect">
            <a:avLst/>
          </a:prstGeom>
          <a:noFill/>
          <a:ln>
            <a:noFill/>
          </a:ln>
        </p:spPr>
      </p:pic>
      <p:pic>
        <p:nvPicPr>
          <p:cNvPr id="385" name="Google Shape;385;p7"/>
          <p:cNvPicPr preferRelativeResize="0"/>
          <p:nvPr/>
        </p:nvPicPr>
        <p:blipFill rotWithShape="1">
          <a:blip r:embed="rId7">
            <a:alphaModFix/>
          </a:blip>
          <a:srcRect b="0" l="0" r="0" t="0"/>
          <a:stretch/>
        </p:blipFill>
        <p:spPr>
          <a:xfrm>
            <a:off x="7249118" y="1206465"/>
            <a:ext cx="1200212" cy="1301817"/>
          </a:xfrm>
          <a:prstGeom prst="rect">
            <a:avLst/>
          </a:prstGeom>
          <a:noFill/>
          <a:ln>
            <a:noFill/>
          </a:ln>
        </p:spPr>
      </p:pic>
      <p:cxnSp>
        <p:nvCxnSpPr>
          <p:cNvPr id="386" name="Google Shape;386;p7"/>
          <p:cNvCxnSpPr/>
          <p:nvPr/>
        </p:nvCxnSpPr>
        <p:spPr>
          <a:xfrm flipH="1">
            <a:off x="2132898" y="2402798"/>
            <a:ext cx="1513352" cy="659149"/>
          </a:xfrm>
          <a:prstGeom prst="straightConnector1">
            <a:avLst/>
          </a:prstGeom>
          <a:noFill/>
          <a:ln cap="flat" cmpd="sng" w="9525">
            <a:solidFill>
              <a:schemeClr val="accent1"/>
            </a:solidFill>
            <a:prstDash val="solid"/>
            <a:miter lim="800000"/>
            <a:headEnd len="sm" w="sm" type="none"/>
            <a:tailEnd len="med" w="med" type="triangle"/>
          </a:ln>
        </p:spPr>
      </p:cxnSp>
      <p:cxnSp>
        <p:nvCxnSpPr>
          <p:cNvPr id="387" name="Google Shape;387;p7"/>
          <p:cNvCxnSpPr/>
          <p:nvPr/>
        </p:nvCxnSpPr>
        <p:spPr>
          <a:xfrm flipH="1">
            <a:off x="4189859" y="2338977"/>
            <a:ext cx="360052" cy="655432"/>
          </a:xfrm>
          <a:prstGeom prst="straightConnector1">
            <a:avLst/>
          </a:prstGeom>
          <a:noFill/>
          <a:ln cap="flat" cmpd="sng" w="9525">
            <a:solidFill>
              <a:schemeClr val="accent1"/>
            </a:solidFill>
            <a:prstDash val="solid"/>
            <a:miter lim="800000"/>
            <a:headEnd len="sm" w="sm" type="none"/>
            <a:tailEnd len="med" w="med" type="triangle"/>
          </a:ln>
        </p:spPr>
      </p:cxnSp>
      <p:cxnSp>
        <p:nvCxnSpPr>
          <p:cNvPr id="388" name="Google Shape;388;p7"/>
          <p:cNvCxnSpPr/>
          <p:nvPr/>
        </p:nvCxnSpPr>
        <p:spPr>
          <a:xfrm>
            <a:off x="5897173" y="2372198"/>
            <a:ext cx="312742" cy="622211"/>
          </a:xfrm>
          <a:prstGeom prst="straightConnector1">
            <a:avLst/>
          </a:prstGeom>
          <a:noFill/>
          <a:ln cap="flat" cmpd="sng" w="9525">
            <a:solidFill>
              <a:schemeClr val="accent1"/>
            </a:solidFill>
            <a:prstDash val="solid"/>
            <a:miter lim="800000"/>
            <a:headEnd len="sm" w="sm" type="none"/>
            <a:tailEnd len="med" w="med" type="triangle"/>
          </a:ln>
        </p:spPr>
      </p:cxnSp>
      <p:cxnSp>
        <p:nvCxnSpPr>
          <p:cNvPr id="389" name="Google Shape;389;p7"/>
          <p:cNvCxnSpPr/>
          <p:nvPr/>
        </p:nvCxnSpPr>
        <p:spPr>
          <a:xfrm>
            <a:off x="6905452" y="2355588"/>
            <a:ext cx="1443655" cy="706359"/>
          </a:xfrm>
          <a:prstGeom prst="straightConnector1">
            <a:avLst/>
          </a:prstGeom>
          <a:noFill/>
          <a:ln cap="flat" cmpd="sng" w="9525">
            <a:solidFill>
              <a:schemeClr val="accent1"/>
            </a:solidFill>
            <a:prstDash val="solid"/>
            <a:miter lim="800000"/>
            <a:headEnd len="sm" w="sm" type="none"/>
            <a:tailEnd len="med" w="med" type="triangle"/>
          </a:ln>
        </p:spPr>
      </p:cxnSp>
      <p:cxnSp>
        <p:nvCxnSpPr>
          <p:cNvPr id="390" name="Google Shape;390;p7"/>
          <p:cNvCxnSpPr/>
          <p:nvPr/>
        </p:nvCxnSpPr>
        <p:spPr>
          <a:xfrm>
            <a:off x="7896029" y="2328242"/>
            <a:ext cx="2584402" cy="666167"/>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8"/>
          <p:cNvSpPr txBox="1"/>
          <p:nvPr/>
        </p:nvSpPr>
        <p:spPr>
          <a:xfrm>
            <a:off x="3741542" y="448491"/>
            <a:ext cx="407095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3200"/>
              <a:buFont typeface="Pangolin"/>
              <a:buNone/>
            </a:pPr>
            <a:r>
              <a:rPr b="1" i="0" lang="en-US" sz="3200" u="none" cap="none" strike="noStrike">
                <a:solidFill>
                  <a:srgbClr val="00B050"/>
                </a:solidFill>
                <a:latin typeface="Pangolin"/>
                <a:ea typeface="Pangolin"/>
                <a:cs typeface="Pangolin"/>
                <a:sym typeface="Pangolin"/>
              </a:rPr>
              <a:t>PHIẾU HỌC TẬP SỐ 2</a:t>
            </a:r>
            <a:endParaRPr b="1" i="0" sz="3200" u="none" cap="none" strike="noStrike">
              <a:solidFill>
                <a:srgbClr val="00B050"/>
              </a:solidFill>
              <a:latin typeface="Pangolin"/>
              <a:ea typeface="Pangolin"/>
              <a:cs typeface="Pangolin"/>
              <a:sym typeface="Pangolin"/>
            </a:endParaRPr>
          </a:p>
        </p:txBody>
      </p:sp>
      <p:sp>
        <p:nvSpPr>
          <p:cNvPr id="397" name="Google Shape;397;p8"/>
          <p:cNvSpPr/>
          <p:nvPr/>
        </p:nvSpPr>
        <p:spPr>
          <a:xfrm>
            <a:off x="9569302" y="6106489"/>
            <a:ext cx="744279" cy="29771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98" name="Google Shape;398;p8"/>
          <p:cNvPicPr preferRelativeResize="0"/>
          <p:nvPr/>
        </p:nvPicPr>
        <p:blipFill rotWithShape="1">
          <a:blip r:embed="rId3">
            <a:alphaModFix/>
          </a:blip>
          <a:srcRect b="0" l="0" r="0" t="0"/>
          <a:stretch/>
        </p:blipFill>
        <p:spPr>
          <a:xfrm>
            <a:off x="10045066" y="-34304"/>
            <a:ext cx="2246550" cy="1550366"/>
          </a:xfrm>
          <a:prstGeom prst="rect">
            <a:avLst/>
          </a:prstGeom>
          <a:noFill/>
          <a:ln>
            <a:noFill/>
          </a:ln>
        </p:spPr>
      </p:pic>
      <p:sp>
        <p:nvSpPr>
          <p:cNvPr id="399" name="Google Shape;399;p8"/>
          <p:cNvSpPr txBox="1"/>
          <p:nvPr/>
        </p:nvSpPr>
        <p:spPr>
          <a:xfrm>
            <a:off x="1403498" y="1549118"/>
            <a:ext cx="9916632"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Điền vào chỗ chấm cho thích hợp:</a:t>
            </a:r>
            <a:endParaRPr/>
          </a:p>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1. </a:t>
            </a:r>
            <a:r>
              <a:rPr b="0" i="0" lang="en-US" sz="2400" u="none" cap="none" strike="noStrike">
                <a:solidFill>
                  <a:srgbClr val="002060"/>
                </a:solidFill>
                <a:latin typeface="Roboto"/>
                <a:ea typeface="Roboto"/>
                <a:cs typeface="Roboto"/>
                <a:sym typeface="Roboto"/>
              </a:rPr>
              <a:t>Số 832 823 gồm …… trăm nghìn, …… chục nghìn, …… nghìn, …… trăm, …… chục và …… đơn vị</a:t>
            </a:r>
            <a:endParaRPr/>
          </a:p>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2. </a:t>
            </a:r>
            <a:r>
              <a:rPr b="0" i="0" lang="en-US" sz="2400" u="none" cap="none" strike="noStrike">
                <a:solidFill>
                  <a:srgbClr val="002060"/>
                </a:solidFill>
                <a:latin typeface="Roboto"/>
                <a:ea typeface="Roboto"/>
                <a:cs typeface="Roboto"/>
                <a:sym typeface="Roboto"/>
              </a:rPr>
              <a:t>Số 604 201 gồm …… trăm nghìn, …… chục nghìn, …… nghìn, …… trăm, …… chục và …… đơn vị</a:t>
            </a:r>
            <a:endParaRPr/>
          </a:p>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3. </a:t>
            </a:r>
            <a:r>
              <a:rPr b="0" i="0" lang="en-US" sz="2400" u="none" cap="none" strike="noStrike">
                <a:solidFill>
                  <a:srgbClr val="002060"/>
                </a:solidFill>
                <a:latin typeface="Roboto"/>
                <a:ea typeface="Roboto"/>
                <a:cs typeface="Roboto"/>
                <a:sym typeface="Roboto"/>
              </a:rPr>
              <a:t>Số gồm 8 chục nghìn, 5 nghìn, 6 trăm, 7 chục và 7 đơn vị viết là:…………</a:t>
            </a:r>
            <a:endParaRPr/>
          </a:p>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4. </a:t>
            </a:r>
            <a:r>
              <a:rPr b="0" i="0" lang="en-US" sz="2400" u="none" cap="none" strike="noStrike">
                <a:solidFill>
                  <a:srgbClr val="002060"/>
                </a:solidFill>
                <a:latin typeface="Roboto"/>
                <a:ea typeface="Roboto"/>
                <a:cs typeface="Roboto"/>
                <a:sym typeface="Roboto"/>
              </a:rPr>
              <a:t>Số gồm 5 trăm nghìn, 5 nghìn, 5 chục viết là:……………………</a:t>
            </a:r>
            <a:endParaRPr b="0" i="0" sz="2400" u="none" cap="none" strike="noStrike">
              <a:solidFill>
                <a:srgbClr val="002060"/>
              </a:solidFill>
              <a:latin typeface="Roboto"/>
              <a:ea typeface="Roboto"/>
              <a:cs typeface="Roboto"/>
              <a:sym typeface="Roboto"/>
            </a:endParaRPr>
          </a:p>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5. </a:t>
            </a:r>
            <a:r>
              <a:rPr b="0" i="0" lang="en-US" sz="2400" u="none" cap="none" strike="noStrike">
                <a:solidFill>
                  <a:srgbClr val="002060"/>
                </a:solidFill>
                <a:latin typeface="Roboto"/>
                <a:ea typeface="Roboto"/>
                <a:cs typeface="Roboto"/>
                <a:sym typeface="Roboto"/>
              </a:rPr>
              <a:t>Chữ số 3 trong số 154 376 thuộc hàng …………………………. nên có giá trị là …………………</a:t>
            </a:r>
            <a:endParaRPr/>
          </a:p>
          <a:p>
            <a:pPr indent="0" lvl="0" marL="0" marR="0" rtl="0" algn="just">
              <a:spcBef>
                <a:spcPts val="0"/>
              </a:spcBef>
              <a:spcAft>
                <a:spcPts val="0"/>
              </a:spcAft>
              <a:buNone/>
            </a:pPr>
            <a:r>
              <a:rPr b="1" i="0" lang="en-US" sz="2400" u="none" cap="none" strike="noStrike">
                <a:solidFill>
                  <a:srgbClr val="002060"/>
                </a:solidFill>
                <a:latin typeface="Roboto"/>
                <a:ea typeface="Roboto"/>
                <a:cs typeface="Roboto"/>
                <a:sym typeface="Roboto"/>
              </a:rPr>
              <a:t>6. </a:t>
            </a:r>
            <a:r>
              <a:rPr b="0" i="0" lang="en-US" sz="2400" u="none" cap="none" strike="noStrike">
                <a:solidFill>
                  <a:srgbClr val="002060"/>
                </a:solidFill>
                <a:latin typeface="Roboto"/>
                <a:ea typeface="Roboto"/>
                <a:cs typeface="Roboto"/>
                <a:sym typeface="Roboto"/>
              </a:rPr>
              <a:t>Chữ số 8 trong số 432 568 thuộc hàng …………………………. nên có giá trị là …………</a:t>
            </a:r>
            <a:endParaRPr/>
          </a:p>
        </p:txBody>
      </p:sp>
      <p:sp>
        <p:nvSpPr>
          <p:cNvPr id="400" name="Google Shape;400;p8"/>
          <p:cNvSpPr/>
          <p:nvPr/>
        </p:nvSpPr>
        <p:spPr>
          <a:xfrm>
            <a:off x="871870" y="1392865"/>
            <a:ext cx="11085668" cy="4859079"/>
          </a:xfrm>
          <a:prstGeom prst="roundRect">
            <a:avLst>
              <a:gd fmla="val 16667"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1" name="Google Shape;401;p8"/>
          <p:cNvSpPr txBox="1"/>
          <p:nvPr/>
        </p:nvSpPr>
        <p:spPr>
          <a:xfrm>
            <a:off x="4110269" y="1827376"/>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8</a:t>
            </a:r>
            <a:endParaRPr b="0" i="0" sz="2800" u="none" cap="none" strike="noStrike">
              <a:solidFill>
                <a:srgbClr val="002060"/>
              </a:solidFill>
              <a:latin typeface="Roboto"/>
              <a:ea typeface="Roboto"/>
              <a:cs typeface="Roboto"/>
              <a:sym typeface="Roboto"/>
            </a:endParaRPr>
          </a:p>
        </p:txBody>
      </p:sp>
      <p:sp>
        <p:nvSpPr>
          <p:cNvPr id="402" name="Google Shape;402;p8"/>
          <p:cNvSpPr txBox="1"/>
          <p:nvPr/>
        </p:nvSpPr>
        <p:spPr>
          <a:xfrm>
            <a:off x="6243102" y="1808271"/>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3 </a:t>
            </a:r>
            <a:endParaRPr b="0" i="0" sz="2800" u="none" cap="none" strike="noStrike">
              <a:solidFill>
                <a:srgbClr val="002060"/>
              </a:solidFill>
              <a:latin typeface="Roboto"/>
              <a:ea typeface="Roboto"/>
              <a:cs typeface="Roboto"/>
              <a:sym typeface="Roboto"/>
            </a:endParaRPr>
          </a:p>
        </p:txBody>
      </p:sp>
      <p:sp>
        <p:nvSpPr>
          <p:cNvPr id="403" name="Google Shape;403;p8"/>
          <p:cNvSpPr txBox="1"/>
          <p:nvPr/>
        </p:nvSpPr>
        <p:spPr>
          <a:xfrm>
            <a:off x="8433329" y="1816667"/>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2</a:t>
            </a:r>
            <a:endParaRPr b="0" i="0" sz="2800" u="none" cap="none" strike="noStrike">
              <a:solidFill>
                <a:srgbClr val="002060"/>
              </a:solidFill>
              <a:latin typeface="Roboto"/>
              <a:ea typeface="Roboto"/>
              <a:cs typeface="Roboto"/>
              <a:sym typeface="Roboto"/>
            </a:endParaRPr>
          </a:p>
        </p:txBody>
      </p:sp>
      <p:sp>
        <p:nvSpPr>
          <p:cNvPr id="404" name="Google Shape;404;p8"/>
          <p:cNvSpPr txBox="1"/>
          <p:nvPr/>
        </p:nvSpPr>
        <p:spPr>
          <a:xfrm>
            <a:off x="9913978" y="1818996"/>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8</a:t>
            </a:r>
            <a:endParaRPr b="0" i="0" sz="2800" u="none" cap="none" strike="noStrike">
              <a:solidFill>
                <a:srgbClr val="002060"/>
              </a:solidFill>
              <a:latin typeface="Roboto"/>
              <a:ea typeface="Roboto"/>
              <a:cs typeface="Roboto"/>
              <a:sym typeface="Roboto"/>
            </a:endParaRPr>
          </a:p>
        </p:txBody>
      </p:sp>
      <p:sp>
        <p:nvSpPr>
          <p:cNvPr id="405" name="Google Shape;405;p8"/>
          <p:cNvSpPr txBox="1"/>
          <p:nvPr/>
        </p:nvSpPr>
        <p:spPr>
          <a:xfrm>
            <a:off x="1315584" y="2198793"/>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2</a:t>
            </a:r>
            <a:endParaRPr b="0" i="0" sz="2800" u="none" cap="none" strike="noStrike">
              <a:solidFill>
                <a:srgbClr val="002060"/>
              </a:solidFill>
              <a:latin typeface="Roboto"/>
              <a:ea typeface="Roboto"/>
              <a:cs typeface="Roboto"/>
              <a:sym typeface="Roboto"/>
            </a:endParaRPr>
          </a:p>
        </p:txBody>
      </p:sp>
      <p:sp>
        <p:nvSpPr>
          <p:cNvPr id="406" name="Google Shape;406;p8"/>
          <p:cNvSpPr txBox="1"/>
          <p:nvPr/>
        </p:nvSpPr>
        <p:spPr>
          <a:xfrm>
            <a:off x="2982979" y="2179864"/>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3</a:t>
            </a:r>
            <a:endParaRPr b="0" i="0" sz="2800" u="none" cap="none" strike="noStrike">
              <a:solidFill>
                <a:srgbClr val="002060"/>
              </a:solidFill>
              <a:latin typeface="Roboto"/>
              <a:ea typeface="Roboto"/>
              <a:cs typeface="Roboto"/>
              <a:sym typeface="Roboto"/>
            </a:endParaRPr>
          </a:p>
        </p:txBody>
      </p:sp>
      <p:sp>
        <p:nvSpPr>
          <p:cNvPr id="407" name="Google Shape;407;p8"/>
          <p:cNvSpPr txBox="1"/>
          <p:nvPr/>
        </p:nvSpPr>
        <p:spPr>
          <a:xfrm>
            <a:off x="4097144" y="2548001"/>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6</a:t>
            </a:r>
            <a:endParaRPr b="0" i="0" sz="2800" u="none" cap="none" strike="noStrike">
              <a:solidFill>
                <a:srgbClr val="002060"/>
              </a:solidFill>
              <a:latin typeface="Roboto"/>
              <a:ea typeface="Roboto"/>
              <a:cs typeface="Roboto"/>
              <a:sym typeface="Roboto"/>
            </a:endParaRPr>
          </a:p>
        </p:txBody>
      </p:sp>
      <p:sp>
        <p:nvSpPr>
          <p:cNvPr id="408" name="Google Shape;408;p8"/>
          <p:cNvSpPr txBox="1"/>
          <p:nvPr/>
        </p:nvSpPr>
        <p:spPr>
          <a:xfrm>
            <a:off x="6243102" y="2548001"/>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0</a:t>
            </a:r>
            <a:endParaRPr b="0" i="0" sz="2800" u="none" cap="none" strike="noStrike">
              <a:solidFill>
                <a:srgbClr val="002060"/>
              </a:solidFill>
              <a:latin typeface="Roboto"/>
              <a:ea typeface="Roboto"/>
              <a:cs typeface="Roboto"/>
              <a:sym typeface="Roboto"/>
            </a:endParaRPr>
          </a:p>
        </p:txBody>
      </p:sp>
      <p:sp>
        <p:nvSpPr>
          <p:cNvPr id="409" name="Google Shape;409;p8"/>
          <p:cNvSpPr txBox="1"/>
          <p:nvPr/>
        </p:nvSpPr>
        <p:spPr>
          <a:xfrm>
            <a:off x="8449532" y="2567748"/>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4</a:t>
            </a:r>
            <a:endParaRPr b="0" i="0" sz="2800" u="none" cap="none" strike="noStrike">
              <a:solidFill>
                <a:srgbClr val="002060"/>
              </a:solidFill>
              <a:latin typeface="Roboto"/>
              <a:ea typeface="Roboto"/>
              <a:cs typeface="Roboto"/>
              <a:sym typeface="Roboto"/>
            </a:endParaRPr>
          </a:p>
        </p:txBody>
      </p:sp>
      <p:sp>
        <p:nvSpPr>
          <p:cNvPr id="410" name="Google Shape;410;p8"/>
          <p:cNvSpPr txBox="1"/>
          <p:nvPr/>
        </p:nvSpPr>
        <p:spPr>
          <a:xfrm>
            <a:off x="9884831" y="2551806"/>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2</a:t>
            </a:r>
            <a:endParaRPr b="0" i="0" sz="2800" u="none" cap="none" strike="noStrike">
              <a:solidFill>
                <a:srgbClr val="002060"/>
              </a:solidFill>
              <a:latin typeface="Roboto"/>
              <a:ea typeface="Roboto"/>
              <a:cs typeface="Roboto"/>
              <a:sym typeface="Roboto"/>
            </a:endParaRPr>
          </a:p>
        </p:txBody>
      </p:sp>
      <p:sp>
        <p:nvSpPr>
          <p:cNvPr id="411" name="Google Shape;411;p8"/>
          <p:cNvSpPr txBox="1"/>
          <p:nvPr/>
        </p:nvSpPr>
        <p:spPr>
          <a:xfrm>
            <a:off x="1370866" y="2925363"/>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0</a:t>
            </a:r>
            <a:endParaRPr b="0" i="0" sz="2800" u="none" cap="none" strike="noStrike">
              <a:solidFill>
                <a:srgbClr val="002060"/>
              </a:solidFill>
              <a:latin typeface="Roboto"/>
              <a:ea typeface="Roboto"/>
              <a:cs typeface="Roboto"/>
              <a:sym typeface="Roboto"/>
            </a:endParaRPr>
          </a:p>
        </p:txBody>
      </p:sp>
      <p:sp>
        <p:nvSpPr>
          <p:cNvPr id="412" name="Google Shape;412;p8"/>
          <p:cNvSpPr txBox="1"/>
          <p:nvPr/>
        </p:nvSpPr>
        <p:spPr>
          <a:xfrm>
            <a:off x="2980968" y="2912254"/>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1</a:t>
            </a:r>
            <a:endParaRPr b="0" i="0" sz="2800" u="none" cap="none" strike="noStrike">
              <a:solidFill>
                <a:srgbClr val="002060"/>
              </a:solidFill>
              <a:latin typeface="Roboto"/>
              <a:ea typeface="Roboto"/>
              <a:cs typeface="Roboto"/>
              <a:sym typeface="Roboto"/>
            </a:endParaRPr>
          </a:p>
        </p:txBody>
      </p:sp>
      <p:sp>
        <p:nvSpPr>
          <p:cNvPr id="413" name="Google Shape;413;p8"/>
          <p:cNvSpPr txBox="1"/>
          <p:nvPr/>
        </p:nvSpPr>
        <p:spPr>
          <a:xfrm>
            <a:off x="10395498" y="3167410"/>
            <a:ext cx="1338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85 677</a:t>
            </a:r>
            <a:endParaRPr b="0" i="0" sz="2800" u="none" cap="none" strike="noStrike">
              <a:solidFill>
                <a:srgbClr val="002060"/>
              </a:solidFill>
              <a:latin typeface="Roboto"/>
              <a:ea typeface="Roboto"/>
              <a:cs typeface="Roboto"/>
              <a:sym typeface="Roboto"/>
            </a:endParaRPr>
          </a:p>
        </p:txBody>
      </p:sp>
      <p:sp>
        <p:nvSpPr>
          <p:cNvPr id="414" name="Google Shape;414;p8"/>
          <p:cNvSpPr txBox="1"/>
          <p:nvPr/>
        </p:nvSpPr>
        <p:spPr>
          <a:xfrm>
            <a:off x="8073999" y="4385894"/>
            <a:ext cx="126069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trăm</a:t>
            </a:r>
            <a:endParaRPr b="0" i="0" sz="2800" u="none" cap="none" strike="noStrike">
              <a:solidFill>
                <a:srgbClr val="002060"/>
              </a:solidFill>
              <a:latin typeface="Roboto"/>
              <a:ea typeface="Roboto"/>
              <a:cs typeface="Roboto"/>
              <a:sym typeface="Roboto"/>
            </a:endParaRPr>
          </a:p>
        </p:txBody>
      </p:sp>
      <p:sp>
        <p:nvSpPr>
          <p:cNvPr id="415" name="Google Shape;415;p8"/>
          <p:cNvSpPr txBox="1"/>
          <p:nvPr/>
        </p:nvSpPr>
        <p:spPr>
          <a:xfrm>
            <a:off x="2184716" y="4759649"/>
            <a:ext cx="91080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300</a:t>
            </a:r>
            <a:endParaRPr b="0" i="0" sz="2800" u="none" cap="none" strike="noStrike">
              <a:solidFill>
                <a:srgbClr val="002060"/>
              </a:solidFill>
              <a:latin typeface="Roboto"/>
              <a:ea typeface="Roboto"/>
              <a:cs typeface="Roboto"/>
              <a:sym typeface="Roboto"/>
            </a:endParaRPr>
          </a:p>
        </p:txBody>
      </p:sp>
      <p:sp>
        <p:nvSpPr>
          <p:cNvPr id="416" name="Google Shape;416;p8"/>
          <p:cNvSpPr txBox="1"/>
          <p:nvPr/>
        </p:nvSpPr>
        <p:spPr>
          <a:xfrm>
            <a:off x="2184716" y="5483642"/>
            <a:ext cx="66936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8</a:t>
            </a:r>
            <a:endParaRPr b="0" i="0" sz="2800" u="none" cap="none" strike="noStrike">
              <a:solidFill>
                <a:srgbClr val="002060"/>
              </a:solidFill>
              <a:latin typeface="Roboto"/>
              <a:ea typeface="Roboto"/>
              <a:cs typeface="Roboto"/>
              <a:sym typeface="Roboto"/>
            </a:endParaRPr>
          </a:p>
        </p:txBody>
      </p:sp>
      <p:sp>
        <p:nvSpPr>
          <p:cNvPr id="417" name="Google Shape;417;p8"/>
          <p:cNvSpPr txBox="1"/>
          <p:nvPr/>
        </p:nvSpPr>
        <p:spPr>
          <a:xfrm>
            <a:off x="7925196" y="5113727"/>
            <a:ext cx="129971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đơn vị</a:t>
            </a:r>
            <a:endParaRPr b="0" i="0" sz="2800" u="none" cap="none" strike="noStrike">
              <a:solidFill>
                <a:srgbClr val="002060"/>
              </a:solidFill>
              <a:latin typeface="Roboto"/>
              <a:ea typeface="Roboto"/>
              <a:cs typeface="Roboto"/>
              <a:sym typeface="Roboto"/>
            </a:endParaRPr>
          </a:p>
        </p:txBody>
      </p:sp>
      <p:sp>
        <p:nvSpPr>
          <p:cNvPr id="418" name="Google Shape;418;p8"/>
          <p:cNvSpPr txBox="1"/>
          <p:nvPr/>
        </p:nvSpPr>
        <p:spPr>
          <a:xfrm>
            <a:off x="8005254" y="3690612"/>
            <a:ext cx="1525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Roboto"/>
              <a:buNone/>
            </a:pPr>
            <a:r>
              <a:rPr b="0" i="0" lang="en-US" sz="2800" u="none" cap="none" strike="noStrike">
                <a:solidFill>
                  <a:srgbClr val="FF0000"/>
                </a:solidFill>
                <a:latin typeface="Roboto"/>
                <a:ea typeface="Roboto"/>
                <a:cs typeface="Roboto"/>
                <a:sym typeface="Roboto"/>
              </a:rPr>
              <a:t>505 050</a:t>
            </a:r>
            <a:endParaRPr b="0" i="0" sz="2800" u="none" cap="none" strike="noStrike">
              <a:solidFill>
                <a:srgbClr val="00206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9"/>
          <p:cNvSpPr txBox="1"/>
          <p:nvPr/>
        </p:nvSpPr>
        <p:spPr>
          <a:xfrm>
            <a:off x="2524387" y="395269"/>
            <a:ext cx="677283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Roboto"/>
                <a:ea typeface="Roboto"/>
                <a:cs typeface="Roboto"/>
                <a:sym typeface="Roboto"/>
              </a:rPr>
              <a:t>CHỌN CÂU TRẢ LỜI ĐÚNG</a:t>
            </a:r>
            <a:endParaRPr b="1" i="0" sz="3200" u="none" cap="none" strike="noStrike">
              <a:solidFill>
                <a:srgbClr val="002060"/>
              </a:solidFill>
              <a:latin typeface="Roboto"/>
              <a:ea typeface="Roboto"/>
              <a:cs typeface="Roboto"/>
              <a:sym typeface="Roboto"/>
            </a:endParaRPr>
          </a:p>
        </p:txBody>
      </p:sp>
      <p:sp>
        <p:nvSpPr>
          <p:cNvPr id="425" name="Google Shape;425;p9"/>
          <p:cNvSpPr txBox="1"/>
          <p:nvPr/>
        </p:nvSpPr>
        <p:spPr>
          <a:xfrm>
            <a:off x="2399839" y="1205973"/>
            <a:ext cx="60795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2060"/>
                </a:solidFill>
                <a:latin typeface="Roboto"/>
                <a:ea typeface="Roboto"/>
                <a:cs typeface="Roboto"/>
                <a:sym typeface="Roboto"/>
              </a:rPr>
              <a:t>Em hãy tìm mã khóa mở cửa kho báu nhé!</a:t>
            </a:r>
            <a:endParaRPr b="0" i="0" sz="2400" u="none" cap="none" strike="noStrike">
              <a:solidFill>
                <a:srgbClr val="002060"/>
              </a:solidFill>
              <a:latin typeface="Roboto"/>
              <a:ea typeface="Roboto"/>
              <a:cs typeface="Roboto"/>
              <a:sym typeface="Roboto"/>
            </a:endParaRPr>
          </a:p>
        </p:txBody>
      </p:sp>
      <p:sp>
        <p:nvSpPr>
          <p:cNvPr id="426" name="Google Shape;426;p9"/>
          <p:cNvSpPr txBox="1"/>
          <p:nvPr/>
        </p:nvSpPr>
        <p:spPr>
          <a:xfrm>
            <a:off x="515125" y="4919008"/>
            <a:ext cx="4877757"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Calibri"/>
              <a:buNone/>
            </a:pPr>
            <a:r>
              <a:t/>
            </a:r>
            <a:endParaRPr b="0" i="0" sz="2400" u="none" cap="none" strike="noStrike">
              <a:solidFill>
                <a:srgbClr val="FF0000"/>
              </a:solidFill>
              <a:latin typeface="Roboto"/>
              <a:ea typeface="Roboto"/>
              <a:cs typeface="Roboto"/>
              <a:sym typeface="Roboto"/>
            </a:endParaRPr>
          </a:p>
        </p:txBody>
      </p:sp>
      <p:pic>
        <p:nvPicPr>
          <p:cNvPr id="427" name="Google Shape;427;p9"/>
          <p:cNvPicPr preferRelativeResize="0"/>
          <p:nvPr/>
        </p:nvPicPr>
        <p:blipFill rotWithShape="1">
          <a:blip r:embed="rId3">
            <a:alphaModFix/>
          </a:blip>
          <a:srcRect b="0" l="0" r="0" t="0"/>
          <a:stretch/>
        </p:blipFill>
        <p:spPr>
          <a:xfrm>
            <a:off x="-54528" y="2355233"/>
            <a:ext cx="3657537" cy="3692276"/>
          </a:xfrm>
          <a:prstGeom prst="rect">
            <a:avLst/>
          </a:prstGeom>
          <a:noFill/>
          <a:ln>
            <a:noFill/>
          </a:ln>
        </p:spPr>
      </p:pic>
      <p:sp>
        <p:nvSpPr>
          <p:cNvPr id="428" name="Google Shape;428;p9"/>
          <p:cNvSpPr txBox="1"/>
          <p:nvPr/>
        </p:nvSpPr>
        <p:spPr>
          <a:xfrm>
            <a:off x="4235432" y="2770101"/>
            <a:ext cx="734725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Roboto"/>
                <a:ea typeface="Roboto"/>
                <a:cs typeface="Roboto"/>
                <a:sym typeface="Roboto"/>
              </a:rPr>
              <a:t>☞ </a:t>
            </a:r>
            <a:r>
              <a:rPr b="0" i="0" lang="en-US" sz="2400" u="none" cap="none" strike="noStrike">
                <a:solidFill>
                  <a:srgbClr val="002060"/>
                </a:solidFill>
                <a:latin typeface="Roboto"/>
                <a:ea typeface="Roboto"/>
                <a:cs typeface="Roboto"/>
                <a:sym typeface="Roboto"/>
              </a:rPr>
              <a:t>Mật mã không chứa chữ số 2 ở hàng chục nghìn.</a:t>
            </a:r>
            <a:endParaRPr b="0" i="0" sz="2400" u="none" cap="none" strike="noStrike">
              <a:solidFill>
                <a:srgbClr val="002060"/>
              </a:solidFill>
              <a:latin typeface="Roboto"/>
              <a:ea typeface="Roboto"/>
              <a:cs typeface="Roboto"/>
              <a:sym typeface="Roboto"/>
            </a:endParaRPr>
          </a:p>
        </p:txBody>
      </p:sp>
      <p:sp>
        <p:nvSpPr>
          <p:cNvPr id="429" name="Google Shape;429;p9"/>
          <p:cNvSpPr txBox="1"/>
          <p:nvPr/>
        </p:nvSpPr>
        <p:spPr>
          <a:xfrm>
            <a:off x="4174201" y="3429000"/>
            <a:ext cx="46481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Roboto"/>
                <a:ea typeface="Roboto"/>
                <a:cs typeface="Roboto"/>
                <a:sym typeface="Roboto"/>
              </a:rPr>
              <a:t>☞ </a:t>
            </a:r>
            <a:r>
              <a:rPr b="0" i="0" lang="en-US" sz="2400" u="none" cap="none" strike="noStrike">
                <a:solidFill>
                  <a:srgbClr val="002060"/>
                </a:solidFill>
                <a:latin typeface="Roboto"/>
                <a:ea typeface="Roboto"/>
                <a:cs typeface="Roboto"/>
                <a:sym typeface="Roboto"/>
              </a:rPr>
              <a:t>Chữ số hàng đơn vị là số lẻ.</a:t>
            </a:r>
            <a:endParaRPr b="0" i="0" sz="2400" u="none" cap="none" strike="noStrike">
              <a:solidFill>
                <a:srgbClr val="002060"/>
              </a:solidFill>
              <a:latin typeface="Roboto"/>
              <a:ea typeface="Roboto"/>
              <a:cs typeface="Roboto"/>
              <a:sym typeface="Roboto"/>
            </a:endParaRPr>
          </a:p>
        </p:txBody>
      </p:sp>
      <p:sp>
        <p:nvSpPr>
          <p:cNvPr id="430" name="Google Shape;430;p9"/>
          <p:cNvSpPr txBox="1"/>
          <p:nvPr/>
        </p:nvSpPr>
        <p:spPr>
          <a:xfrm>
            <a:off x="4621877" y="4755476"/>
            <a:ext cx="19376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A. 423 789</a:t>
            </a:r>
            <a:endParaRPr b="0" i="0" sz="2400" u="none" cap="none" strike="noStrike">
              <a:solidFill>
                <a:srgbClr val="002060"/>
              </a:solidFill>
              <a:latin typeface="Roboto"/>
              <a:ea typeface="Roboto"/>
              <a:cs typeface="Roboto"/>
              <a:sym typeface="Roboto"/>
            </a:endParaRPr>
          </a:p>
        </p:txBody>
      </p:sp>
      <p:pic>
        <p:nvPicPr>
          <p:cNvPr id="431" name="Google Shape;431;p9"/>
          <p:cNvPicPr preferRelativeResize="0"/>
          <p:nvPr/>
        </p:nvPicPr>
        <p:blipFill rotWithShape="1">
          <a:blip r:embed="rId4">
            <a:alphaModFix/>
          </a:blip>
          <a:srcRect b="0" l="0" r="0" t="0"/>
          <a:stretch/>
        </p:blipFill>
        <p:spPr>
          <a:xfrm>
            <a:off x="10045066" y="-3131"/>
            <a:ext cx="2246550" cy="1550366"/>
          </a:xfrm>
          <a:prstGeom prst="rect">
            <a:avLst/>
          </a:prstGeom>
          <a:noFill/>
          <a:ln>
            <a:noFill/>
          </a:ln>
        </p:spPr>
      </p:pic>
      <p:sp>
        <p:nvSpPr>
          <p:cNvPr id="432" name="Google Shape;432;p9"/>
          <p:cNvSpPr txBox="1"/>
          <p:nvPr/>
        </p:nvSpPr>
        <p:spPr>
          <a:xfrm>
            <a:off x="7489768" y="4755476"/>
            <a:ext cx="19376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B. 352 708</a:t>
            </a:r>
            <a:endParaRPr b="0" i="0" sz="2400" u="none" cap="none" strike="noStrike">
              <a:solidFill>
                <a:srgbClr val="002060"/>
              </a:solidFill>
              <a:latin typeface="Roboto"/>
              <a:ea typeface="Roboto"/>
              <a:cs typeface="Roboto"/>
              <a:sym typeface="Roboto"/>
            </a:endParaRPr>
          </a:p>
        </p:txBody>
      </p:sp>
      <p:sp>
        <p:nvSpPr>
          <p:cNvPr id="433" name="Google Shape;433;p9"/>
          <p:cNvSpPr txBox="1"/>
          <p:nvPr/>
        </p:nvSpPr>
        <p:spPr>
          <a:xfrm>
            <a:off x="4641037" y="5503782"/>
            <a:ext cx="19376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C. 253 137</a:t>
            </a:r>
            <a:endParaRPr b="0" i="0" sz="2400" u="none" cap="none" strike="noStrike">
              <a:solidFill>
                <a:srgbClr val="002060"/>
              </a:solidFill>
              <a:latin typeface="Roboto"/>
              <a:ea typeface="Roboto"/>
              <a:cs typeface="Roboto"/>
              <a:sym typeface="Roboto"/>
            </a:endParaRPr>
          </a:p>
        </p:txBody>
      </p:sp>
      <p:sp>
        <p:nvSpPr>
          <p:cNvPr id="434" name="Google Shape;434;p9"/>
          <p:cNvSpPr txBox="1"/>
          <p:nvPr/>
        </p:nvSpPr>
        <p:spPr>
          <a:xfrm>
            <a:off x="7489768" y="5493195"/>
            <a:ext cx="19376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002060"/>
                </a:solidFill>
                <a:latin typeface="Roboto"/>
                <a:ea typeface="Roboto"/>
                <a:cs typeface="Roboto"/>
                <a:sym typeface="Roboto"/>
              </a:rPr>
              <a:t>D. 435 114</a:t>
            </a:r>
            <a:endParaRPr b="0" i="0" sz="2400" u="none" cap="none" strike="noStrike">
              <a:solidFill>
                <a:srgbClr val="002060"/>
              </a:solidFill>
              <a:latin typeface="Roboto"/>
              <a:ea typeface="Roboto"/>
              <a:cs typeface="Roboto"/>
              <a:sym typeface="Roboto"/>
            </a:endParaRPr>
          </a:p>
        </p:txBody>
      </p:sp>
      <p:sp>
        <p:nvSpPr>
          <p:cNvPr id="435" name="Google Shape;435;p9"/>
          <p:cNvSpPr txBox="1"/>
          <p:nvPr/>
        </p:nvSpPr>
        <p:spPr>
          <a:xfrm>
            <a:off x="4326128" y="2016049"/>
            <a:ext cx="107862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FF0000"/>
                </a:solidFill>
                <a:latin typeface="Roboto"/>
                <a:ea typeface="Roboto"/>
                <a:cs typeface="Roboto"/>
                <a:sym typeface="Roboto"/>
              </a:rPr>
              <a:t>Gợi ý</a:t>
            </a:r>
            <a:endParaRPr b="0" i="0" sz="2400" u="none" cap="none" strike="noStrike">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2023-04-01T23:44:56Z</dcterms:created>
  <dc:creator>Admin</dc:creator>
</cp:coreProperties>
</file>