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media/image56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96" r:id="rId3"/>
    <p:sldMasterId id="2147483708" r:id="rId4"/>
    <p:sldMasterId id="2147483720" r:id="rId5"/>
    <p:sldMasterId id="2147483756" r:id="rId6"/>
    <p:sldMasterId id="2147483768" r:id="rId7"/>
  </p:sld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75" r:id="rId15"/>
    <p:sldId id="276" r:id="rId16"/>
    <p:sldId id="281" r:id="rId17"/>
    <p:sldId id="279" r:id="rId18"/>
    <p:sldId id="280" r:id="rId19"/>
    <p:sldId id="264" r:id="rId20"/>
    <p:sldId id="266" r:id="rId21"/>
    <p:sldId id="271" r:id="rId22"/>
    <p:sldId id="284" r:id="rId23"/>
    <p:sldId id="285" r:id="rId24"/>
    <p:sldId id="268" r:id="rId25"/>
    <p:sldId id="286" r:id="rId26"/>
    <p:sldId id="269" r:id="rId27"/>
    <p:sldId id="287" r:id="rId28"/>
    <p:sldId id="288" r:id="rId29"/>
    <p:sldId id="270" r:id="rId30"/>
    <p:sldId id="272" r:id="rId31"/>
    <p:sldId id="289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8000"/>
    <a:srgbClr val="000066"/>
    <a:srgbClr val="FF6600"/>
    <a:srgbClr val="663300"/>
    <a:srgbClr val="660066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028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52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0707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620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3351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2929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7974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2133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5086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850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983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1574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231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9683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3782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201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1625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9860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7370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8045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5192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119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1253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7260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6234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6175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1044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693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8617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2640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8405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2257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684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7797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8521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914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169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3300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4539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3124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3515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4457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2191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244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2275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7684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7757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8966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217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6841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8432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3893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4592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7996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349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7087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3753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454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5192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7152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8507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7254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7410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5380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13696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949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4035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65203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1951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67495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8774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98627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76589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99188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246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523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3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99EB9-CABE-4D20-9639-A54F337B0228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D8DC5-A629-4CC9-9B82-7D6753585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231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2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992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190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65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78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309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g"/><Relationship Id="rId4" Type="http://schemas.openxmlformats.org/officeDocument/2006/relationships/image" Target="../media/image1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63.jpg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2.gif"/><Relationship Id="rId7" Type="http://schemas.openxmlformats.org/officeDocument/2006/relationships/image" Target="../media/image16.g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5.gif"/><Relationship Id="rId18" Type="http://schemas.openxmlformats.org/officeDocument/2006/relationships/image" Target="../media/image40.gif"/><Relationship Id="rId26" Type="http://schemas.openxmlformats.org/officeDocument/2006/relationships/image" Target="../media/image48.gif"/><Relationship Id="rId3" Type="http://schemas.openxmlformats.org/officeDocument/2006/relationships/image" Target="../media/image25.gif"/><Relationship Id="rId21" Type="http://schemas.openxmlformats.org/officeDocument/2006/relationships/image" Target="../media/image43.gif"/><Relationship Id="rId7" Type="http://schemas.openxmlformats.org/officeDocument/2006/relationships/image" Target="../media/image29.gif"/><Relationship Id="rId12" Type="http://schemas.openxmlformats.org/officeDocument/2006/relationships/image" Target="../media/image34.gif"/><Relationship Id="rId17" Type="http://schemas.openxmlformats.org/officeDocument/2006/relationships/image" Target="../media/image39.gif"/><Relationship Id="rId25" Type="http://schemas.openxmlformats.org/officeDocument/2006/relationships/image" Target="../media/image47.gif"/><Relationship Id="rId2" Type="http://schemas.openxmlformats.org/officeDocument/2006/relationships/image" Target="../media/image24.jpg"/><Relationship Id="rId16" Type="http://schemas.openxmlformats.org/officeDocument/2006/relationships/image" Target="../media/image38.gif"/><Relationship Id="rId20" Type="http://schemas.openxmlformats.org/officeDocument/2006/relationships/image" Target="../media/image42.gif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8.gif"/><Relationship Id="rId11" Type="http://schemas.openxmlformats.org/officeDocument/2006/relationships/image" Target="../media/image33.gif"/><Relationship Id="rId24" Type="http://schemas.openxmlformats.org/officeDocument/2006/relationships/image" Target="../media/image46.gif"/><Relationship Id="rId5" Type="http://schemas.openxmlformats.org/officeDocument/2006/relationships/image" Target="../media/image27.gif"/><Relationship Id="rId15" Type="http://schemas.openxmlformats.org/officeDocument/2006/relationships/image" Target="../media/image37.gif"/><Relationship Id="rId23" Type="http://schemas.openxmlformats.org/officeDocument/2006/relationships/image" Target="../media/image45.gif"/><Relationship Id="rId10" Type="http://schemas.openxmlformats.org/officeDocument/2006/relationships/image" Target="../media/image32.gif"/><Relationship Id="rId19" Type="http://schemas.openxmlformats.org/officeDocument/2006/relationships/image" Target="../media/image41.gif"/><Relationship Id="rId4" Type="http://schemas.openxmlformats.org/officeDocument/2006/relationships/image" Target="../media/image26.gif"/><Relationship Id="rId9" Type="http://schemas.openxmlformats.org/officeDocument/2006/relationships/image" Target="../media/image31.gif"/><Relationship Id="rId14" Type="http://schemas.openxmlformats.org/officeDocument/2006/relationships/image" Target="../media/image36.gif"/><Relationship Id="rId22" Type="http://schemas.openxmlformats.org/officeDocument/2006/relationships/image" Target="../media/image44.gif"/><Relationship Id="rId27" Type="http://schemas.openxmlformats.org/officeDocument/2006/relationships/image" Target="../media/image49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8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514" y="2209800"/>
            <a:ext cx="5828571" cy="1574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2133600" y="3657600"/>
            <a:ext cx="5009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 Bộ sách: Chân trời sáng tạo )</a:t>
            </a:r>
            <a:endParaRPr lang="en-US" sz="28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61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219200" y="2174795"/>
            <a:ext cx="6705600" cy="6096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u="sng" smtClean="0">
                <a:solidFill>
                  <a:prstClr val="black"/>
                </a:solidFill>
                <a:latin typeface="LP Allema" pitchFamily="66" charset="0"/>
                <a:cs typeface="Times New Roman" pitchFamily="18" charset="0"/>
              </a:rPr>
              <a:t>A/ Hoạt động 1: Khám phá </a:t>
            </a:r>
            <a:r>
              <a:rPr lang="en-US" sz="2600" smtClean="0">
                <a:solidFill>
                  <a:prstClr val="black"/>
                </a:solidFill>
                <a:latin typeface="LP Allema" pitchFamily="66" charset="0"/>
                <a:cs typeface="Times New Roman" pitchFamily="18" charset="0"/>
              </a:rPr>
              <a:t>: Nhận biết màu sắc</a:t>
            </a:r>
            <a:endParaRPr lang="en-US" sz="2600">
              <a:solidFill>
                <a:prstClr val="black"/>
              </a:solidFill>
              <a:latin typeface="LP Allema" pitchFamily="66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47368" y="2895600"/>
            <a:ext cx="8305800" cy="6858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i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 hãy phân loại màu đậm , màu nhạt trong bảng màu sau</a:t>
            </a:r>
            <a:r>
              <a:rPr lang="en-US" sz="26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6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73" t="22626" r="11944" b="26061"/>
          <a:stretch/>
        </p:blipFill>
        <p:spPr bwMode="auto">
          <a:xfrm>
            <a:off x="2590800" y="3680672"/>
            <a:ext cx="4180114" cy="3024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464663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09875" y="889337"/>
            <a:ext cx="3886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solidFill>
                  <a:srgbClr val="FF6600"/>
                </a:solidFill>
                <a:latin typeface="Auther Typeface" pitchFamily="50" charset="0"/>
              </a:rPr>
              <a:t>Nhận biết màu sắc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73" t="22626" r="11944" b="26061"/>
          <a:stretch/>
        </p:blipFill>
        <p:spPr bwMode="auto">
          <a:xfrm>
            <a:off x="1718697" y="2209800"/>
            <a:ext cx="6002097" cy="4343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pSp>
        <p:nvGrpSpPr>
          <p:cNvPr id="23" name="Group 22"/>
          <p:cNvGrpSpPr/>
          <p:nvPr/>
        </p:nvGrpSpPr>
        <p:grpSpPr>
          <a:xfrm>
            <a:off x="2420257" y="1676400"/>
            <a:ext cx="4597400" cy="316023"/>
            <a:chOff x="2489200" y="1436577"/>
            <a:chExt cx="4597400" cy="31602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9200" y="1447800"/>
              <a:ext cx="1143000" cy="3048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3600" y="1439869"/>
              <a:ext cx="1143000" cy="3048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5200" y="1436577"/>
              <a:ext cx="1143000" cy="3048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2200" y="1436577"/>
              <a:ext cx="1143000" cy="304800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5619750" y="2490281"/>
            <a:ext cx="8572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smtClean="0">
                <a:solidFill>
                  <a:srgbClr val="00B0F0"/>
                </a:solidFill>
                <a:latin typeface="Auther Typeface" pitchFamily="50" charset="0"/>
                <a:sym typeface="Wingdings 2"/>
              </a:rPr>
              <a:t></a:t>
            </a:r>
            <a:endParaRPr lang="en-US" sz="5500" b="1">
              <a:solidFill>
                <a:srgbClr val="00B0F0"/>
              </a:solidFill>
              <a:latin typeface="Auther Typeface" pitchFamily="50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77000" y="3962400"/>
            <a:ext cx="8572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smtClean="0">
                <a:solidFill>
                  <a:srgbClr val="FF0000"/>
                </a:solidFill>
                <a:latin typeface="Auther Typeface" pitchFamily="50" charset="0"/>
                <a:sym typeface="Wingdings 2"/>
              </a:rPr>
              <a:t></a:t>
            </a:r>
            <a:endParaRPr lang="en-US" sz="5500" b="1">
              <a:solidFill>
                <a:srgbClr val="FF0000"/>
              </a:solidFill>
              <a:latin typeface="Auther Typeface" pitchFamily="50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4034" y="2362200"/>
            <a:ext cx="8572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smtClean="0">
                <a:solidFill>
                  <a:srgbClr val="FF0000"/>
                </a:solidFill>
                <a:latin typeface="Auther Typeface" pitchFamily="50" charset="0"/>
                <a:sym typeface="Wingdings 2"/>
              </a:rPr>
              <a:t></a:t>
            </a:r>
            <a:endParaRPr lang="en-US" sz="5500" b="1">
              <a:solidFill>
                <a:srgbClr val="FF0000"/>
              </a:solidFill>
              <a:latin typeface="Auther Typeface" pitchFamily="50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53000" y="3099881"/>
            <a:ext cx="8572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smtClean="0">
                <a:solidFill>
                  <a:srgbClr val="FF0000"/>
                </a:solidFill>
                <a:latin typeface="Auther Typeface" pitchFamily="50" charset="0"/>
                <a:sym typeface="Wingdings 2"/>
              </a:rPr>
              <a:t></a:t>
            </a:r>
            <a:endParaRPr lang="en-US" sz="5500" b="1">
              <a:solidFill>
                <a:srgbClr val="FF0000"/>
              </a:solidFill>
              <a:latin typeface="Auther Typeface" pitchFamily="50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62350" y="2590800"/>
            <a:ext cx="8572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smtClean="0">
                <a:solidFill>
                  <a:srgbClr val="00B0F0"/>
                </a:solidFill>
                <a:latin typeface="Auther Typeface" pitchFamily="50" charset="0"/>
                <a:sym typeface="Wingdings 2"/>
              </a:rPr>
              <a:t></a:t>
            </a:r>
            <a:endParaRPr lang="en-US" sz="5500" b="1">
              <a:solidFill>
                <a:srgbClr val="00B0F0"/>
              </a:solidFill>
              <a:latin typeface="Auther Typeface" pitchFamily="50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62600" y="3938081"/>
            <a:ext cx="8572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smtClean="0">
                <a:solidFill>
                  <a:srgbClr val="00B0F0"/>
                </a:solidFill>
                <a:latin typeface="Auther Typeface" pitchFamily="50" charset="0"/>
                <a:sym typeface="Wingdings 2"/>
              </a:rPr>
              <a:t></a:t>
            </a:r>
            <a:endParaRPr lang="en-US" sz="5500" b="1">
              <a:solidFill>
                <a:srgbClr val="00B0F0"/>
              </a:solidFill>
              <a:latin typeface="Auther Typeface" pitchFamily="50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81750" y="3099881"/>
            <a:ext cx="8572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smtClean="0">
                <a:solidFill>
                  <a:srgbClr val="00B0F0"/>
                </a:solidFill>
                <a:latin typeface="Auther Typeface" pitchFamily="50" charset="0"/>
                <a:sym typeface="Wingdings 2"/>
              </a:rPr>
              <a:t></a:t>
            </a:r>
            <a:endParaRPr lang="en-US" sz="5500" b="1">
              <a:solidFill>
                <a:srgbClr val="00B0F0"/>
              </a:solidFill>
              <a:latin typeface="Auther Typeface" pitchFamily="50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24350" y="3938081"/>
            <a:ext cx="8572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smtClean="0">
                <a:solidFill>
                  <a:srgbClr val="00B0F0"/>
                </a:solidFill>
                <a:latin typeface="Auther Typeface" pitchFamily="50" charset="0"/>
                <a:sym typeface="Wingdings 2"/>
              </a:rPr>
              <a:t></a:t>
            </a:r>
            <a:endParaRPr lang="en-US" sz="5500" b="1">
              <a:solidFill>
                <a:srgbClr val="00B0F0"/>
              </a:solidFill>
              <a:latin typeface="Auther Typeface" pitchFamily="50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90950" y="4776281"/>
            <a:ext cx="8572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smtClean="0">
                <a:solidFill>
                  <a:srgbClr val="00B0F0"/>
                </a:solidFill>
                <a:latin typeface="Auther Typeface" pitchFamily="50" charset="0"/>
                <a:sym typeface="Wingdings 2"/>
              </a:rPr>
              <a:t></a:t>
            </a:r>
            <a:endParaRPr lang="en-US" sz="5500" b="1">
              <a:solidFill>
                <a:srgbClr val="00B0F0"/>
              </a:solidFill>
              <a:latin typeface="Auther Typeface" pitchFamily="50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91200" y="4776281"/>
            <a:ext cx="8572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smtClean="0">
                <a:solidFill>
                  <a:srgbClr val="00B0F0"/>
                </a:solidFill>
                <a:latin typeface="Auther Typeface" pitchFamily="50" charset="0"/>
                <a:sym typeface="Wingdings 2"/>
              </a:rPr>
              <a:t></a:t>
            </a:r>
            <a:endParaRPr lang="en-US" sz="5500" b="1">
              <a:solidFill>
                <a:srgbClr val="00B0F0"/>
              </a:solidFill>
              <a:latin typeface="Auther Typeface" pitchFamily="50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13066" y="4928681"/>
            <a:ext cx="8572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smtClean="0">
                <a:solidFill>
                  <a:srgbClr val="00B0F0"/>
                </a:solidFill>
                <a:latin typeface="Auther Typeface" pitchFamily="50" charset="0"/>
                <a:sym typeface="Wingdings 2"/>
              </a:rPr>
              <a:t></a:t>
            </a:r>
            <a:endParaRPr lang="en-US" sz="5500" b="1">
              <a:solidFill>
                <a:srgbClr val="00B0F0"/>
              </a:solidFill>
              <a:latin typeface="Auther Typeface" pitchFamily="50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60700" y="4090481"/>
            <a:ext cx="8572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smtClean="0">
                <a:solidFill>
                  <a:srgbClr val="FF0000"/>
                </a:solidFill>
                <a:latin typeface="Auther Typeface" pitchFamily="50" charset="0"/>
                <a:sym typeface="Wingdings 2"/>
              </a:rPr>
              <a:t></a:t>
            </a:r>
            <a:endParaRPr lang="en-US" sz="5500" b="1">
              <a:solidFill>
                <a:srgbClr val="FF0000"/>
              </a:solidFill>
              <a:latin typeface="Auther Typeface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1130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48075" y="813137"/>
            <a:ext cx="33623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solidFill>
                  <a:srgbClr val="FF6600"/>
                </a:solidFill>
                <a:latin typeface="Auther Typeface" pitchFamily="50" charset="0"/>
              </a:rPr>
              <a:t>Trải  nghiệm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420257" y="1676400"/>
            <a:ext cx="4597400" cy="316023"/>
            <a:chOff x="2489200" y="1436577"/>
            <a:chExt cx="4597400" cy="31602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9200" y="1447800"/>
              <a:ext cx="1143000" cy="3048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3600" y="1439869"/>
              <a:ext cx="1143000" cy="3048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5200" y="1436577"/>
              <a:ext cx="1143000" cy="3048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2200" y="1436577"/>
              <a:ext cx="1143000" cy="304800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2895600" y="2133600"/>
            <a:ext cx="3581400" cy="6096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00" i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300" i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 màu cơ bản</a:t>
            </a:r>
            <a:endParaRPr lang="en-US" sz="2300" i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838200" y="2971800"/>
            <a:ext cx="1981200" cy="1905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3657600" y="2971800"/>
            <a:ext cx="1981200" cy="190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6400800" y="2971800"/>
            <a:ext cx="1981200" cy="1905000"/>
          </a:xfrm>
          <a:prstGeom prst="ellipse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14400" y="5029200"/>
            <a:ext cx="1828800" cy="533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Màu đỏ</a:t>
            </a:r>
            <a:endParaRPr lang="en-US" sz="23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810000" y="5029200"/>
            <a:ext cx="1828800" cy="533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Màu vàng</a:t>
            </a:r>
            <a:endParaRPr lang="en-US" sz="23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477000" y="5029200"/>
            <a:ext cx="1828800" cy="533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Màu lam</a:t>
            </a:r>
            <a:endParaRPr lang="en-US" sz="23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2503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17177" y="564158"/>
            <a:ext cx="556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ĐẠI DƯƠNG MÊNH MÔNG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BẦU TRỜI VÀ BIỂN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219200" y="2174795"/>
            <a:ext cx="6705600" cy="6096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u="sng" smtClean="0">
                <a:latin typeface="LP Allema" pitchFamily="66" charset="0"/>
                <a:cs typeface="Times New Roman" pitchFamily="18" charset="0"/>
              </a:rPr>
              <a:t>A/ Hoạt động 1: Khám phá </a:t>
            </a:r>
            <a:r>
              <a:rPr lang="en-US" sz="2600" smtClean="0">
                <a:latin typeface="LP Allema" pitchFamily="66" charset="0"/>
                <a:cs typeface="Times New Roman" pitchFamily="18" charset="0"/>
              </a:rPr>
              <a:t>: Trải nghiệm</a:t>
            </a:r>
            <a:endParaRPr lang="en-US" sz="2600">
              <a:latin typeface="LP Allema" pitchFamily="66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47368" y="2895600"/>
            <a:ext cx="8305800" cy="6858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00" i="1" smtClean="0">
                <a:latin typeface="Times New Roman" pitchFamily="18" charset="0"/>
                <a:cs typeface="Times New Roman" pitchFamily="18" charset="0"/>
              </a:rPr>
              <a:t>Em hãy pha các cặp màu cơ bản với nhau theo yêu cầu sau :</a:t>
            </a:r>
            <a:endParaRPr lang="en-US" sz="2300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219200" y="3810000"/>
            <a:ext cx="685800" cy="685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895600" y="3810000"/>
            <a:ext cx="685800" cy="685800"/>
          </a:xfrm>
          <a:prstGeom prst="ellipse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572000" y="3810000"/>
            <a:ext cx="685800" cy="685800"/>
          </a:xfrm>
          <a:prstGeom prst="ellipse">
            <a:avLst/>
          </a:prstGeom>
          <a:solidFill>
            <a:srgbClr val="FF66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410200" y="4177481"/>
            <a:ext cx="7620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6477000" y="3886200"/>
            <a:ext cx="1752600" cy="59608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00" smtClean="0">
                <a:latin typeface="Times New Roman" pitchFamily="18" charset="0"/>
                <a:cs typeface="Times New Roman" pitchFamily="18" charset="0"/>
              </a:rPr>
              <a:t>Màu cam</a:t>
            </a:r>
            <a:endParaRPr lang="en-US" sz="23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219200" y="4800600"/>
            <a:ext cx="685800" cy="685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895600" y="4800600"/>
            <a:ext cx="685800" cy="685800"/>
          </a:xfrm>
          <a:prstGeom prst="ellipse">
            <a:avLst/>
          </a:prstGeom>
          <a:solidFill>
            <a:srgbClr val="0000C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572000" y="4800600"/>
            <a:ext cx="685800" cy="685800"/>
          </a:xfrm>
          <a:prstGeom prst="ellipse">
            <a:avLst/>
          </a:prstGeom>
          <a:solidFill>
            <a:srgbClr val="660066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lus 24"/>
          <p:cNvSpPr/>
          <p:nvPr/>
        </p:nvSpPr>
        <p:spPr>
          <a:xfrm>
            <a:off x="2209800" y="5015681"/>
            <a:ext cx="381000" cy="381000"/>
          </a:xfrm>
          <a:prstGeom prst="mathPlus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Equal 25"/>
          <p:cNvSpPr/>
          <p:nvPr/>
        </p:nvSpPr>
        <p:spPr>
          <a:xfrm>
            <a:off x="3962400" y="5029200"/>
            <a:ext cx="342900" cy="356418"/>
          </a:xfrm>
          <a:prstGeom prst="mathEqual">
            <a:avLst/>
          </a:prstGeom>
          <a:solidFill>
            <a:srgbClr val="C00000"/>
          </a:solidFill>
          <a:ln w="6350">
            <a:solidFill>
              <a:srgbClr val="C0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5410200" y="5168081"/>
            <a:ext cx="7620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6477000" y="4876800"/>
            <a:ext cx="1752600" cy="59608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00" smtClean="0">
                <a:latin typeface="Times New Roman" pitchFamily="18" charset="0"/>
                <a:cs typeface="Times New Roman" pitchFamily="18" charset="0"/>
              </a:rPr>
              <a:t>Màu tím</a:t>
            </a:r>
            <a:endParaRPr lang="en-US" sz="23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1219200" y="5791200"/>
            <a:ext cx="685800" cy="6858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895600" y="5791200"/>
            <a:ext cx="685800" cy="685800"/>
          </a:xfrm>
          <a:prstGeom prst="ellipse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572000" y="5791200"/>
            <a:ext cx="685800" cy="685800"/>
          </a:xfrm>
          <a:prstGeom prst="ellipse">
            <a:avLst/>
          </a:prstGeom>
          <a:solidFill>
            <a:srgbClr val="008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lus 31"/>
          <p:cNvSpPr/>
          <p:nvPr/>
        </p:nvSpPr>
        <p:spPr>
          <a:xfrm>
            <a:off x="2209800" y="6006281"/>
            <a:ext cx="381000" cy="381000"/>
          </a:xfrm>
          <a:prstGeom prst="mathPlus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Equal 32"/>
          <p:cNvSpPr/>
          <p:nvPr/>
        </p:nvSpPr>
        <p:spPr>
          <a:xfrm>
            <a:off x="3962400" y="6006281"/>
            <a:ext cx="342900" cy="356418"/>
          </a:xfrm>
          <a:prstGeom prst="mathEqual">
            <a:avLst/>
          </a:prstGeom>
          <a:solidFill>
            <a:srgbClr val="C00000"/>
          </a:solidFill>
          <a:ln w="6350">
            <a:solidFill>
              <a:srgbClr val="C0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5410200" y="6158681"/>
            <a:ext cx="7620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6477000" y="5867400"/>
            <a:ext cx="1752600" cy="59608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00" smtClean="0">
                <a:latin typeface="Times New Roman" pitchFamily="18" charset="0"/>
                <a:cs typeface="Times New Roman" pitchFamily="18" charset="0"/>
              </a:rPr>
              <a:t>Màu lục</a:t>
            </a:r>
            <a:endParaRPr lang="en-US" sz="23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Plus 37"/>
          <p:cNvSpPr/>
          <p:nvPr/>
        </p:nvSpPr>
        <p:spPr>
          <a:xfrm>
            <a:off x="2213429" y="3962400"/>
            <a:ext cx="381000" cy="381000"/>
          </a:xfrm>
          <a:prstGeom prst="mathPlus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Equal 38"/>
          <p:cNvSpPr/>
          <p:nvPr/>
        </p:nvSpPr>
        <p:spPr>
          <a:xfrm>
            <a:off x="3962400" y="4063182"/>
            <a:ext cx="342900" cy="356418"/>
          </a:xfrm>
          <a:prstGeom prst="mathEqual">
            <a:avLst/>
          </a:prstGeom>
          <a:solidFill>
            <a:srgbClr val="C00000"/>
          </a:solidFill>
          <a:ln w="6350">
            <a:solidFill>
              <a:srgbClr val="C0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05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4" grpId="0" animBg="1"/>
      <p:bldP spid="15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8" grpId="0" animBg="1"/>
      <p:bldP spid="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90800" y="523607"/>
            <a:ext cx="556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ĐẠI DƯƠNG MÊNH MÔNG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BẦU TRỜI VÀ BIỂN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295400" y="2895600"/>
            <a:ext cx="6553200" cy="457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00" i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 hãy quan sát bánh xe màu sắc</a:t>
            </a:r>
            <a:endParaRPr lang="en-US" sz="2300" i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219200" y="2174795"/>
            <a:ext cx="6705600" cy="6096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u="sng" smtClean="0">
                <a:latin typeface="LP Allema" pitchFamily="66" charset="0"/>
                <a:cs typeface="Times New Roman" pitchFamily="18" charset="0"/>
              </a:rPr>
              <a:t>A/ Hoạt động 1: Khám phá </a:t>
            </a:r>
            <a:r>
              <a:rPr lang="en-US" sz="2600" smtClean="0">
                <a:latin typeface="LP Allema" pitchFamily="66" charset="0"/>
                <a:cs typeface="Times New Roman" pitchFamily="18" charset="0"/>
              </a:rPr>
              <a:t>: Trải nghiệm</a:t>
            </a:r>
            <a:endParaRPr lang="en-US" sz="2600">
              <a:latin typeface="LP Allema" pitchFamily="66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67422">
            <a:off x="2945562" y="3370424"/>
            <a:ext cx="3305203" cy="3305203"/>
          </a:xfrm>
          <a:prstGeom prst="ellipse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2933700" y="3886200"/>
            <a:ext cx="3276600" cy="228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62400" y="4343400"/>
            <a:ext cx="1066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endParaRPr lang="en-US" sz="25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48200" y="5029200"/>
            <a:ext cx="1066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endParaRPr lang="en-US" sz="25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639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67000" y="617145"/>
            <a:ext cx="556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ĐẠI DƯƠNG MÊNH MÔNG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BẦU TRỜI VÀ BIỂN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3200400"/>
            <a:ext cx="2170854" cy="21708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26212" flipH="1">
            <a:off x="1102991" y="2124074"/>
            <a:ext cx="1318432" cy="276225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524001" y="2918882"/>
            <a:ext cx="7239000" cy="3177118"/>
            <a:chOff x="1524001" y="2918882"/>
            <a:chExt cx="7239000" cy="317711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1" y="2918882"/>
              <a:ext cx="7239000" cy="3177118"/>
            </a:xfrm>
            <a:prstGeom prst="rect">
              <a:avLst/>
            </a:prstGeom>
            <a:effectLst>
              <a:softEdge rad="127000"/>
            </a:effectLst>
          </p:spPr>
        </p:pic>
        <p:sp>
          <p:nvSpPr>
            <p:cNvPr id="3" name="TextBox 2"/>
            <p:cNvSpPr txBox="1"/>
            <p:nvPr/>
          </p:nvSpPr>
          <p:spPr>
            <a:xfrm>
              <a:off x="2247054" y="3886200"/>
              <a:ext cx="5830146" cy="1738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700" b="1" i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Các màu cơ bản có thể pha trộn với nhau để tạo ra các màu sắc mới có độ đậm, nhạt khác nhau.</a:t>
              </a:r>
            </a:p>
            <a:p>
              <a:endParaRPr lang="en-US" sz="26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1905000" y="2174795"/>
            <a:ext cx="5410200" cy="6096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u="sng" smtClean="0">
                <a:solidFill>
                  <a:prstClr val="black"/>
                </a:solidFill>
                <a:latin typeface="LP Allema" pitchFamily="66" charset="0"/>
                <a:cs typeface="Times New Roman" pitchFamily="18" charset="0"/>
              </a:rPr>
              <a:t>A/ Hoạt động 1: Khám phá </a:t>
            </a:r>
            <a:endParaRPr lang="en-US" sz="2600">
              <a:solidFill>
                <a:prstClr val="black"/>
              </a:solidFill>
              <a:latin typeface="LP Allema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5414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79" b="20226"/>
          <a:stretch/>
        </p:blipFill>
        <p:spPr>
          <a:xfrm>
            <a:off x="1524000" y="2057400"/>
            <a:ext cx="6149641" cy="44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ounded Rectangle 16"/>
          <p:cNvSpPr/>
          <p:nvPr/>
        </p:nvSpPr>
        <p:spPr>
          <a:xfrm>
            <a:off x="1676400" y="1295400"/>
            <a:ext cx="5791200" cy="6096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00" i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 hãy kể tên những màu có trong bức hình.</a:t>
            </a:r>
            <a:endParaRPr lang="en-US" sz="2300" i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7592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/>
          <p:cNvSpPr txBox="1"/>
          <p:nvPr/>
        </p:nvSpPr>
        <p:spPr>
          <a:xfrm>
            <a:off x="2872572" y="1619071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prstClr val="white"/>
                </a:solidFill>
                <a:latin typeface="LP Allema" pitchFamily="66" charset="0"/>
                <a:cs typeface="Times New Roman" pitchFamily="18" charset="0"/>
              </a:rPr>
              <a:t>HOẠT   ĐỘNG  </a:t>
            </a:r>
            <a:r>
              <a:rPr lang="en-US" sz="3600" dirty="0">
                <a:solidFill>
                  <a:prstClr val="white"/>
                </a:solidFill>
                <a:latin typeface="LP Allema" pitchFamily="66" charset="0"/>
                <a:cs typeface="Times New Roman" pitchFamily="18" charset="0"/>
              </a:rPr>
              <a:t>2</a:t>
            </a:r>
            <a:r>
              <a:rPr lang="en-US" sz="3000" dirty="0" smtClean="0">
                <a:solidFill>
                  <a:prstClr val="white"/>
                </a:solidFill>
                <a:latin typeface="LP Allema" pitchFamily="66" charset="0"/>
                <a:cs typeface="Times New Roman" pitchFamily="18" charset="0"/>
              </a:rPr>
              <a:t>:</a:t>
            </a:r>
            <a:endParaRPr lang="en-US" sz="3000" dirty="0">
              <a:solidFill>
                <a:prstClr val="white"/>
              </a:solidFill>
              <a:latin typeface="LP Allema" pitchFamily="66" charset="0"/>
              <a:cs typeface="Times New Roman" pitchFamily="18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828800" y="2669670"/>
            <a:ext cx="5809343" cy="1107996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US" sz="6600" dirty="0" smtClean="0">
                <a:solidFill>
                  <a:prstClr val="white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Snap ITC" pitchFamily="82" charset="0"/>
              </a:rPr>
              <a:t>KIÊN TAO</a:t>
            </a:r>
            <a:endParaRPr lang="en-US" sz="6600" dirty="0">
              <a:solidFill>
                <a:prstClr val="white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Snap ITC" pitchFamily="82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3766457" y="2743200"/>
            <a:ext cx="152400" cy="1524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6395357" y="3962400"/>
            <a:ext cx="76200" cy="762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pPr algn="ctr"/>
            <a:endParaRPr lang="en-US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143000" y="3672110"/>
            <a:ext cx="7620000" cy="1204690"/>
            <a:chOff x="1143000" y="3976910"/>
            <a:chExt cx="7620000" cy="1204690"/>
          </a:xfrm>
        </p:grpSpPr>
        <p:cxnSp>
          <p:nvCxnSpPr>
            <p:cNvPr id="7" name="Straight Connector 6"/>
            <p:cNvCxnSpPr/>
            <p:nvPr/>
          </p:nvCxnSpPr>
          <p:spPr>
            <a:xfrm flipH="1">
              <a:off x="2209800" y="4319826"/>
              <a:ext cx="57150" cy="99774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1143000" y="4319826"/>
              <a:ext cx="762000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smtClean="0">
                  <a:solidFill>
                    <a:schemeClr val="bg1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Stencil" pitchFamily="82" charset="0"/>
                </a:rPr>
                <a:t>KIÊN THUC – KI NANG</a:t>
              </a:r>
              <a:endParaRPr lang="en-US" sz="5000">
                <a:solidFill>
                  <a:schemeClr val="bg1"/>
                </a:solidFill>
                <a:effectLst>
                  <a:reflection blurRad="6350" stA="60000" endA="900" endPos="58000" dir="5400000" sy="-100000" algn="bl" rotWithShape="0"/>
                </a:effectLst>
                <a:latin typeface="Stencil" pitchFamily="82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1628019">
              <a:off x="3966185" y="4356531"/>
              <a:ext cx="53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38800" y="4114800"/>
              <a:ext cx="5715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~</a:t>
              </a:r>
              <a:endParaRPr lang="en-US" sz="3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flipH="1">
              <a:off x="4000500" y="4343400"/>
              <a:ext cx="114300" cy="11430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 rot="16200000">
              <a:off x="6429345" y="4120127"/>
              <a:ext cx="6096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endParaRPr lang="en-US" sz="15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48466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90800" y="617391"/>
            <a:ext cx="556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ĐẠI DƯƠNG MÊNH MÔNG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BẦU TRỜI VÀ BIỂN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790700" y="2895600"/>
            <a:ext cx="5524500" cy="533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00" i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 vẽ bầu trời và biển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6200" y="5791200"/>
            <a:ext cx="2895600" cy="6858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Vẽ nét tạo ranh giới trời và biển</a:t>
            </a:r>
            <a:endParaRPr lang="en-US" sz="20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048000" y="5791200"/>
            <a:ext cx="2895600" cy="6858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Vẽ hình mặt trời và sóng nước bằng nét màu</a:t>
            </a:r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019800" y="5791200"/>
            <a:ext cx="2895600" cy="6858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Vẽ màu cho phù hợp với bầu trời và mặt biển</a:t>
            </a:r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066800" y="2174795"/>
            <a:ext cx="6781800" cy="6096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u="sng">
                <a:latin typeface="LP Allema" pitchFamily="66" charset="0"/>
                <a:cs typeface="Times New Roman" pitchFamily="18" charset="0"/>
              </a:rPr>
              <a:t>B</a:t>
            </a:r>
            <a:r>
              <a:rPr lang="en-US" sz="2600" u="sng" smtClean="0">
                <a:latin typeface="LP Allema" pitchFamily="66" charset="0"/>
                <a:cs typeface="Times New Roman" pitchFamily="18" charset="0"/>
              </a:rPr>
              <a:t>/ Hoạt động 2: Kiến tạo</a:t>
            </a:r>
            <a:r>
              <a:rPr lang="en-US" sz="2600" smtClean="0">
                <a:latin typeface="LP Allema" pitchFamily="66" charset="0"/>
                <a:cs typeface="Times New Roman" pitchFamily="18" charset="0"/>
              </a:rPr>
              <a:t>: kiến thức – kĩ năng</a:t>
            </a:r>
            <a:endParaRPr lang="en-US" sz="2600">
              <a:latin typeface="LP Allema" pitchFamily="66" charset="0"/>
              <a:cs typeface="Times New Roman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0" t="22896" r="70105" b="55952"/>
          <a:stretch/>
        </p:blipFill>
        <p:spPr bwMode="auto">
          <a:xfrm>
            <a:off x="111596" y="3581399"/>
            <a:ext cx="2784004" cy="20573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1" t="22896" r="48934" b="55894"/>
          <a:stretch/>
        </p:blipFill>
        <p:spPr bwMode="auto">
          <a:xfrm>
            <a:off x="3002108" y="3590470"/>
            <a:ext cx="2865292" cy="20573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2" t="53800" r="61811" b="13250"/>
          <a:stretch/>
        </p:blipFill>
        <p:spPr bwMode="auto">
          <a:xfrm>
            <a:off x="5943600" y="3581399"/>
            <a:ext cx="3043836" cy="20573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300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743200" y="685800"/>
            <a:ext cx="42672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smtClean="0">
                <a:solidFill>
                  <a:srgbClr val="FF6600"/>
                </a:solidFill>
                <a:latin typeface="Auther Typeface" pitchFamily="50" charset="0"/>
              </a:rPr>
              <a:t>Kiến thức – kĩ năng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362200" y="1371600"/>
            <a:ext cx="4597400" cy="316023"/>
            <a:chOff x="2489200" y="1436577"/>
            <a:chExt cx="4597400" cy="31602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9200" y="1447800"/>
              <a:ext cx="1143000" cy="3048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3600" y="1439869"/>
              <a:ext cx="1143000" cy="3048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5200" y="1436577"/>
              <a:ext cx="1143000" cy="3048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2200" y="1436577"/>
              <a:ext cx="1143000" cy="304800"/>
            </a:xfrm>
            <a:prstGeom prst="rect">
              <a:avLst/>
            </a:prstGeom>
          </p:spPr>
        </p:pic>
      </p:grpSp>
      <p:sp>
        <p:nvSpPr>
          <p:cNvPr id="15" name="Rounded Rectangle 14"/>
          <p:cNvSpPr/>
          <p:nvPr/>
        </p:nvSpPr>
        <p:spPr>
          <a:xfrm>
            <a:off x="2286000" y="1752600"/>
            <a:ext cx="4818743" cy="533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00" i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 vẽ bầu trời và biển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333500" y="5105400"/>
            <a:ext cx="6629400" cy="6096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Bước nào được vẽ bằng nhiều nét ?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295400" y="5867400"/>
            <a:ext cx="6667500" cy="6096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Bước nào có vẽ bằng màu đậm, màu nhạt ?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94017" y="4343400"/>
            <a:ext cx="2577783" cy="533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Vẽ nét tạo ranh giới trời và biển</a:t>
            </a:r>
            <a:endParaRPr lang="en-US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124200" y="4343400"/>
            <a:ext cx="2642234" cy="533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>
                <a:latin typeface="Times New Roman" pitchFamily="18" charset="0"/>
                <a:cs typeface="Times New Roman" pitchFamily="18" charset="0"/>
              </a:rPr>
              <a:t>Vẽ hình mặt trời và sóng nước bằng nét màu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867401" y="4343400"/>
            <a:ext cx="2818370" cy="533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>
                <a:latin typeface="Times New Roman" pitchFamily="18" charset="0"/>
                <a:cs typeface="Times New Roman" pitchFamily="18" charset="0"/>
              </a:rPr>
              <a:t>Vẽ màu cho phù hợp với bầu trời và mặt biển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0" t="22896" r="70105" b="55952"/>
          <a:stretch/>
        </p:blipFill>
        <p:spPr bwMode="auto">
          <a:xfrm>
            <a:off x="394017" y="2362201"/>
            <a:ext cx="2577783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1" t="22896" r="48934" b="55894"/>
          <a:stretch/>
        </p:blipFill>
        <p:spPr bwMode="auto">
          <a:xfrm>
            <a:off x="3126015" y="2371271"/>
            <a:ext cx="2640419" cy="18959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2" t="53800" r="61811" b="13250"/>
          <a:stretch/>
        </p:blipFill>
        <p:spPr bwMode="auto">
          <a:xfrm>
            <a:off x="5867400" y="2362200"/>
            <a:ext cx="2818370" cy="19050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0455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3000" r="-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5" r="22645"/>
          <a:stretch/>
        </p:blipFill>
        <p:spPr>
          <a:xfrm rot="20329354">
            <a:off x="3994457" y="1772313"/>
            <a:ext cx="1430327" cy="25541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4" t="13069" r="22152"/>
          <a:stretch/>
        </p:blipFill>
        <p:spPr>
          <a:xfrm rot="1290722">
            <a:off x="5715978" y="1683962"/>
            <a:ext cx="1217932" cy="18186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0733">
            <a:off x="4763163" y="1315676"/>
            <a:ext cx="1333500" cy="133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7" t="7196" r="6021"/>
          <a:stretch/>
        </p:blipFill>
        <p:spPr>
          <a:xfrm>
            <a:off x="1066800" y="1667189"/>
            <a:ext cx="2632269" cy="214281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981200" y="1066800"/>
            <a:ext cx="5638800" cy="523220"/>
            <a:chOff x="1447800" y="1297858"/>
            <a:chExt cx="5638800" cy="523220"/>
          </a:xfrm>
        </p:grpSpPr>
        <p:sp>
          <p:nvSpPr>
            <p:cNvPr id="6" name="Rounded Rectangle 5"/>
            <p:cNvSpPr/>
            <p:nvPr/>
          </p:nvSpPr>
          <p:spPr>
            <a:xfrm>
              <a:off x="1447800" y="1297858"/>
              <a:ext cx="5257800" cy="523220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905000" y="1297858"/>
              <a:ext cx="5181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smtClean="0">
                  <a:latin typeface="Times New Roman" pitchFamily="18" charset="0"/>
                  <a:cs typeface="Times New Roman" pitchFamily="18" charset="0"/>
                </a:rPr>
                <a:t>CHUẨN BỊ ĐỒ DÙNG HỌC</a:t>
              </a:r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3" t="8733" r="13441"/>
          <a:stretch/>
        </p:blipFill>
        <p:spPr>
          <a:xfrm rot="20865903">
            <a:off x="1449298" y="3917779"/>
            <a:ext cx="2067304" cy="2135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4" t="12848" r="13377" b="4459"/>
          <a:stretch/>
        </p:blipFill>
        <p:spPr>
          <a:xfrm>
            <a:off x="3657600" y="4283463"/>
            <a:ext cx="1551894" cy="17363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4191000"/>
            <a:ext cx="1981200" cy="1981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626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90800" y="625225"/>
            <a:ext cx="556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ĐẠI DƯƠNG MÊNH MÔNG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BẦU TRỜI VÀ BIỂN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500746" y="3124200"/>
            <a:ext cx="7262254" cy="2626479"/>
            <a:chOff x="1500746" y="3124200"/>
            <a:chExt cx="7262254" cy="262647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0746" y="3124200"/>
              <a:ext cx="7262254" cy="2626479"/>
            </a:xfrm>
            <a:prstGeom prst="rect">
              <a:avLst/>
            </a:prstGeom>
            <a:effectLst>
              <a:softEdge rad="31750"/>
            </a:effectLst>
          </p:spPr>
        </p:pic>
        <p:sp>
          <p:nvSpPr>
            <p:cNvPr id="2" name="Rectangle 1"/>
            <p:cNvSpPr/>
            <p:nvPr/>
          </p:nvSpPr>
          <p:spPr>
            <a:xfrm>
              <a:off x="2364570" y="4038600"/>
              <a:ext cx="563643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i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Màu sắc có thể tạo ra độ đậm, nhạt trong tranh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17" y="3733800"/>
            <a:ext cx="1663383" cy="1919288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066800" y="2174795"/>
            <a:ext cx="6781800" cy="6096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u="sng">
                <a:latin typeface="LP Allema" pitchFamily="66" charset="0"/>
                <a:cs typeface="Times New Roman" pitchFamily="18" charset="0"/>
              </a:rPr>
              <a:t>B</a:t>
            </a:r>
            <a:r>
              <a:rPr lang="en-US" sz="2600" u="sng" smtClean="0">
                <a:latin typeface="LP Allema" pitchFamily="66" charset="0"/>
                <a:cs typeface="Times New Roman" pitchFamily="18" charset="0"/>
              </a:rPr>
              <a:t>/ Hoạt động 2: Kiến tạo</a:t>
            </a:r>
            <a:r>
              <a:rPr lang="en-US" sz="2600" smtClean="0">
                <a:latin typeface="LP Allema" pitchFamily="66" charset="0"/>
                <a:cs typeface="Times New Roman" pitchFamily="18" charset="0"/>
              </a:rPr>
              <a:t>: kiến thức – kĩ năng</a:t>
            </a:r>
            <a:endParaRPr lang="en-US" sz="2600">
              <a:latin typeface="LP Allema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0030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90800" y="609600"/>
            <a:ext cx="556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ĐẠI DƯƠNG MÊNH MÔNG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BẦU TRỜI VÀ BIỂN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066800" y="2174795"/>
            <a:ext cx="6781800" cy="6096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u="sng">
                <a:solidFill>
                  <a:prstClr val="black"/>
                </a:solidFill>
                <a:latin typeface="LP Allema" pitchFamily="66" charset="0"/>
                <a:cs typeface="Times New Roman" pitchFamily="18" charset="0"/>
              </a:rPr>
              <a:t>B</a:t>
            </a:r>
            <a:r>
              <a:rPr lang="en-US" sz="2600" u="sng" smtClean="0">
                <a:solidFill>
                  <a:prstClr val="black"/>
                </a:solidFill>
                <a:latin typeface="LP Allema" pitchFamily="66" charset="0"/>
                <a:cs typeface="Times New Roman" pitchFamily="18" charset="0"/>
              </a:rPr>
              <a:t>/ Hoạt động 2: Kiến tạo</a:t>
            </a:r>
            <a:r>
              <a:rPr lang="en-US" sz="2600" smtClean="0">
                <a:solidFill>
                  <a:prstClr val="black"/>
                </a:solidFill>
                <a:latin typeface="LP Allema" pitchFamily="66" charset="0"/>
                <a:cs typeface="Times New Roman" pitchFamily="18" charset="0"/>
              </a:rPr>
              <a:t>: kiến thức – kĩ năng</a:t>
            </a:r>
            <a:endParaRPr lang="en-US" sz="2600">
              <a:solidFill>
                <a:prstClr val="black"/>
              </a:solidFill>
              <a:latin typeface="LP Allema" pitchFamily="66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9"/>
          <a:stretch/>
        </p:blipFill>
        <p:spPr>
          <a:xfrm>
            <a:off x="457201" y="2944842"/>
            <a:ext cx="2819400" cy="18557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5"/>
          <a:stretch/>
        </p:blipFill>
        <p:spPr>
          <a:xfrm>
            <a:off x="457200" y="4876801"/>
            <a:ext cx="2819401" cy="17655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949422"/>
            <a:ext cx="5334000" cy="360377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059046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7000" r="-7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/>
          <p:cNvSpPr txBox="1"/>
          <p:nvPr/>
        </p:nvSpPr>
        <p:spPr>
          <a:xfrm>
            <a:off x="2819400" y="16764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prstClr val="white"/>
                </a:solidFill>
                <a:latin typeface="LP Allema" pitchFamily="66" charset="0"/>
                <a:cs typeface="Times New Roman" pitchFamily="18" charset="0"/>
              </a:rPr>
              <a:t>HOẠT   ĐỘNG  </a:t>
            </a:r>
            <a:r>
              <a:rPr lang="en-US" sz="3600" dirty="0" smtClean="0">
                <a:solidFill>
                  <a:prstClr val="white"/>
                </a:solidFill>
                <a:latin typeface="LP Allema" pitchFamily="66" charset="0"/>
                <a:cs typeface="Times New Roman" pitchFamily="18" charset="0"/>
              </a:rPr>
              <a:t>3</a:t>
            </a:r>
            <a:r>
              <a:rPr lang="en-US" sz="3000" dirty="0" smtClean="0">
                <a:solidFill>
                  <a:prstClr val="white"/>
                </a:solidFill>
                <a:latin typeface="LP Allema" pitchFamily="66" charset="0"/>
                <a:cs typeface="Times New Roman" pitchFamily="18" charset="0"/>
              </a:rPr>
              <a:t>:</a:t>
            </a:r>
            <a:endParaRPr lang="en-US" sz="3000" dirty="0">
              <a:solidFill>
                <a:prstClr val="white"/>
              </a:solidFill>
              <a:latin typeface="LP Allema" pitchFamily="66" charset="0"/>
              <a:cs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00200" y="2514600"/>
            <a:ext cx="5546811" cy="3200400"/>
            <a:chOff x="592455" y="2483757"/>
            <a:chExt cx="7696200" cy="1066800"/>
          </a:xfrm>
        </p:grpSpPr>
        <p:sp>
          <p:nvSpPr>
            <p:cNvPr id="2" name="TextBox 1"/>
            <p:cNvSpPr txBox="1"/>
            <p:nvPr/>
          </p:nvSpPr>
          <p:spPr>
            <a:xfrm>
              <a:off x="592455" y="2483757"/>
              <a:ext cx="7696200" cy="736600"/>
            </a:xfrm>
            <a:prstGeom prst="rect">
              <a:avLst/>
            </a:prstGeom>
            <a:noFill/>
          </p:spPr>
          <p:txBody>
            <a:bodyPr wrap="square" rtlCol="0">
              <a:prstTxWarp prst="textWave1">
                <a:avLst>
                  <a:gd name="adj1" fmla="val 12500"/>
                  <a:gd name="adj2" fmla="val -145"/>
                </a:avLst>
              </a:prstTxWarp>
              <a:spAutoFit/>
            </a:bodyPr>
            <a:lstStyle/>
            <a:p>
              <a:r>
                <a:rPr lang="en-US" sz="4000" dirty="0" smtClean="0">
                  <a:solidFill>
                    <a:schemeClr val="bg1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Snap ITC" pitchFamily="82" charset="0"/>
                  <a:cs typeface="Times New Roman" pitchFamily="18" charset="0"/>
                </a:rPr>
                <a:t>LUYỆN TẬP </a:t>
              </a:r>
              <a:endParaRPr lang="en-US" sz="400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Snap ITC" pitchFamily="82" charset="0"/>
                <a:cs typeface="Times New Roman" pitchFamily="18" charset="0"/>
              </a:endParaRPr>
            </a:p>
            <a:p>
              <a:endParaRPr lang="en-US" sz="4000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Snap ITC" pitchFamily="82" charset="0"/>
                <a:cs typeface="Times New Roman" pitchFamily="18" charset="0"/>
              </a:endParaRPr>
            </a:p>
            <a:p>
              <a:r>
                <a:rPr lang="en-US" sz="4000" dirty="0" smtClean="0">
                  <a:solidFill>
                    <a:schemeClr val="bg1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Snap ITC" pitchFamily="82" charset="0"/>
                  <a:cs typeface="Times New Roman" pitchFamily="18" charset="0"/>
                </a:rPr>
                <a:t>SÁNG TẠO</a:t>
              </a:r>
              <a:endParaRPr lang="en-US" sz="400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Snap ITC" pitchFamily="82" charset="0"/>
                <a:cs typeface="Times New Roman" pitchFamily="18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057400" y="342900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Wave1">
                <a:avLst/>
              </a:prstTxWarp>
            </a:bodyPr>
            <a:lstStyle/>
            <a:p>
              <a:pPr algn="ctr"/>
              <a:endParaRPr lang="en-US">
                <a:effectLst>
                  <a:reflection blurRad="6350" stA="55000" endA="300" endPos="45500" dir="5400000" sy="-100000" algn="bl" rotWithShape="0"/>
                </a:effectLst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3733800" y="3334657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Wave1">
                <a:avLst/>
              </a:prstTxWarp>
            </a:bodyPr>
            <a:lstStyle/>
            <a:p>
              <a:pPr algn="ctr"/>
              <a:endParaRPr lang="en-US">
                <a:effectLst>
                  <a:reflection blurRad="6350" stA="55000" endA="300" endPos="45500" dir="5400000" sy="-100000" algn="bl" rotWithShape="0"/>
                </a:effectLst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8077200" y="3474357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Wave1">
                <a:avLst/>
              </a:prstTxWarp>
            </a:bodyPr>
            <a:lstStyle/>
            <a:p>
              <a:pPr algn="ctr"/>
              <a:endParaRPr lang="en-US">
                <a:effectLst>
                  <a:reflection blurRad="6350" stA="55000" endA="300" endPos="45500" dir="5400000" sy="-100000" algn="bl" rotWithShape="0"/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21100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21634" y="553311"/>
            <a:ext cx="556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ĐẠI DƯƠNG MÊNH MÔNG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BẦU TRỜI VÀ BIỂN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066800" y="2895600"/>
            <a:ext cx="7162800" cy="838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00" i="1" smtClean="0">
                <a:latin typeface="Times New Roman" pitchFamily="18" charset="0"/>
                <a:cs typeface="Times New Roman" pitchFamily="18" charset="0"/>
              </a:rPr>
              <a:t>Các em hãy vẽ, cắt dán 1 bức tranh về bầu trời và biển theo cảm nhận của mình.</a:t>
            </a:r>
            <a:endParaRPr lang="en-US" sz="2300" i="1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33362" y="3952874"/>
            <a:ext cx="8682038" cy="2600326"/>
            <a:chOff x="776287" y="2710316"/>
            <a:chExt cx="10616646" cy="285162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6287" y="2724150"/>
              <a:ext cx="3057525" cy="2114550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grpSp>
          <p:nvGrpSpPr>
            <p:cNvPr id="15" name="Group 14"/>
            <p:cNvGrpSpPr/>
            <p:nvPr/>
          </p:nvGrpSpPr>
          <p:grpSpPr>
            <a:xfrm>
              <a:off x="904874" y="2710316"/>
              <a:ext cx="10488059" cy="2851629"/>
              <a:chOff x="904874" y="2710316"/>
              <a:chExt cx="10488059" cy="2851629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67248" y="2710316"/>
                <a:ext cx="2815674" cy="2128384"/>
              </a:xfrm>
              <a:prstGeom prst="rect">
                <a:avLst/>
              </a:prstGeom>
              <a:ln w="88900" cap="sq" cmpd="thickThin">
                <a:solidFill>
                  <a:srgbClr val="000000"/>
                </a:solidFill>
                <a:prstDash val="solid"/>
                <a:miter lim="800000"/>
              </a:ln>
              <a:effectLst>
                <a:innerShdw blurRad="76200">
                  <a:srgbClr val="000000"/>
                </a:innerShdw>
              </a:effectLst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16358" y="2710316"/>
                <a:ext cx="3076575" cy="2043565"/>
              </a:xfrm>
              <a:prstGeom prst="rect">
                <a:avLst/>
              </a:prstGeom>
              <a:ln w="88900" cap="sq" cmpd="thickThin">
                <a:solidFill>
                  <a:srgbClr val="000000"/>
                </a:solidFill>
                <a:prstDash val="solid"/>
                <a:miter lim="800000"/>
              </a:ln>
              <a:effectLst>
                <a:innerShdw blurRad="76200">
                  <a:srgbClr val="000000"/>
                </a:innerShdw>
              </a:effectLst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904874" y="5038725"/>
                <a:ext cx="283845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 Phạm Khánh Linh</a:t>
                </a:r>
              </a:p>
              <a:p>
                <a:pPr algn="ctr"/>
                <a:r>
                  <a:rPr lang="en-US" sz="14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 liệu: màu sáp và cắt, dán giấy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4591050" y="5038725"/>
                <a:ext cx="301942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 Vũ Thị Ngọc Ánh</a:t>
                </a:r>
              </a:p>
              <a:p>
                <a:pPr algn="ctr"/>
                <a:r>
                  <a:rPr lang="en-US" sz="14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 liệu: màu nước và cắt, dán giấy</a:t>
                </a:r>
                <a:endParaRPr lang="en-US" sz="1400" b="1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8316358" y="5038725"/>
                <a:ext cx="30765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 Trần Minh Hiếu</a:t>
                </a:r>
              </a:p>
              <a:p>
                <a:pPr algn="ctr"/>
                <a:r>
                  <a:rPr lang="en-US" sz="14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 liệu: màu sáp</a:t>
                </a:r>
                <a:endParaRPr 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3" name="Rounded Rectangle 12"/>
          <p:cNvSpPr/>
          <p:nvPr/>
        </p:nvSpPr>
        <p:spPr>
          <a:xfrm>
            <a:off x="1066800" y="2174795"/>
            <a:ext cx="6781800" cy="6096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u="sng">
                <a:latin typeface="LP Allema" pitchFamily="66" charset="0"/>
                <a:cs typeface="Times New Roman" pitchFamily="18" charset="0"/>
              </a:rPr>
              <a:t>C</a:t>
            </a:r>
            <a:r>
              <a:rPr lang="en-US" sz="2600" u="sng" smtClean="0">
                <a:latin typeface="LP Allema" pitchFamily="66" charset="0"/>
                <a:cs typeface="Times New Roman" pitchFamily="18" charset="0"/>
              </a:rPr>
              <a:t>/ Hoạt động </a:t>
            </a:r>
            <a:r>
              <a:rPr lang="en-US" sz="2600" u="sng">
                <a:latin typeface="LP Allema" pitchFamily="66" charset="0"/>
                <a:cs typeface="Times New Roman" pitchFamily="18" charset="0"/>
              </a:rPr>
              <a:t>3</a:t>
            </a:r>
            <a:r>
              <a:rPr lang="en-US" sz="2600" u="sng" smtClean="0">
                <a:latin typeface="LP Allema" pitchFamily="66" charset="0"/>
                <a:cs typeface="Times New Roman" pitchFamily="18" charset="0"/>
              </a:rPr>
              <a:t>: Luyện tập – sáng tạo</a:t>
            </a:r>
            <a:endParaRPr lang="en-US" sz="2600">
              <a:latin typeface="LP Allema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0030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847850"/>
            <a:ext cx="6962775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0297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0" t="22896" r="70105" b="55952"/>
          <a:stretch/>
        </p:blipFill>
        <p:spPr bwMode="auto">
          <a:xfrm>
            <a:off x="2844800" y="2002971"/>
            <a:ext cx="2220687" cy="132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1" t="22896" r="48934" b="55894"/>
          <a:stretch/>
        </p:blipFill>
        <p:spPr bwMode="auto">
          <a:xfrm>
            <a:off x="5638800" y="1397000"/>
            <a:ext cx="2206171" cy="1324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5" t="54507" r="57428" b="10975"/>
          <a:stretch/>
        </p:blipFill>
        <p:spPr bwMode="auto">
          <a:xfrm>
            <a:off x="2002972" y="3733800"/>
            <a:ext cx="3635828" cy="2155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748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1600" y="3154740"/>
            <a:ext cx="6096000" cy="1569660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convex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96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uther Typeface" panose="02000503000000020002" pitchFamily="50" charset="0"/>
              </a:rPr>
              <a:t>KHỞI ĐỘNG</a:t>
            </a:r>
            <a:endParaRPr lang="en-US" sz="9600" b="1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uther Typeface" pitchFamily="50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2383856"/>
            <a:ext cx="1828800" cy="22118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80050" flipH="1">
            <a:off x="209969" y="1220075"/>
            <a:ext cx="2000251" cy="14652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611" y="-328366"/>
            <a:ext cx="2761410" cy="15532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517250"/>
            <a:ext cx="2694656" cy="1959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29" y="795375"/>
            <a:ext cx="2973060" cy="22297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8177">
            <a:off x="3021876" y="-500890"/>
            <a:ext cx="1428750" cy="27622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53" y="3052566"/>
            <a:ext cx="2973060" cy="222979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582693" y="2171261"/>
            <a:ext cx="2399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Mĩ thuật</a:t>
            </a:r>
            <a:endParaRPr lang="en-US" sz="2800" u="sng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6410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t="-1000" r="-1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o-vang-xanh-la-da-troi.-ban-thich-mau-nao--bai-hat-mau-sac-mau--nhac-thieu-nhi-super-jojo_89knN-FnQTc_720p (online-video-cutter.com)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1" y="1524000"/>
            <a:ext cx="7315200" cy="42836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81013" y="990600"/>
            <a:ext cx="22886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u="sng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Mĩ thuật</a:t>
            </a:r>
            <a:endParaRPr lang="en-US" sz="2600" u="sng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3613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10000" r="-5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64964" y="1752600"/>
            <a:ext cx="8001000" cy="914400"/>
          </a:xfrm>
          <a:prstGeom prst="roundRect">
            <a:avLst/>
          </a:prstGeom>
          <a:noFill/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Em bé trong bài hát muốn lấy khối xếp hình màu gì ?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5" t="24167" r="52328" b="36042"/>
          <a:stretch/>
        </p:blipFill>
        <p:spPr bwMode="auto">
          <a:xfrm>
            <a:off x="2590800" y="2819400"/>
            <a:ext cx="4296579" cy="34480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71186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t="-10000" r="-6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38200" y="1752600"/>
            <a:ext cx="7543800" cy="914400"/>
          </a:xfrm>
          <a:prstGeom prst="roundRect">
            <a:avLst/>
          </a:prstGeom>
          <a:noFill/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Em bé trong bài hát đã chọn kẹo mút màu gì ?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9" t="21459" r="49558" b="36088"/>
          <a:stretch/>
        </p:blipFill>
        <p:spPr bwMode="auto">
          <a:xfrm>
            <a:off x="2438399" y="2819400"/>
            <a:ext cx="4897305" cy="335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2721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t="-9000" r="-6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47800" y="1905000"/>
            <a:ext cx="6553200" cy="990600"/>
          </a:xfrm>
          <a:prstGeom prst="roundRect">
            <a:avLst/>
          </a:prstGeom>
          <a:noFill/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Em bé trong bài hát thích cái bát màu gì ?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1" t="31250" r="43499" b="36667"/>
          <a:stretch/>
        </p:blipFill>
        <p:spPr bwMode="auto">
          <a:xfrm>
            <a:off x="2148395" y="3200400"/>
            <a:ext cx="5395405" cy="2819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92569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457200" y="1676400"/>
            <a:ext cx="8075097" cy="751689"/>
            <a:chOff x="345661" y="2372511"/>
            <a:chExt cx="8075097" cy="751689"/>
          </a:xfrm>
        </p:grpSpPr>
        <p:grpSp>
          <p:nvGrpSpPr>
            <p:cNvPr id="42" name="Group 41"/>
            <p:cNvGrpSpPr/>
            <p:nvPr/>
          </p:nvGrpSpPr>
          <p:grpSpPr>
            <a:xfrm>
              <a:off x="2106421" y="2372511"/>
              <a:ext cx="6314337" cy="740512"/>
              <a:chOff x="2106421" y="2372511"/>
              <a:chExt cx="6314337" cy="740512"/>
            </a:xfrm>
          </p:grpSpPr>
          <p:grpSp>
            <p:nvGrpSpPr>
              <p:cNvPr id="41" name="Group 40"/>
              <p:cNvGrpSpPr/>
              <p:nvPr/>
            </p:nvGrpSpPr>
            <p:grpSpPr>
              <a:xfrm>
                <a:off x="3514178" y="2372511"/>
                <a:ext cx="780657" cy="690593"/>
                <a:chOff x="3514178" y="2372511"/>
                <a:chExt cx="780657" cy="690593"/>
              </a:xfrm>
            </p:grpSpPr>
            <p:grpSp>
              <p:nvGrpSpPr>
                <p:cNvPr id="28" name="Group 27"/>
                <p:cNvGrpSpPr/>
                <p:nvPr/>
              </p:nvGrpSpPr>
              <p:grpSpPr>
                <a:xfrm>
                  <a:off x="3888820" y="2372511"/>
                  <a:ext cx="406015" cy="674614"/>
                  <a:chOff x="5293013" y="4534801"/>
                  <a:chExt cx="1157285" cy="1306974"/>
                </a:xfrm>
              </p:grpSpPr>
              <p:pic>
                <p:nvPicPr>
                  <p:cNvPr id="21" name="Picture 20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372714" flipH="1">
                    <a:off x="6002110" y="4534801"/>
                    <a:ext cx="227720" cy="585661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293013" y="4684490"/>
                    <a:ext cx="1157285" cy="1157285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7" name="Group 26"/>
                <p:cNvGrpSpPr/>
                <p:nvPr/>
              </p:nvGrpSpPr>
              <p:grpSpPr>
                <a:xfrm>
                  <a:off x="3514178" y="2372511"/>
                  <a:ext cx="406015" cy="690593"/>
                  <a:chOff x="4225154" y="4534801"/>
                  <a:chExt cx="1157285" cy="1337933"/>
                </a:xfrm>
              </p:grpSpPr>
              <p:pic>
                <p:nvPicPr>
                  <p:cNvPr id="13" name="Picture 12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372714" flipH="1">
                    <a:off x="5081847" y="4534801"/>
                    <a:ext cx="227720" cy="585661"/>
                  </a:xfrm>
                  <a:prstGeom prst="rect">
                    <a:avLst/>
                  </a:prstGeom>
                </p:spPr>
              </p:pic>
              <p:pic>
                <p:nvPicPr>
                  <p:cNvPr id="11" name="Picture 10"/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225154" y="4715449"/>
                    <a:ext cx="1157285" cy="115728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40" name="Group 39"/>
              <p:cNvGrpSpPr/>
              <p:nvPr/>
            </p:nvGrpSpPr>
            <p:grpSpPr>
              <a:xfrm>
                <a:off x="2106421" y="2438400"/>
                <a:ext cx="6314337" cy="674623"/>
                <a:chOff x="2106421" y="2438400"/>
                <a:chExt cx="6314337" cy="674623"/>
              </a:xfrm>
            </p:grpSpPr>
            <p:pic>
              <p:nvPicPr>
                <p:cNvPr id="2" name="Picture 1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43197" y="2465754"/>
                  <a:ext cx="406015" cy="597349"/>
                </a:xfrm>
                <a:prstGeom prst="rect">
                  <a:avLst/>
                </a:prstGeom>
              </p:spPr>
            </p:pic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22807" y="2449775"/>
                  <a:ext cx="406015" cy="597349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83799" y="2449776"/>
                  <a:ext cx="406015" cy="597349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63398" y="2449775"/>
                  <a:ext cx="406015" cy="597349"/>
                </a:xfrm>
                <a:prstGeom prst="rect">
                  <a:avLst/>
                </a:prstGeom>
              </p:spPr>
            </p:pic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10650" y="2449776"/>
                  <a:ext cx="406015" cy="597349"/>
                </a:xfrm>
                <a:prstGeom prst="rect">
                  <a:avLst/>
                </a:prstGeom>
              </p:spPr>
            </p:pic>
            <p:grpSp>
              <p:nvGrpSpPr>
                <p:cNvPr id="26" name="Group 25"/>
                <p:cNvGrpSpPr/>
                <p:nvPr/>
              </p:nvGrpSpPr>
              <p:grpSpPr>
                <a:xfrm>
                  <a:off x="2106421" y="2465755"/>
                  <a:ext cx="415803" cy="597349"/>
                  <a:chOff x="405401" y="4715449"/>
                  <a:chExt cx="1185181" cy="1157285"/>
                </a:xfrm>
              </p:grpSpPr>
              <p:pic>
                <p:nvPicPr>
                  <p:cNvPr id="3" name="Picture 2"/>
                  <p:cNvPicPr>
                    <a:picLocks noChangeAspect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33297" y="4715449"/>
                    <a:ext cx="1157285" cy="1157285"/>
                  </a:xfrm>
                  <a:prstGeom prst="rect">
                    <a:avLst/>
                  </a:prstGeom>
                </p:spPr>
              </p:pic>
              <p:pic>
                <p:nvPicPr>
                  <p:cNvPr id="20" name="Picture 19"/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5400000">
                    <a:off x="405401" y="5004770"/>
                    <a:ext cx="578642" cy="57864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52331" y="3013186"/>
                  <a:ext cx="214893" cy="99837"/>
                </a:xfrm>
                <a:prstGeom prst="rect">
                  <a:avLst/>
                </a:prstGeom>
              </p:spPr>
            </p:pic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67341" y="2497457"/>
                  <a:ext cx="406015" cy="597349"/>
                </a:xfrm>
                <a:prstGeom prst="rect">
                  <a:avLst/>
                </a:prstGeom>
              </p:spPr>
            </p:pic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81600" y="2479605"/>
                  <a:ext cx="406015" cy="597349"/>
                </a:xfrm>
                <a:prstGeom prst="rect">
                  <a:avLst/>
                </a:prstGeom>
              </p:spPr>
            </p:pic>
            <p:grpSp>
              <p:nvGrpSpPr>
                <p:cNvPr id="24" name="Group 23"/>
                <p:cNvGrpSpPr/>
                <p:nvPr/>
              </p:nvGrpSpPr>
              <p:grpSpPr>
                <a:xfrm>
                  <a:off x="5565974" y="2438400"/>
                  <a:ext cx="406015" cy="638554"/>
                  <a:chOff x="1647371" y="1447800"/>
                  <a:chExt cx="1157285" cy="1237113"/>
                </a:xfrm>
              </p:grpSpPr>
              <p:pic>
                <p:nvPicPr>
                  <p:cNvPr id="4" name="Picture 3"/>
                  <p:cNvPicPr>
                    <a:picLocks noChangeAspect="1"/>
                  </p:cNvPicPr>
                  <p:nvPr/>
                </p:nvPicPr>
                <p:blipFill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647371" y="1527628"/>
                    <a:ext cx="1157285" cy="1157285"/>
                  </a:xfrm>
                  <a:prstGeom prst="rect">
                    <a:avLst/>
                  </a:prstGeom>
                </p:spPr>
              </p:pic>
              <p:pic>
                <p:nvPicPr>
                  <p:cNvPr id="12" name="Picture 11"/>
                  <p:cNvPicPr>
                    <a:picLocks noChangeAspect="1"/>
                  </p:cNvPicPr>
                  <p:nvPr/>
                </p:nvPicPr>
                <p:blipFill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0800000">
                    <a:off x="1828800" y="1447800"/>
                    <a:ext cx="612521" cy="13190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00670" y="2490842"/>
                  <a:ext cx="406015" cy="597349"/>
                </a:xfrm>
                <a:prstGeom prst="rect">
                  <a:avLst/>
                </a:prstGeom>
              </p:spPr>
            </p:pic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6691" y="2490922"/>
                  <a:ext cx="406015" cy="597349"/>
                </a:xfrm>
                <a:prstGeom prst="rect">
                  <a:avLst/>
                </a:prstGeom>
              </p:spPr>
            </p:pic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47285" y="2492596"/>
                  <a:ext cx="406015" cy="597349"/>
                </a:xfrm>
                <a:prstGeom prst="rect">
                  <a:avLst/>
                </a:prstGeom>
              </p:spPr>
            </p:pic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14743" y="2492596"/>
                  <a:ext cx="406015" cy="597349"/>
                </a:xfrm>
                <a:prstGeom prst="rect">
                  <a:avLst/>
                </a:prstGeom>
              </p:spPr>
            </p:pic>
            <p:grpSp>
              <p:nvGrpSpPr>
                <p:cNvPr id="25" name="Group 24"/>
                <p:cNvGrpSpPr/>
                <p:nvPr/>
              </p:nvGrpSpPr>
              <p:grpSpPr>
                <a:xfrm>
                  <a:off x="7272707" y="2439950"/>
                  <a:ext cx="406015" cy="654856"/>
                  <a:chOff x="6450298" y="1468295"/>
                  <a:chExt cx="1157285" cy="1268696"/>
                </a:xfrm>
              </p:grpSpPr>
              <p:pic>
                <p:nvPicPr>
                  <p:cNvPr id="17" name="Picture 16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450298" y="1579706"/>
                    <a:ext cx="1157285" cy="1157285"/>
                  </a:xfrm>
                  <a:prstGeom prst="rect">
                    <a:avLst/>
                  </a:prstGeom>
                </p:spPr>
              </p:pic>
              <p:pic>
                <p:nvPicPr>
                  <p:cNvPr id="23" name="Picture 22"/>
                  <p:cNvPicPr>
                    <a:picLocks noChangeAspect="1"/>
                  </p:cNvPicPr>
                  <p:nvPr/>
                </p:nvPicPr>
                <p:blipFill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0800000">
                    <a:off x="6722679" y="1468295"/>
                    <a:ext cx="612521" cy="131905"/>
                  </a:xfrm>
                  <a:prstGeom prst="rect">
                    <a:avLst/>
                  </a:prstGeom>
                </p:spPr>
              </p:pic>
            </p:grpSp>
          </p:grpSp>
        </p:grpSp>
        <p:sp>
          <p:nvSpPr>
            <p:cNvPr id="36" name="TextBox 35"/>
            <p:cNvSpPr txBox="1"/>
            <p:nvPr/>
          </p:nvSpPr>
          <p:spPr>
            <a:xfrm>
              <a:off x="345661" y="2631757"/>
              <a:ext cx="239753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u="sng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CHỦ ĐỀ 1 </a:t>
              </a:r>
              <a:r>
                <a:rPr lang="en-US" sz="250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endParaRPr lang="en-US" sz="25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624954" y="2514600"/>
            <a:ext cx="6690246" cy="595448"/>
            <a:chOff x="337062" y="2681152"/>
            <a:chExt cx="6690246" cy="595448"/>
          </a:xfrm>
        </p:grpSpPr>
        <p:grpSp>
          <p:nvGrpSpPr>
            <p:cNvPr id="65" name="Group 64"/>
            <p:cNvGrpSpPr/>
            <p:nvPr/>
          </p:nvGrpSpPr>
          <p:grpSpPr>
            <a:xfrm>
              <a:off x="2438400" y="2681152"/>
              <a:ext cx="4588908" cy="595448"/>
              <a:chOff x="-3393372" y="2521111"/>
              <a:chExt cx="14709483" cy="1684364"/>
            </a:xfrm>
          </p:grpSpPr>
          <p:grpSp>
            <p:nvGrpSpPr>
              <p:cNvPr id="61" name="Group 60"/>
              <p:cNvGrpSpPr/>
              <p:nvPr/>
            </p:nvGrpSpPr>
            <p:grpSpPr>
              <a:xfrm>
                <a:off x="-3393372" y="2707471"/>
                <a:ext cx="3124451" cy="1485634"/>
                <a:chOff x="343647" y="2779557"/>
                <a:chExt cx="3124451" cy="1485634"/>
              </a:xfrm>
            </p:grpSpPr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3647" y="2926930"/>
                  <a:ext cx="1053058" cy="1338261"/>
                </a:xfrm>
                <a:prstGeom prst="rect">
                  <a:avLst/>
                </a:prstGeom>
              </p:spPr>
            </p:pic>
            <p:pic>
              <p:nvPicPr>
                <p:cNvPr id="39" name="Picture 38"/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71163" y="2953814"/>
                  <a:ext cx="1096935" cy="1294383"/>
                </a:xfrm>
                <a:prstGeom prst="rect">
                  <a:avLst/>
                </a:prstGeom>
              </p:spPr>
            </p:pic>
            <p:grpSp>
              <p:nvGrpSpPr>
                <p:cNvPr id="57" name="Group 56"/>
                <p:cNvGrpSpPr/>
                <p:nvPr/>
              </p:nvGrpSpPr>
              <p:grpSpPr>
                <a:xfrm>
                  <a:off x="1295400" y="2779557"/>
                  <a:ext cx="1206629" cy="1463695"/>
                  <a:chOff x="1295400" y="2779557"/>
                  <a:chExt cx="1206629" cy="1463695"/>
                </a:xfrm>
              </p:grpSpPr>
              <p:pic>
                <p:nvPicPr>
                  <p:cNvPr id="29" name="Picture 28"/>
                  <p:cNvPicPr>
                    <a:picLocks noChangeAspect="1"/>
                  </p:cNvPicPr>
                  <p:nvPr/>
                </p:nvPicPr>
                <p:blipFill>
                  <a:blip r:embed="rId1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295400" y="2948868"/>
                    <a:ext cx="1206629" cy="1294384"/>
                  </a:xfrm>
                  <a:prstGeom prst="rect">
                    <a:avLst/>
                  </a:prstGeom>
                </p:spPr>
              </p:pic>
              <p:pic>
                <p:nvPicPr>
                  <p:cNvPr id="48" name="Picture 47"/>
                  <p:cNvPicPr>
                    <a:picLocks noChangeAspect="1"/>
                  </p:cNvPicPr>
                  <p:nvPr/>
                </p:nvPicPr>
                <p:blipFill>
                  <a:blip r:embed="rId1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0800000">
                    <a:off x="1586328" y="2823154"/>
                    <a:ext cx="547271" cy="148645"/>
                  </a:xfrm>
                  <a:prstGeom prst="rect">
                    <a:avLst/>
                  </a:prstGeom>
                </p:spPr>
              </p:pic>
              <p:pic>
                <p:nvPicPr>
                  <p:cNvPr id="49" name="Picture 48"/>
                  <p:cNvPicPr>
                    <a:picLocks noChangeAspect="1"/>
                  </p:cNvPicPr>
                  <p:nvPr/>
                </p:nvPicPr>
                <p:blipFill>
                  <a:blip r:embed="rId1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8815912">
                    <a:off x="2015189" y="2711075"/>
                    <a:ext cx="120157" cy="257121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62" name="Group 61"/>
              <p:cNvGrpSpPr/>
              <p:nvPr/>
            </p:nvGrpSpPr>
            <p:grpSpPr>
              <a:xfrm>
                <a:off x="682581" y="2677361"/>
                <a:ext cx="3345330" cy="1528114"/>
                <a:chOff x="4669413" y="2749447"/>
                <a:chExt cx="3345330" cy="1528114"/>
              </a:xfrm>
            </p:grpSpPr>
            <p:pic>
              <p:nvPicPr>
                <p:cNvPr id="32" name="Picture 31"/>
                <p:cNvPicPr>
                  <a:picLocks noChangeAspect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54030" y="2948867"/>
                  <a:ext cx="460713" cy="1294384"/>
                </a:xfrm>
                <a:prstGeom prst="rect">
                  <a:avLst/>
                </a:prstGeom>
              </p:spPr>
            </p:pic>
            <p:pic>
              <p:nvPicPr>
                <p:cNvPr id="35" name="Picture 34"/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10604" y="2829606"/>
                  <a:ext cx="1162752" cy="1447955"/>
                </a:xfrm>
                <a:prstGeom prst="rect">
                  <a:avLst/>
                </a:prstGeom>
              </p:spPr>
            </p:pic>
            <p:pic>
              <p:nvPicPr>
                <p:cNvPr id="37" name="Picture 36"/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69413" y="2861114"/>
                  <a:ext cx="877548" cy="1382138"/>
                </a:xfrm>
                <a:prstGeom prst="rect">
                  <a:avLst/>
                </a:prstGeom>
              </p:spPr>
            </p:pic>
            <p:grpSp>
              <p:nvGrpSpPr>
                <p:cNvPr id="58" name="Group 57"/>
                <p:cNvGrpSpPr/>
                <p:nvPr/>
              </p:nvGrpSpPr>
              <p:grpSpPr>
                <a:xfrm>
                  <a:off x="6595919" y="2749447"/>
                  <a:ext cx="987242" cy="1471866"/>
                  <a:chOff x="6595919" y="2749447"/>
                  <a:chExt cx="987242" cy="1471866"/>
                </a:xfrm>
              </p:grpSpPr>
              <p:pic>
                <p:nvPicPr>
                  <p:cNvPr id="50" name="Picture 49"/>
                  <p:cNvPicPr>
                    <a:picLocks noChangeAspect="1"/>
                  </p:cNvPicPr>
                  <p:nvPr/>
                </p:nvPicPr>
                <p:blipFill>
                  <a:blip r:embed="rId2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2224221" flipH="1">
                    <a:off x="7171061" y="2847212"/>
                    <a:ext cx="189494" cy="459462"/>
                  </a:xfrm>
                  <a:prstGeom prst="rect">
                    <a:avLst/>
                  </a:prstGeom>
                </p:spPr>
              </p:pic>
              <p:pic>
                <p:nvPicPr>
                  <p:cNvPr id="34" name="Picture 33"/>
                  <p:cNvPicPr>
                    <a:picLocks noChangeAspect="1"/>
                  </p:cNvPicPr>
                  <p:nvPr/>
                </p:nvPicPr>
                <p:blipFill>
                  <a:blip r:embed="rId2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595919" y="2970806"/>
                    <a:ext cx="987242" cy="1250507"/>
                  </a:xfrm>
                  <a:prstGeom prst="rect">
                    <a:avLst/>
                  </a:prstGeom>
                </p:spPr>
              </p:pic>
              <p:pic>
                <p:nvPicPr>
                  <p:cNvPr id="52" name="Picture 51"/>
                  <p:cNvPicPr>
                    <a:picLocks noChangeAspect="1"/>
                  </p:cNvPicPr>
                  <p:nvPr/>
                </p:nvPicPr>
                <p:blipFill>
                  <a:blip r:embed="rId1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8815912">
                    <a:off x="6932742" y="2670239"/>
                    <a:ext cx="138977" cy="297393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63" name="Group 62"/>
              <p:cNvGrpSpPr/>
              <p:nvPr/>
            </p:nvGrpSpPr>
            <p:grpSpPr>
              <a:xfrm>
                <a:off x="4873581" y="2632583"/>
                <a:ext cx="2114626" cy="1508444"/>
                <a:chOff x="204590" y="4562687"/>
                <a:chExt cx="2114626" cy="1508444"/>
              </a:xfrm>
            </p:grpSpPr>
            <p:pic>
              <p:nvPicPr>
                <p:cNvPr id="44" name="Picture 43"/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4590" y="4710931"/>
                  <a:ext cx="1206629" cy="1360200"/>
                </a:xfrm>
                <a:prstGeom prst="rect">
                  <a:avLst/>
                </a:prstGeom>
              </p:spPr>
            </p:pic>
            <p:grpSp>
              <p:nvGrpSpPr>
                <p:cNvPr id="59" name="Group 58"/>
                <p:cNvGrpSpPr/>
                <p:nvPr/>
              </p:nvGrpSpPr>
              <p:grpSpPr>
                <a:xfrm>
                  <a:off x="1112587" y="4562687"/>
                  <a:ext cx="1206629" cy="1508444"/>
                  <a:chOff x="1112587" y="4562687"/>
                  <a:chExt cx="1206629" cy="1508444"/>
                </a:xfrm>
              </p:grpSpPr>
              <p:pic>
                <p:nvPicPr>
                  <p:cNvPr id="45" name="Picture 44"/>
                  <p:cNvPicPr>
                    <a:picLocks noChangeAspect="1"/>
                  </p:cNvPicPr>
                  <p:nvPr/>
                </p:nvPicPr>
                <p:blipFill>
                  <a:blip r:embed="rId1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12587" y="4776747"/>
                    <a:ext cx="1206629" cy="1294384"/>
                  </a:xfrm>
                  <a:prstGeom prst="rect">
                    <a:avLst/>
                  </a:prstGeom>
                </p:spPr>
              </p:pic>
              <p:pic>
                <p:nvPicPr>
                  <p:cNvPr id="53" name="Picture 52"/>
                  <p:cNvPicPr>
                    <a:picLocks noChangeAspect="1"/>
                  </p:cNvPicPr>
                  <p:nvPr/>
                </p:nvPicPr>
                <p:blipFill>
                  <a:blip r:embed="rId1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8815912">
                    <a:off x="1655216" y="4477002"/>
                    <a:ext cx="150341" cy="321711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64" name="Group 63"/>
              <p:cNvGrpSpPr/>
              <p:nvPr/>
            </p:nvGrpSpPr>
            <p:grpSpPr>
              <a:xfrm>
                <a:off x="7702431" y="2521111"/>
                <a:ext cx="3613680" cy="1628116"/>
                <a:chOff x="3038769" y="4413819"/>
                <a:chExt cx="3613680" cy="1628116"/>
              </a:xfrm>
            </p:grpSpPr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67759" y="4637858"/>
                  <a:ext cx="1184690" cy="1360200"/>
                </a:xfrm>
                <a:prstGeom prst="rect">
                  <a:avLst/>
                </a:prstGeom>
              </p:spPr>
            </p:pic>
            <p:pic>
              <p:nvPicPr>
                <p:cNvPr id="46" name="Picture 45"/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38769" y="4703674"/>
                  <a:ext cx="1053058" cy="1338261"/>
                </a:xfrm>
                <a:prstGeom prst="rect">
                  <a:avLst/>
                </a:prstGeom>
              </p:spPr>
            </p:pic>
            <p:pic>
              <p:nvPicPr>
                <p:cNvPr id="47" name="Picture 46"/>
                <p:cNvPicPr>
                  <a:picLocks noChangeAspect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64478" y="4703674"/>
                  <a:ext cx="460713" cy="1294384"/>
                </a:xfrm>
                <a:prstGeom prst="rect">
                  <a:avLst/>
                </a:prstGeom>
              </p:spPr>
            </p:pic>
            <p:grpSp>
              <p:nvGrpSpPr>
                <p:cNvPr id="60" name="Group 59"/>
                <p:cNvGrpSpPr/>
                <p:nvPr/>
              </p:nvGrpSpPr>
              <p:grpSpPr>
                <a:xfrm>
                  <a:off x="4525191" y="4413819"/>
                  <a:ext cx="987242" cy="1584239"/>
                  <a:chOff x="4525191" y="4413819"/>
                  <a:chExt cx="987242" cy="1584239"/>
                </a:xfrm>
              </p:grpSpPr>
              <p:pic>
                <p:nvPicPr>
                  <p:cNvPr id="31" name="Picture 30"/>
                  <p:cNvPicPr>
                    <a:picLocks noChangeAspect="1"/>
                  </p:cNvPicPr>
                  <p:nvPr/>
                </p:nvPicPr>
                <p:blipFill>
                  <a:blip r:embed="rId2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525191" y="4659797"/>
                    <a:ext cx="987242" cy="1338261"/>
                  </a:xfrm>
                  <a:prstGeom prst="rect">
                    <a:avLst/>
                  </a:prstGeom>
                </p:spPr>
              </p:pic>
              <p:pic>
                <p:nvPicPr>
                  <p:cNvPr id="54" name="Picture 53"/>
                  <p:cNvPicPr>
                    <a:picLocks noChangeAspect="1"/>
                  </p:cNvPicPr>
                  <p:nvPr/>
                </p:nvPicPr>
                <p:blipFill>
                  <a:blip r:embed="rId1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0800000">
                    <a:off x="4724399" y="4469315"/>
                    <a:ext cx="555992" cy="151013"/>
                  </a:xfrm>
                  <a:prstGeom prst="rect">
                    <a:avLst/>
                  </a:prstGeom>
                </p:spPr>
              </p:pic>
              <p:pic>
                <p:nvPicPr>
                  <p:cNvPr id="56" name="Picture 55"/>
                  <p:cNvPicPr>
                    <a:picLocks noChangeAspect="1"/>
                  </p:cNvPicPr>
                  <p:nvPr/>
                </p:nvPicPr>
                <p:blipFill>
                  <a:blip r:embed="rId2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3100134">
                    <a:off x="5334365" y="4413819"/>
                    <a:ext cx="157524" cy="228785"/>
                  </a:xfrm>
                  <a:prstGeom prst="rect">
                    <a:avLst/>
                  </a:prstGeom>
                </p:spPr>
              </p:pic>
            </p:grpSp>
          </p:grpSp>
        </p:grpSp>
        <p:sp>
          <p:nvSpPr>
            <p:cNvPr id="66" name="TextBox 65"/>
            <p:cNvSpPr txBox="1"/>
            <p:nvPr/>
          </p:nvSpPr>
          <p:spPr>
            <a:xfrm>
              <a:off x="337062" y="2799546"/>
              <a:ext cx="2069261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u="sng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Bài 1 – Tiết 1:  </a:t>
              </a:r>
              <a:endParaRPr lang="en-US" sz="2500" u="sng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0" name="Picture 69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464" y="3276600"/>
            <a:ext cx="5576047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6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/>
          <p:cNvSpPr txBox="1"/>
          <p:nvPr/>
        </p:nvSpPr>
        <p:spPr>
          <a:xfrm>
            <a:off x="2819400" y="22098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mtClean="0">
                <a:solidFill>
                  <a:schemeClr val="bg1"/>
                </a:solidFill>
                <a:latin typeface="LP Allema" pitchFamily="66" charset="0"/>
                <a:cs typeface="Times New Roman" pitchFamily="18" charset="0"/>
              </a:rPr>
              <a:t>HOẠT   ĐỘNG  </a:t>
            </a:r>
            <a:r>
              <a:rPr lang="en-US" sz="3600" smtClean="0">
                <a:solidFill>
                  <a:schemeClr val="bg1"/>
                </a:solidFill>
                <a:latin typeface="LP Allema" pitchFamily="66" charset="0"/>
                <a:cs typeface="Times New Roman" pitchFamily="18" charset="0"/>
              </a:rPr>
              <a:t>1 </a:t>
            </a:r>
            <a:r>
              <a:rPr lang="en-US" sz="3000" smtClean="0">
                <a:solidFill>
                  <a:schemeClr val="bg1"/>
                </a:solidFill>
                <a:latin typeface="LP Allema" pitchFamily="66" charset="0"/>
                <a:cs typeface="Times New Roman" pitchFamily="18" charset="0"/>
              </a:rPr>
              <a:t>:</a:t>
            </a:r>
            <a:endParaRPr lang="en-US" sz="3000">
              <a:solidFill>
                <a:schemeClr val="bg1"/>
              </a:solidFill>
              <a:latin typeface="LP Allema" pitchFamily="66" charset="0"/>
              <a:cs typeface="Times New Roman" pitchFamily="18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219200" y="3066871"/>
            <a:ext cx="6743700" cy="1200329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US" sz="720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Snap ITC" pitchFamily="82" charset="0"/>
              </a:rPr>
              <a:t>KHÁM PHÁ</a:t>
            </a:r>
            <a:endParaRPr lang="en-US" sz="7200"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Snap ITC" pitchFamily="82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346007" y="990600"/>
            <a:ext cx="642639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 hai ngày 6 tháng 9 năm 2021</a:t>
            </a:r>
          </a:p>
          <a:p>
            <a:pPr algn="ctr"/>
            <a:r>
              <a:rPr lang="en-US" sz="2500" i="1" u="sng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Mĩ thuật</a:t>
            </a:r>
            <a:endParaRPr lang="en-US" sz="2500" i="1" u="sng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46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1327</TotalTime>
  <Words>582</Words>
  <Application>Microsoft Office PowerPoint</Application>
  <PresentationFormat>On-screen Show (4:3)</PresentationFormat>
  <Paragraphs>93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Arial</vt:lpstr>
      <vt:lpstr>Auther Typeface</vt:lpstr>
      <vt:lpstr>Calibri</vt:lpstr>
      <vt:lpstr>LP Allema</vt:lpstr>
      <vt:lpstr>Snap ITC</vt:lpstr>
      <vt:lpstr>Stencil</vt:lpstr>
      <vt:lpstr>Times New Roman</vt:lpstr>
      <vt:lpstr>Wingdings 2</vt:lpstr>
      <vt:lpstr>Office Theme</vt:lpstr>
      <vt:lpstr>2_Office Theme</vt:lpstr>
      <vt:lpstr>4_Office Theme</vt:lpstr>
      <vt:lpstr>5_Office Theme</vt:lpstr>
      <vt:lpstr>1_Office Theme</vt:lpstr>
      <vt:lpstr>8_Office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</dc:creator>
  <cp:lastModifiedBy>Admin</cp:lastModifiedBy>
  <cp:revision>105</cp:revision>
  <dcterms:created xsi:type="dcterms:W3CDTF">2021-08-27T12:04:32Z</dcterms:created>
  <dcterms:modified xsi:type="dcterms:W3CDTF">2023-09-05T16:31:26Z</dcterms:modified>
</cp:coreProperties>
</file>