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84" r:id="rId4"/>
    <p:sldId id="287" r:id="rId5"/>
    <p:sldId id="275" r:id="rId6"/>
    <p:sldId id="257" r:id="rId7"/>
    <p:sldId id="276" r:id="rId8"/>
    <p:sldId id="28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7" r:id="rId17"/>
    <p:sldId id="278" r:id="rId18"/>
    <p:sldId id="279" r:id="rId19"/>
    <p:sldId id="271" r:id="rId20"/>
    <p:sldId id="280" r:id="rId21"/>
    <p:sldId id="286" r:id="rId22"/>
    <p:sldId id="273" r:id="rId23"/>
    <p:sldId id="274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73" d="100"/>
          <a:sy n="73" d="100"/>
        </p:scale>
        <p:origin x="132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00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2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39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584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00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98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846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88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721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794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16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64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334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44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2089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95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034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65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84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38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862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96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60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587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53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18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56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9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80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485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811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16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53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6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EAD27-88DA-4343-A648-C591357880F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2/14/2024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F3D6C8-A4C4-423F-842F-F4F963F699B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5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1.mp3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p3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1.mp3"/><Relationship Id="rId7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5.png"/><Relationship Id="rId4" Type="http://schemas.openxmlformats.org/officeDocument/2006/relationships/audio" Target="../media/media11.mp3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9E0A0B-8849-41E4-AC43-E7E048215D55}"/>
              </a:ext>
            </a:extLst>
          </p:cNvPr>
          <p:cNvSpPr txBox="1">
            <a:spLocks/>
          </p:cNvSpPr>
          <p:nvPr/>
        </p:nvSpPr>
        <p:spPr>
          <a:xfrm>
            <a:off x="1008171" y="2173208"/>
            <a:ext cx="7115175" cy="102870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 cap="all" spc="3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SG" sz="2400" b="1" dirty="0">
              <a:solidFill>
                <a:srgbClr val="B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999+ Hình nền Powerpoint chuyên nghiệp &amp;quot;Tải ngay &amp;quot;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4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1671" y="2045708"/>
            <a:ext cx="7061675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ĐÔNG HẢI 1</a:t>
            </a:r>
          </a:p>
          <a:p>
            <a:pPr algn="ctr"/>
            <a:endParaRPr 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ĐÓN CÁC THẦY, CÔ GIÁO VỀ DỰ TIẾT HỌC</a:t>
            </a:r>
            <a:endParaRPr lang="en-US" sz="2400" b="1" dirty="0">
              <a:solidFill>
                <a:srgbClr val="00B050"/>
              </a:solidFill>
              <a:latin typeface="#9Slide03 Roboto Condensed Ligh" panose="02000000000000000000" pitchFamily="2" charset="0"/>
              <a:ea typeface="#9Slide03 Roboto Condensed Ligh" panose="02000000000000000000" pitchFamily="2" charset="0"/>
              <a:cs typeface="Times New Roman" panose="02020603050405020304" pitchFamily="18" charset="0"/>
            </a:endParaRPr>
          </a:p>
          <a:p>
            <a:pPr algn="ctr"/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NHẠC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BÀI HÁT: CON CHIM CHÍCH CHÒE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HẢI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NĂM SINH: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2A4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974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2284" y="404664"/>
            <a:ext cx="297549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1+2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7664" y="2636912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Có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con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là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chích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choè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.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Trưa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nắng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hè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đi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đến</a:t>
            </a:r>
            <a:r>
              <a:rPr lang="en-US" sz="3600" i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trường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3866" y="404664"/>
            <a:ext cx="212429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err="1">
                <a:solidFill>
                  <a:srgbClr val="0070C0"/>
                </a:solidFill>
              </a:rPr>
              <a:t>Câu</a:t>
            </a:r>
            <a:r>
              <a:rPr lang="en-US" sz="6600" b="1">
                <a:solidFill>
                  <a:srgbClr val="0070C0"/>
                </a:solidFill>
              </a:rPr>
              <a:t>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9632" y="2869174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mà không 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chịu đội mũ</a:t>
            </a:r>
            <a:endParaRPr lang="en-US" sz="4400"/>
          </a:p>
        </p:txBody>
      </p:sp>
      <p:pic>
        <p:nvPicPr>
          <p:cNvPr id="7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400506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54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1880" y="332656"/>
            <a:ext cx="230063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err="1">
                <a:solidFill>
                  <a:srgbClr val="0070C0"/>
                </a:solidFill>
              </a:rPr>
              <a:t>Câu</a:t>
            </a:r>
            <a:r>
              <a:rPr lang="en-US" sz="7200" b="1">
                <a:solidFill>
                  <a:srgbClr val="0070C0"/>
                </a:solidFill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3608" y="2747629"/>
            <a:ext cx="74888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  <a:t>Tối đến </a:t>
            </a:r>
            <a:r>
              <a:rPr lang="en-US" sz="4800" i="1" smtClean="0">
                <a:solidFill>
                  <a:srgbClr val="FF0000"/>
                </a:solidFill>
                <a:latin typeface="Times New Roman"/>
                <a:ea typeface="Calibri"/>
              </a:rPr>
              <a:t>mới về </a:t>
            </a:r>
            <a: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  <a:t>nhà nằm </a:t>
            </a:r>
            <a:r>
              <a:rPr lang="en-US" sz="4800" i="1" smtClean="0">
                <a:solidFill>
                  <a:srgbClr val="FF0000"/>
                </a:solidFill>
                <a:latin typeface="Times New Roman"/>
                <a:ea typeface="Calibri"/>
              </a:rPr>
              <a:t>rên</a:t>
            </a:r>
            <a: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48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800"/>
          </a:p>
        </p:txBody>
      </p:sp>
      <p:pic>
        <p:nvPicPr>
          <p:cNvPr id="6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7865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3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85943" y="332656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3+ 4</a:t>
            </a:r>
          </a:p>
        </p:txBody>
      </p:sp>
      <p:sp>
        <p:nvSpPr>
          <p:cNvPr id="4" name="Rectangle 3"/>
          <p:cNvSpPr/>
          <p:nvPr/>
        </p:nvSpPr>
        <p:spPr>
          <a:xfrm>
            <a:off x="1187624" y="2130161"/>
            <a:ext cx="70935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Ấy thế 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mà không 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chịu đội 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mũ. Tối 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đến 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mới 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về nhà nằm rên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  <p:pic>
        <p:nvPicPr>
          <p:cNvPr id="5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73966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66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5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2751892"/>
            <a:ext cx="712879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đau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quá</a:t>
            </a:r>
            <a:r>
              <a:rPr lang="en-US" sz="44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nhức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400" i="1" dirty="0" err="1">
                <a:solidFill>
                  <a:srgbClr val="FF0000"/>
                </a:solidFill>
                <a:latin typeface="Times New Roman"/>
                <a:ea typeface="Calibri"/>
              </a:rPr>
              <a:t>đầu</a:t>
            </a:r>
            <a: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  <a:t/>
            </a:r>
            <a:br>
              <a:rPr lang="en-US" sz="4400" i="1" dirty="0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 dirty="0"/>
          </a:p>
        </p:txBody>
      </p:sp>
      <p:pic>
        <p:nvPicPr>
          <p:cNvPr id="5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46721" y="358884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59630" y="332656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</a:t>
            </a:r>
            <a:r>
              <a:rPr lang="en-US" sz="6000" b="1" smtClean="0">
                <a:solidFill>
                  <a:srgbClr val="0070C0"/>
                </a:solidFill>
              </a:rPr>
              <a:t>6</a:t>
            </a:r>
            <a:endParaRPr lang="en-US" sz="6000" b="1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87624" y="2890391"/>
            <a:ext cx="73448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i="1">
                <a:solidFill>
                  <a:srgbClr val="FF0000"/>
                </a:solidFill>
                <a:latin typeface="Times New Roman"/>
                <a:ea typeface="Calibri"/>
              </a:rPr>
              <a:t>Chích choè ta cảm liền suốt ba ngày đêm</a:t>
            </a:r>
            <a:r>
              <a:rPr lang="en-US" sz="2800" i="1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86104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3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40" y="476672"/>
            <a:ext cx="289694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smtClean="0">
                <a:solidFill>
                  <a:srgbClr val="0070C0"/>
                </a:solidFill>
              </a:rPr>
              <a:t>Câu 5+ 6</a:t>
            </a:r>
            <a:endParaRPr lang="en-US" sz="6000" b="1">
              <a:solidFill>
                <a:srgbClr val="0070C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1961" y="2850034"/>
            <a:ext cx="633670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ôi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đau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quá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nhức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cả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đầu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. </a:t>
            </a:r>
          </a:p>
          <a:p>
            <a:pPr lvl="0"/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Chích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choè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ta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cảm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liền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suốt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4000" i="1" dirty="0" smtClean="0">
              <a:solidFill>
                <a:srgbClr val="FF0000"/>
              </a:solidFill>
              <a:latin typeface="Times New Roman"/>
              <a:ea typeface="Calibri"/>
            </a:endParaRPr>
          </a:p>
          <a:p>
            <a:pPr lvl="0"/>
            <a:r>
              <a:rPr lang="en-US" sz="4000" i="1" dirty="0" err="1" smtClean="0">
                <a:solidFill>
                  <a:srgbClr val="FF0000"/>
                </a:solidFill>
                <a:latin typeface="Times New Roman"/>
                <a:ea typeface="Calibri"/>
              </a:rPr>
              <a:t>ba</a:t>
            </a:r>
            <a:r>
              <a:rPr lang="en-US" sz="4000" i="1" dirty="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ngày</a:t>
            </a:r>
            <a:r>
              <a:rPr lang="en-US" sz="4000" i="1" dirty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Times New Roman"/>
                <a:ea typeface="Calibri"/>
              </a:rPr>
              <a:t>đêm</a:t>
            </a:r>
            <a:r>
              <a:rPr lang="en-US" sz="3600" i="1" dirty="0">
                <a:solidFill>
                  <a:srgbClr val="FF0000"/>
                </a:solidFill>
                <a:latin typeface="Times New Roman"/>
                <a:ea typeface="Calibri"/>
              </a:rPr>
              <a:t>.</a:t>
            </a:r>
          </a:p>
        </p:txBody>
      </p:sp>
      <p:pic>
        <p:nvPicPr>
          <p:cNvPr id="2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0032" y="4869160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5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73374" y="-38844"/>
            <a:ext cx="3965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rgbClr val="002060"/>
                </a:solidFill>
                <a:latin typeface="Times New Roman"/>
                <a:ea typeface="Times New Roman"/>
              </a:rPr>
              <a:t>THỰC HÀNH-LUYỆN TẬP</a:t>
            </a: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7924" y="204401"/>
            <a:ext cx="4676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9552" y="422821"/>
            <a:ext cx="609600" cy="609600"/>
          </a:xfrm>
          <a:prstGeom prst="rect">
            <a:avLst/>
          </a:prstGeom>
        </p:spPr>
      </p:pic>
      <p:pic>
        <p:nvPicPr>
          <p:cNvPr id="2" name="FILE_20210812_150011_CON CHIM CHÍCH CHOÈ LỚP 2 KẾT NỐI TRI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96336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0325" y="1759005"/>
            <a:ext cx="89289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2075" algn="l"/>
              </a:tabLst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2021-06-11_1354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93" y="2744796"/>
            <a:ext cx="5328592" cy="123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9512" y="0"/>
            <a:ext cx="9145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vận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nhịp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điệu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hát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endParaRPr lang="en-US" sz="32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92075" algn="l"/>
              </a:tabLst>
            </a:pPr>
            <a:r>
              <a:rPr lang="en-US" sz="3200" b="1" i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Con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chim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chích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choè</a:t>
            </a:r>
            <a:r>
              <a:rPr lang="en-US" sz="3200" b="1" i="1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Arial" pitchFamily="34" charset="0"/>
              </a:rPr>
              <a:t>.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352" y="246986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pic>
        <p:nvPicPr>
          <p:cNvPr id="4" name="FILE_20210812_150011_CON CHIM CHÍCH CHOÈ LỚP 2 KẾT NỐI TRI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272" y="900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45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-con-chim-chich-choe-lop-2 Cắt ngắ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63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50382" t="-9481" r="-49594" b="-20391"/>
          <a:stretch/>
        </p:blipFill>
        <p:spPr>
          <a:xfrm>
            <a:off x="-4573016" y="-819472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1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92696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3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745" y="5532203"/>
            <a:ext cx="1266014" cy="1014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9872" y="6488668"/>
            <a:ext cx="5830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err="1">
                <a:solidFill>
                  <a:prstClr val="black"/>
                </a:solidFill>
              </a:rPr>
              <a:t>Chú</a:t>
            </a:r>
            <a:r>
              <a:rPr lang="en-US" i="1">
                <a:solidFill>
                  <a:prstClr val="black"/>
                </a:solidFill>
              </a:rPr>
              <a:t> ý </a:t>
            </a:r>
            <a:r>
              <a:rPr lang="en-US" i="1" err="1">
                <a:solidFill>
                  <a:prstClr val="black"/>
                </a:solidFill>
              </a:rPr>
              <a:t>bản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quyền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của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tác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giả</a:t>
            </a:r>
            <a:r>
              <a:rPr lang="en-US" i="1">
                <a:solidFill>
                  <a:prstClr val="black"/>
                </a:solidFill>
              </a:rPr>
              <a:t>, </a:t>
            </a:r>
            <a:r>
              <a:rPr lang="en-US" i="1" err="1">
                <a:solidFill>
                  <a:prstClr val="black"/>
                </a:solidFill>
              </a:rPr>
              <a:t>cấm</a:t>
            </a:r>
            <a:r>
              <a:rPr lang="en-US" i="1">
                <a:solidFill>
                  <a:prstClr val="black"/>
                </a:solidFill>
              </a:rPr>
              <a:t> chia </a:t>
            </a:r>
            <a:r>
              <a:rPr lang="en-US" i="1" err="1">
                <a:solidFill>
                  <a:prstClr val="black"/>
                </a:solidFill>
              </a:rPr>
              <a:t>sẻ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dưới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mọi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hình</a:t>
            </a:r>
            <a:r>
              <a:rPr lang="en-US" i="1">
                <a:solidFill>
                  <a:prstClr val="black"/>
                </a:solidFill>
              </a:rPr>
              <a:t> </a:t>
            </a:r>
            <a:r>
              <a:rPr lang="en-US" i="1" err="1">
                <a:solidFill>
                  <a:prstClr val="black"/>
                </a:solidFill>
              </a:rPr>
              <a:t>thức</a:t>
            </a:r>
            <a:endParaRPr lang="en-US" i="1">
              <a:solidFill>
                <a:prstClr val="black"/>
              </a:solidFill>
            </a:endParaRPr>
          </a:p>
        </p:txBody>
      </p:sp>
      <p:pic>
        <p:nvPicPr>
          <p:cNvPr id="6" name="BAC KIM THA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6952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52842" y="692696"/>
            <a:ext cx="146764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5</a:t>
            </a:r>
            <a:endParaRPr lang="en-AU" sz="3200" b="1" dirty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0181" y="1653185"/>
            <a:ext cx="87129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AU" sz="3200" b="1" dirty="0">
                <a:solidFill>
                  <a:srgbClr val="FF0000"/>
                </a:solidFill>
                <a:latin typeface="Times New Roman"/>
                <a:ea typeface="Times New Roman"/>
              </a:rPr>
              <a:t>HỌC HÁT BÀI:  </a:t>
            </a:r>
            <a:r>
              <a:rPr lang="en-AU" sz="32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CON CHIM CHÍCH CHÒE</a:t>
            </a:r>
            <a:endParaRPr lang="en-US" sz="3200" b="1" dirty="0">
              <a:solidFill>
                <a:prstClr val="black"/>
              </a:solidFill>
              <a:latin typeface="Times New Roman"/>
              <a:ea typeface="Calibri"/>
            </a:endParaRPr>
          </a:p>
          <a:p>
            <a:pPr>
              <a:lnSpc>
                <a:spcPct val="150000"/>
              </a:lnSpc>
            </a:pPr>
            <a:r>
              <a:rPr lang="en-AU" sz="28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                                          </a:t>
            </a:r>
            <a:endParaRPr lang="en-US" sz="28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536" y="2708920"/>
            <a:ext cx="76683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/>
              <a:t>             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9" y="6203212"/>
            <a:ext cx="383908" cy="3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9657637">
            <a:off x="-79628" y="4557255"/>
            <a:ext cx="3039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b="1">
                <a:solidFill>
                  <a:srgbClr val="002060"/>
                </a:solidFill>
                <a:latin typeface="Times New Roman"/>
              </a:rPr>
              <a:t>KHỞI ĐỘNG</a:t>
            </a:r>
            <a:endParaRPr lang="en-US" sz="3200">
              <a:solidFill>
                <a:srgbClr val="002060"/>
              </a:solidFill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619672" y="3212976"/>
            <a:ext cx="6227987" cy="742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Trò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chơi</a:t>
            </a: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: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Gõ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đệm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theo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hình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tiết</a:t>
            </a:r>
            <a:r>
              <a:rPr lang="en-US" sz="3200" b="1" i="1" dirty="0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 </a:t>
            </a:r>
            <a:r>
              <a:rPr lang="en-US" sz="3200" b="1" i="1" dirty="0" err="1" smtClean="0">
                <a:solidFill>
                  <a:schemeClr val="accent1">
                    <a:lumMod val="50000"/>
                  </a:schemeClr>
                </a:solidFill>
                <a:effectLst/>
                <a:latin typeface="Times New Roman"/>
                <a:ea typeface="Times New Roman"/>
                <a:cs typeface="Arial"/>
              </a:rPr>
              <a:t>tấu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637" y="692696"/>
            <a:ext cx="5184576" cy="166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senta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" y="-18860"/>
            <a:ext cx="9074540" cy="687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76256" y="273696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b="1" smtClean="0">
                <a:solidFill>
                  <a:schemeClr val="bg1"/>
                </a:solidFill>
                <a:latin typeface="Times New Roman"/>
              </a:rPr>
              <a:t>Vùng Nam bộ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69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 CHIM CHÍCH CHÒE - HÁT MẪU - CĐ2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14" end="489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428" y="741130"/>
            <a:ext cx="8439036" cy="61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5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008" y="44624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1: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Có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con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là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chim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chích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choè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</a:b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2: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Trưa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nắng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hè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đến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trường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</a:b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3: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Ấy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thế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mà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không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chịu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đội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mũ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</a:b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4: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Tối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đến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mới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về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nhà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nằm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rên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</a:t>
            </a:r>
            <a:b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</a:b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5: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Ôi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ôi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đau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quá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...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nhức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cả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đầu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/>
            </a:r>
            <a:b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</a:b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Câu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6: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Chích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choè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ta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cảm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liền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suốt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</a:p>
          <a:p>
            <a:r>
              <a:rPr lang="en-US" sz="3600" b="1" dirty="0">
                <a:solidFill>
                  <a:srgbClr val="00B0F0"/>
                </a:solidFill>
                <a:latin typeface="Times New Roman"/>
                <a:ea typeface="Calibri"/>
              </a:rPr>
              <a:t> </a:t>
            </a:r>
            <a:r>
              <a:rPr lang="en-US" sz="3600" b="1" dirty="0" smtClean="0">
                <a:solidFill>
                  <a:srgbClr val="00B0F0"/>
                </a:solidFill>
                <a:latin typeface="Times New Roman"/>
                <a:ea typeface="Calibri"/>
              </a:rPr>
              <a:t>            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ba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ngày</a:t>
            </a:r>
            <a:r>
              <a:rPr lang="en-US" sz="36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 </a:t>
            </a:r>
            <a:r>
              <a:rPr lang="en-US" sz="36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đêm</a:t>
            </a:r>
            <a:r>
              <a:rPr lang="en-US" sz="32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</a:rPr>
              <a:t>.</a:t>
            </a:r>
            <a:endParaRPr lang="en-US" sz="3200" b="1" dirty="0">
              <a:solidFill>
                <a:srgbClr val="00B0F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5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07904" y="2852936"/>
            <a:ext cx="1944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92624" y="404664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err="1">
                <a:solidFill>
                  <a:srgbClr val="002060"/>
                </a:solidFill>
              </a:rPr>
              <a:t>Dạy</a:t>
            </a:r>
            <a:r>
              <a:rPr lang="en-US" sz="7200" b="1">
                <a:solidFill>
                  <a:srgbClr val="002060"/>
                </a:solidFill>
              </a:rPr>
              <a:t> </a:t>
            </a:r>
            <a:r>
              <a:rPr lang="en-US" sz="7200" b="1" err="1">
                <a:solidFill>
                  <a:srgbClr val="002060"/>
                </a:solidFill>
              </a:rPr>
              <a:t>hát</a:t>
            </a:r>
            <a:endParaRPr lang="en-US" sz="7200" b="1">
              <a:solidFill>
                <a:srgbClr val="00206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40097" y="4221088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Có con </a:t>
            </a:r>
            <a:r>
              <a:rPr lang="en-US" sz="4400" i="1" smtClean="0">
                <a:solidFill>
                  <a:srgbClr val="FF0000"/>
                </a:solidFill>
                <a:latin typeface="Times New Roman"/>
                <a:ea typeface="Calibri"/>
              </a:rPr>
              <a:t>chim </a:t>
            </a:r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là chim chích choè</a:t>
            </a:r>
            <a:endParaRPr lang="en-US" sz="4400"/>
          </a:p>
        </p:txBody>
      </p:sp>
      <p:pic>
        <p:nvPicPr>
          <p:cNvPr id="6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3003164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7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05225" y="404664"/>
            <a:ext cx="194957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err="1">
                <a:solidFill>
                  <a:srgbClr val="0070C0"/>
                </a:solidFill>
              </a:rPr>
              <a:t>Câu</a:t>
            </a:r>
            <a:r>
              <a:rPr lang="en-US" sz="6000" b="1">
                <a:solidFill>
                  <a:srgbClr val="0070C0"/>
                </a:solidFill>
              </a:rPr>
              <a:t> 2</a:t>
            </a:r>
          </a:p>
        </p:txBody>
      </p:sp>
      <p:sp>
        <p:nvSpPr>
          <p:cNvPr id="4" name="Rectangle 3"/>
          <p:cNvSpPr/>
          <p:nvPr/>
        </p:nvSpPr>
        <p:spPr>
          <a:xfrm>
            <a:off x="1043608" y="2765196"/>
            <a:ext cx="72728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  <a:t>Trưa nắng hè mà đi đến trường</a:t>
            </a:r>
            <a:br>
              <a:rPr lang="en-US" sz="4400" i="1">
                <a:solidFill>
                  <a:srgbClr val="FF0000"/>
                </a:solidFill>
                <a:latin typeface="Times New Roman"/>
                <a:ea typeface="Calibri"/>
              </a:rPr>
            </a:br>
            <a:endParaRPr lang="en-US" sz="4400"/>
          </a:p>
        </p:txBody>
      </p:sp>
      <p:pic>
        <p:nvPicPr>
          <p:cNvPr id="6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5212" y="407707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893" y="6184478"/>
            <a:ext cx="840107" cy="67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329</Words>
  <Application>Microsoft Office PowerPoint</Application>
  <PresentationFormat>On-screen Show (4:3)</PresentationFormat>
  <Paragraphs>48</Paragraphs>
  <Slides>21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#9Slide03 Roboto Condensed Ligh</vt:lpstr>
      <vt:lpstr>Arial</vt:lpstr>
      <vt:lpstr>Calibri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46</cp:revision>
  <dcterms:created xsi:type="dcterms:W3CDTF">2021-06-17T04:40:15Z</dcterms:created>
  <dcterms:modified xsi:type="dcterms:W3CDTF">2024-02-14T09:12:16Z</dcterms:modified>
</cp:coreProperties>
</file>