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48" r:id="rId2"/>
    <p:sldId id="310" r:id="rId3"/>
    <p:sldId id="347" r:id="rId4"/>
    <p:sldId id="332" r:id="rId5"/>
    <p:sldId id="337" r:id="rId6"/>
    <p:sldId id="329" r:id="rId7"/>
    <p:sldId id="300" r:id="rId8"/>
    <p:sldId id="340" r:id="rId9"/>
    <p:sldId id="321" r:id="rId10"/>
    <p:sldId id="34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66"/>
    <a:srgbClr val="0000FF"/>
    <a:srgbClr val="9900FF"/>
    <a:srgbClr val="00CC00"/>
    <a:srgbClr val="FFFF99"/>
    <a:srgbClr val="CCFF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9" autoAdjust="0"/>
    <p:restoredTop sz="91264" autoAdjust="0"/>
  </p:normalViewPr>
  <p:slideViewPr>
    <p:cSldViewPr>
      <p:cViewPr varScale="1">
        <p:scale>
          <a:sx n="63" d="100"/>
          <a:sy n="63" d="100"/>
        </p:scale>
        <p:origin x="136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FC0B2-4EBB-40ED-B71D-B414A4F825ED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17652-1305-47F0-ACFD-A7707E8A2A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17652-1305-47F0-ACFD-A7707E8A2AF8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3624-800A-4861-82CF-C974F7593CAF}" type="slidenum">
              <a:rPr lang="en-US" altLang="en-US" smtClean="0"/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slow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039AC-5B8F-406A-8068-2C3DD268B70D}" type="slidenum">
              <a:rPr lang="en-US" altLang="en-US" smtClean="0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DA57-CE4A-42D5-89D7-C8F3A68022F4}" type="slidenum">
              <a:rPr lang="en-US" altLang="en-US" smtClean="0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11550-10A7-4DEF-B48F-62E97CEDD4E2}" type="slidenum">
              <a:rPr lang="en-US" altLang="en-US" smtClean="0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26-87F2-4675-B6E2-6FCEC3A86DA3}" type="slidenum">
              <a:rPr lang="en-US" altLang="en-US" smtClean="0"/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F2C1-516C-4F93-82B3-09EAF319400A}" type="slidenum">
              <a:rPr lang="en-US" altLang="en-US" smtClean="0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B90-3AD9-495A-8511-83DCF10EFBC5}" type="slidenum">
              <a:rPr lang="en-US" altLang="en-US" smtClean="0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CC4B-0801-4727-9D2D-AB277D9AEAF4}" type="slidenum">
              <a:rPr lang="en-US" altLang="en-US" smtClean="0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F8737-04D0-485E-AF88-2C40FA3FF0CF}" type="slidenum">
              <a:rPr lang="en-US" altLang="en-US" smtClean="0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FF4594-E85F-4A6C-8F05-17FCFFEC51D6}" type="slidenum">
              <a:rPr lang="en-US" altLang="en-US" smtClean="0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15438-E4BD-4EF7-ACD1-45FA3B12244E}" type="slidenum">
              <a:rPr lang="en-US" altLang="en-US" smtClean="0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B61E8A3-EA02-45F7-9EBE-5B33828C6D83}" type="slidenum">
              <a:rPr lang="en-US" altLang="en-US" smtClean="0"/>
              <a:t>‹#›</a:t>
            </a:fld>
            <a:endParaRPr lang="en-US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8"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WordArt 20"/>
          <p:cNvSpPr>
            <a:spLocks noChangeArrowheads="1" noChangeShapeType="1" noTextEdit="1"/>
          </p:cNvSpPr>
          <p:nvPr/>
        </p:nvSpPr>
        <p:spPr bwMode="auto">
          <a:xfrm>
            <a:off x="2168680" y="1429918"/>
            <a:ext cx="5410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Luyện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từ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và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câu</a:t>
            </a:r>
            <a:endParaRPr lang="en-US" sz="3600" b="1" kern="10" dirty="0">
              <a:ln w="9525">
                <a:solidFill>
                  <a:srgbClr val="0000FF"/>
                </a:solidFill>
                <a:rou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0963" name="WordArt 21"/>
          <p:cNvSpPr>
            <a:spLocks noChangeArrowheads="1" noChangeShapeType="1" noTextEdit="1"/>
          </p:cNvSpPr>
          <p:nvPr/>
        </p:nvSpPr>
        <p:spPr bwMode="auto">
          <a:xfrm>
            <a:off x="334808" y="2649336"/>
            <a:ext cx="8153400" cy="31222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Ôn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về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dấu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câu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: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Dấu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chấm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chấm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hỏi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chấm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than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    (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Tiết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2-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trang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115)</a:t>
            </a:r>
          </a:p>
          <a:p>
            <a:endParaRPr lang="en-US" sz="3600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0964" name="Group 5"/>
          <p:cNvGrpSpPr/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40966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967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0968" name="Group 8"/>
            <p:cNvGrpSpPr/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40969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970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971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972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2" name="WordArt 19"/>
          <p:cNvSpPr>
            <a:spLocks noChangeArrowheads="1" noChangeShapeType="1" noTextEdit="1"/>
          </p:cNvSpPr>
          <p:nvPr/>
        </p:nvSpPr>
        <p:spPr bwMode="auto">
          <a:xfrm>
            <a:off x="441480" y="569184"/>
            <a:ext cx="8382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defTabSz="914400"/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ĐÔNG HẢI 1</a:t>
            </a:r>
            <a:endParaRPr lang="vi-VN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defTabSz="914400"/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/>
          <p:nvPr/>
        </p:nvGrpSpPr>
        <p:grpSpPr bwMode="auto">
          <a:xfrm>
            <a:off x="0" y="0"/>
            <a:ext cx="9067800" cy="6858000"/>
            <a:chOff x="0" y="0"/>
            <a:chExt cx="9216" cy="5184"/>
          </a:xfrm>
        </p:grpSpPr>
        <p:pic>
          <p:nvPicPr>
            <p:cNvPr id="3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Box 7"/>
          <p:cNvSpPr txBox="1"/>
          <p:nvPr/>
        </p:nvSpPr>
        <p:spPr>
          <a:xfrm rot="10800000" flipV="1">
            <a:off x="685800" y="1816017"/>
            <a:ext cx="73152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</a:p>
        </p:txBody>
      </p:sp>
    </p:spTree>
  </p:cSld>
  <p:clrMapOvr>
    <a:masterClrMapping/>
  </p:clrMapOvr>
  <p:transition spd="slow"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23"/>
          <p:cNvSpPr txBox="1">
            <a:spLocks noChangeArrowheads="1"/>
          </p:cNvSpPr>
          <p:nvPr/>
        </p:nvSpPr>
        <p:spPr bwMode="auto">
          <a:xfrm>
            <a:off x="6096000" y="27432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solidFill>
                <a:srgbClr val="002060"/>
              </a:solidFill>
            </a:endParaRPr>
          </a:p>
        </p:txBody>
      </p:sp>
      <p:sp>
        <p:nvSpPr>
          <p:cNvPr id="3077" name="Text Box 28"/>
          <p:cNvSpPr txBox="1">
            <a:spLocks noChangeArrowheads="1"/>
          </p:cNvSpPr>
          <p:nvPr/>
        </p:nvSpPr>
        <p:spPr bwMode="auto">
          <a:xfrm>
            <a:off x="2209800" y="52578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solidFill>
                <a:srgbClr val="002060"/>
              </a:solidFill>
            </a:endParaRPr>
          </a:p>
        </p:txBody>
      </p:sp>
      <p:graphicFrame>
        <p:nvGraphicFramePr>
          <p:cNvPr id="3078" name="Object 35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" name="Equation" r:id="rId3" imgW="114300" imgH="177800" progId="">
                  <p:embed/>
                </p:oleObj>
              </mc:Choice>
              <mc:Fallback>
                <p:oleObj name="Equation" r:id="rId3" imgW="114300" imgH="17780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3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Equation" r:id="rId5" imgW="114300" imgH="215900" progId="Equation.3">
                  <p:embed/>
                </p:oleObj>
              </mc:Choice>
              <mc:Fallback>
                <p:oleObj name="Equation" r:id="rId5" imgW="114300" imgH="2159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19"/>
          <p:cNvGrpSpPr/>
          <p:nvPr/>
        </p:nvGrpSpPr>
        <p:grpSpPr bwMode="auto">
          <a:xfrm>
            <a:off x="38100" y="7374"/>
            <a:ext cx="9067800" cy="6858000"/>
            <a:chOff x="0" y="0"/>
            <a:chExt cx="9216" cy="5184"/>
          </a:xfrm>
        </p:grpSpPr>
        <p:pic>
          <p:nvPicPr>
            <p:cNvPr id="9" name="Picture 4" descr="Picture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" descr="Picture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 descr="J0124039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7" descr="J0124039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731838" y="5257800"/>
            <a:ext cx="13898562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5845" tIns="67923" rIns="135845" bIns="67923">
            <a:spAutoFit/>
          </a:bodyPr>
          <a:lstStyle>
            <a:lvl1pPr defTabSz="1358900">
              <a:defRPr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1358900">
              <a:defRPr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1358900">
              <a:defRPr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1358900">
              <a:defRPr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1358900">
              <a:defRPr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13589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13589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13589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13589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4200" b="1" i="1"/>
          </a:p>
        </p:txBody>
      </p:sp>
      <p:grpSp>
        <p:nvGrpSpPr>
          <p:cNvPr id="14" name="Group 7"/>
          <p:cNvGrpSpPr/>
          <p:nvPr/>
        </p:nvGrpSpPr>
        <p:grpSpPr bwMode="auto">
          <a:xfrm>
            <a:off x="-365125" y="-355600"/>
            <a:ext cx="14995525" cy="9245600"/>
            <a:chOff x="48" y="0"/>
            <a:chExt cx="5664" cy="4224"/>
          </a:xfrm>
        </p:grpSpPr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288" y="1104"/>
              <a:ext cx="0" cy="2880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5472" y="288"/>
              <a:ext cx="0" cy="2928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>
              <a:off x="192" y="432"/>
              <a:ext cx="0" cy="288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5568" y="1008"/>
              <a:ext cx="0" cy="2928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" name="Group 12"/>
            <p:cNvGrpSpPr/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20" name="Picture 13" descr="BAR01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" name="AutoShape 15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7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2" name="AutoShape 16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3" name="AutoShape 17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4" name="AutoShape 18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sp>
        <p:nvSpPr>
          <p:cNvPr id="25" name="AutoShape 19"/>
          <p:cNvSpPr>
            <a:spLocks noChangeArrowheads="1"/>
          </p:cNvSpPr>
          <p:nvPr/>
        </p:nvSpPr>
        <p:spPr bwMode="auto">
          <a:xfrm>
            <a:off x="39084" y="633775"/>
            <a:ext cx="8472748" cy="1219200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9525">
            <a:solidFill>
              <a:srgbClr val="0099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5845" tIns="67923" rIns="135845" bIns="67923" anchor="ctr"/>
          <a:lstStyle/>
          <a:p>
            <a:pPr algn="ctr">
              <a:spcBef>
                <a:spcPct val="0"/>
              </a:spcBef>
            </a:pPr>
            <a:r>
              <a:rPr lang="en-US" altLang="en-US" sz="4400" b="1">
                <a:solidFill>
                  <a:srgbClr val="002060"/>
                </a:solidFill>
              </a:rPr>
              <a:t>KHỞI ĐỘNG</a:t>
            </a:r>
            <a:endParaRPr lang="en-US" altLang="en-US" sz="4400" dirty="0">
              <a:solidFill>
                <a:srgbClr val="002060"/>
              </a:solidFill>
            </a:endParaRPr>
          </a:p>
        </p:txBody>
      </p:sp>
      <p:sp>
        <p:nvSpPr>
          <p:cNvPr id="28" name="Rounded Rectangle 27"/>
          <p:cNvSpPr>
            <a:spLocks noChangeArrowheads="1"/>
          </p:cNvSpPr>
          <p:nvPr/>
        </p:nvSpPr>
        <p:spPr bwMode="auto">
          <a:xfrm>
            <a:off x="397359" y="2667000"/>
            <a:ext cx="8416521" cy="3124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tác dụng của : Dấu chấm, dấu chấm hỏi , dấu chấm than.</a:t>
            </a:r>
            <a:endParaRPr lang="en-US" alt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6053" y="666485"/>
            <a:ext cx="7315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altLang="en-US" sz="36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524298"/>
            <a:ext cx="7772400" cy="175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Trang115</a:t>
            </a:r>
          </a:p>
        </p:txBody>
      </p:sp>
      <p:grpSp>
        <p:nvGrpSpPr>
          <p:cNvPr id="6" name="Group 19"/>
          <p:cNvGrpSpPr/>
          <p:nvPr/>
        </p:nvGrpSpPr>
        <p:grpSpPr bwMode="auto">
          <a:xfrm>
            <a:off x="-38100" y="-151467"/>
            <a:ext cx="9067800" cy="6858000"/>
            <a:chOff x="0" y="0"/>
            <a:chExt cx="9216" cy="5184"/>
          </a:xfrm>
        </p:grpSpPr>
        <p:pic>
          <p:nvPicPr>
            <p:cNvPr id="7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229600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Bài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1: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Điền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dấu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câu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thích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hợp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vào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mỗi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ô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trống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d</a:t>
            </a:r>
            <a:r>
              <a:rPr lang="vi-VN" altLang="en-US" sz="2400" b="1" dirty="0">
                <a:solidFill>
                  <a:srgbClr val="002060"/>
                </a:solidFill>
                <a:latin typeface="+mj-lt"/>
              </a:rPr>
              <a:t>ư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ới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+mj-lt"/>
              </a:rPr>
              <a:t>đây</a:t>
            </a:r>
            <a:r>
              <a:rPr lang="en-US" altLang="en-US" sz="2400" b="1" dirty="0">
                <a:solidFill>
                  <a:srgbClr val="002060"/>
                </a:solidFill>
                <a:latin typeface="+mj-lt"/>
              </a:rPr>
              <a:t>: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990600" y="1905000"/>
            <a:ext cx="419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Tùng bảo Vinh:</a:t>
            </a: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1066800" y="2287588"/>
            <a:ext cx="2351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- Chơi cờ ca-rô đi</a:t>
            </a: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1066800" y="26670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Để tớ thua à         Cậu cao thủ lắm</a:t>
            </a: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1066800" y="31242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A      Tớ cho cậu xem cái này       Hay lắm</a:t>
            </a: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838200" y="3581400"/>
            <a:ext cx="784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/>
              <a:t>Vừa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nói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Tùng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vừa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mở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tủ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lấy</a:t>
            </a:r>
            <a:r>
              <a:rPr lang="en-US" altLang="en-US" sz="2400" dirty="0"/>
              <a:t> </a:t>
            </a:r>
            <a:r>
              <a:rPr lang="en-US" altLang="en-US" sz="2400" dirty="0" err="1"/>
              <a:t>quyển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ảnh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lưu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niệm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gia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đưa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cho</a:t>
            </a:r>
            <a:r>
              <a:rPr lang="en-US" altLang="en-US" sz="2400" dirty="0"/>
              <a:t> Vinh </a:t>
            </a:r>
            <a:r>
              <a:rPr lang="en-US" altLang="en-US" sz="2400" dirty="0" err="1"/>
              <a:t>xem</a:t>
            </a:r>
            <a:endParaRPr lang="en-US" altLang="en-US" sz="2400" dirty="0"/>
          </a:p>
        </p:txBody>
      </p:sp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914400" y="44196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Ảnh chụp cậu lúc lên mấy mà nom ngộ thế</a:t>
            </a: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914400" y="49530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Cậu nhầm to rồi      Tớ đâu mà tớ       Ông tớ đấy</a:t>
            </a:r>
          </a:p>
        </p:txBody>
      </p:sp>
      <p:sp>
        <p:nvSpPr>
          <p:cNvPr id="113675" name="Text Box 11"/>
          <p:cNvSpPr txBox="1">
            <a:spLocks noChangeArrowheads="1"/>
          </p:cNvSpPr>
          <p:nvPr/>
        </p:nvSpPr>
        <p:spPr bwMode="auto">
          <a:xfrm>
            <a:off x="914400" y="5334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 Ông cậu</a:t>
            </a:r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914400" y="5626234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-Ừ      Ông tớ ngày còn bé mà      Ai cũng bảo tớ giống ông nhất nhà</a:t>
            </a:r>
          </a:p>
        </p:txBody>
      </p:sp>
      <p:sp>
        <p:nvSpPr>
          <p:cNvPr id="113677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78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95600" y="2743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79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759075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0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002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1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9530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2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5532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43200" y="39624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4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77000" y="44196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5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004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6" name="AutoShape 2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3340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7" name="AutoShape 2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8" name="AutoShape 2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33600" y="6089015"/>
            <a:ext cx="381000" cy="28638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89" name="AutoShape 2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371600" y="5867400"/>
            <a:ext cx="381000" cy="2286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90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76800" y="5683250"/>
            <a:ext cx="381000" cy="40513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91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2390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3692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693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95600" y="2743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113694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667000"/>
            <a:ext cx="381000" cy="457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695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002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696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953000" y="3048000"/>
            <a:ext cx="381000" cy="457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113697" name="AutoShape 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553200" y="31242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698" name="AutoShape 3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43200" y="39624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113699" name="AutoShape 3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77000" y="44196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113700" name="AutoShape 3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004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701" name="AutoShape 3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2390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702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334000" y="4953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703" name="AutoShape 3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113704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371600" y="5715000"/>
            <a:ext cx="381000" cy="3810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!</a:t>
            </a:r>
          </a:p>
        </p:txBody>
      </p:sp>
      <p:sp>
        <p:nvSpPr>
          <p:cNvPr id="113705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33600" y="6037396"/>
            <a:ext cx="381000" cy="401504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113706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76595" y="5607050"/>
            <a:ext cx="381000" cy="41275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4138" name="Rectangle 43"/>
          <p:cNvSpPr>
            <a:spLocks noChangeArrowheads="1"/>
          </p:cNvSpPr>
          <p:nvPr/>
        </p:nvSpPr>
        <p:spPr bwMode="auto">
          <a:xfrm>
            <a:off x="1219200" y="0"/>
            <a:ext cx="6553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chemeClr val="tx2"/>
                </a:solidFill>
              </a:rPr>
              <a:t/>
            </a:r>
            <a:br>
              <a:rPr lang="en-US" altLang="en-US" sz="2800" b="1">
                <a:solidFill>
                  <a:schemeClr val="tx2"/>
                </a:solidFill>
              </a:rPr>
            </a:br>
            <a:endParaRPr lang="en-US" altLang="en-US" sz="2800" b="1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3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3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3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3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3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3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3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3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3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3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3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3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3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3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76200" y="2361883"/>
            <a:ext cx="9144000" cy="4399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>
                <a:solidFill>
                  <a:srgbClr val="002060"/>
                </a:solidFill>
              </a:rPr>
              <a:t>Nam</a:t>
            </a:r>
            <a:r>
              <a:rPr lang="en-US" altLang="en-US" sz="2800">
                <a:solidFill>
                  <a:srgbClr val="002060"/>
                </a:solidFill>
              </a:rPr>
              <a:t> : - (1)Tớ vừa bị mẹ mắng vì toàn để chị phải giặt giúp quần áo.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2060"/>
                </a:solidFill>
              </a:rPr>
              <a:t> </a:t>
            </a:r>
            <a:r>
              <a:rPr lang="en-US" altLang="en-US" sz="2800" i="1">
                <a:solidFill>
                  <a:srgbClr val="002060"/>
                </a:solidFill>
              </a:rPr>
              <a:t>Hùng:</a:t>
            </a:r>
            <a:r>
              <a:rPr lang="en-US" altLang="en-US" sz="2800">
                <a:solidFill>
                  <a:srgbClr val="002060"/>
                </a:solidFill>
              </a:rPr>
              <a:t>  -(2) Thế à? (3) Tớ thì chẳng bao giờ nhờ chị giặt quần áo.</a:t>
            </a:r>
            <a:r>
              <a:rPr lang="en-US" altLang="en-US" sz="2800" b="1">
                <a:solidFill>
                  <a:srgbClr val="002060"/>
                </a:solidFill>
              </a:rPr>
              <a:t>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2060"/>
                </a:solidFill>
              </a:rPr>
              <a:t>  </a:t>
            </a:r>
            <a:r>
              <a:rPr lang="en-US" altLang="en-US" sz="2800" i="1">
                <a:solidFill>
                  <a:srgbClr val="002060"/>
                </a:solidFill>
              </a:rPr>
              <a:t>Nam:</a:t>
            </a:r>
            <a:r>
              <a:rPr lang="en-US" altLang="en-US" sz="2800">
                <a:solidFill>
                  <a:srgbClr val="002060"/>
                </a:solidFill>
              </a:rPr>
              <a:t>   -(4) Chà. (5) Cậu tự giặt lấy cơ à! (6) Giỏi thật đấy?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2060"/>
                </a:solidFill>
              </a:rPr>
              <a:t>  </a:t>
            </a:r>
            <a:r>
              <a:rPr lang="en-US" altLang="en-US" sz="2800" i="1">
                <a:solidFill>
                  <a:srgbClr val="002060"/>
                </a:solidFill>
              </a:rPr>
              <a:t>Hùng:</a:t>
            </a:r>
            <a:r>
              <a:rPr lang="en-US" altLang="en-US" sz="2800">
                <a:solidFill>
                  <a:srgbClr val="002060"/>
                </a:solidFill>
              </a:rPr>
              <a:t> -(7) Không?  (8) Tớ không có chị, đành nhờ…anh tớ giặt giúp!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2060"/>
                </a:solidFill>
              </a:rPr>
              <a:t>  </a:t>
            </a:r>
            <a:r>
              <a:rPr lang="en-US" altLang="en-US" sz="2800" i="1">
                <a:solidFill>
                  <a:srgbClr val="002060"/>
                </a:solidFill>
              </a:rPr>
              <a:t>Nam:   !!!</a:t>
            </a:r>
            <a:endParaRPr lang="en-US" altLang="en-US" sz="2800">
              <a:solidFill>
                <a:srgbClr val="002060"/>
              </a:solidFill>
            </a:endParaRPr>
          </a:p>
        </p:txBody>
      </p:sp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152400" y="152459"/>
            <a:ext cx="88392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  <a:buNone/>
            </a:pPr>
            <a:r>
              <a:rPr lang="en-US" altLang="en-US" b="1" u="sng" dirty="0" err="1">
                <a:solidFill>
                  <a:srgbClr val="002060"/>
                </a:solidFill>
              </a:rPr>
              <a:t>Bài</a:t>
            </a:r>
            <a:r>
              <a:rPr lang="en-US" altLang="en-US" b="1" u="sng" dirty="0">
                <a:solidFill>
                  <a:srgbClr val="002060"/>
                </a:solidFill>
              </a:rPr>
              <a:t> 2</a:t>
            </a:r>
            <a:r>
              <a:rPr lang="en-US" altLang="en-US" b="1" dirty="0">
                <a:solidFill>
                  <a:srgbClr val="002060"/>
                </a:solidFill>
              </a:rPr>
              <a:t>: </a:t>
            </a:r>
            <a:r>
              <a:rPr lang="en-US" altLang="en-US" b="1" dirty="0" err="1">
                <a:solidFill>
                  <a:srgbClr val="002060"/>
                </a:solidFill>
              </a:rPr>
              <a:t>Gạch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dưới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những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dấu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câu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bị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dùng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sai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trong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mẩu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chuyện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Lười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dưới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đây</a:t>
            </a:r>
            <a:r>
              <a:rPr lang="en-US" altLang="en-US" b="1" dirty="0">
                <a:solidFill>
                  <a:srgbClr val="002060"/>
                </a:solidFill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</a:rPr>
              <a:t>sửa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lại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cho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đúng</a:t>
            </a:r>
            <a:r>
              <a:rPr lang="en-US" altLang="en-US" b="1" dirty="0">
                <a:solidFill>
                  <a:srgbClr val="002060"/>
                </a:solidFill>
              </a:rPr>
              <a:t>. </a:t>
            </a:r>
            <a:r>
              <a:rPr lang="en-US" altLang="en-US" b="1" dirty="0" err="1">
                <a:solidFill>
                  <a:srgbClr val="002060"/>
                </a:solidFill>
              </a:rPr>
              <a:t>Giải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thích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vì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sao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em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lại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sửa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như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vậy</a:t>
            </a:r>
            <a:r>
              <a:rPr lang="en-US" altLang="en-US" b="1" dirty="0">
                <a:solidFill>
                  <a:srgbClr val="002060"/>
                </a:solidFill>
              </a:rPr>
              <a:t>? 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3505200" y="1720791"/>
            <a:ext cx="2438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</a:rPr>
              <a:t>Các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câu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văn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/>
      <p:bldP spid="1228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66040" y="2225358"/>
            <a:ext cx="5410200" cy="377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i="1" dirty="0">
                <a:solidFill>
                  <a:srgbClr val="002060"/>
                </a:solidFill>
              </a:rPr>
              <a:t>Nam</a:t>
            </a:r>
            <a:r>
              <a:rPr lang="en-US" altLang="en-US" sz="2200" dirty="0">
                <a:solidFill>
                  <a:srgbClr val="002060"/>
                </a:solidFill>
              </a:rPr>
              <a:t> : - </a:t>
            </a:r>
            <a:r>
              <a:rPr lang="en-US" altLang="en-US" sz="2200" dirty="0">
                <a:solidFill>
                  <a:srgbClr val="FF0000"/>
                </a:solidFill>
              </a:rPr>
              <a:t>(1)</a:t>
            </a:r>
            <a:r>
              <a:rPr lang="en-US" altLang="en-US" sz="2200" dirty="0" err="1">
                <a:solidFill>
                  <a:srgbClr val="002060"/>
                </a:solidFill>
              </a:rPr>
              <a:t>Tớ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vừa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bị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mẹ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mắng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vì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toàn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để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chị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phải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giặt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giúp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quần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áo</a:t>
            </a:r>
            <a:r>
              <a:rPr lang="en-US" altLang="en-US" sz="22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b="1" dirty="0">
                <a:solidFill>
                  <a:srgbClr val="002060"/>
                </a:solidFill>
              </a:rPr>
              <a:t> </a:t>
            </a:r>
            <a:r>
              <a:rPr lang="en-US" altLang="en-US" sz="2200" i="1" dirty="0" err="1">
                <a:solidFill>
                  <a:srgbClr val="002060"/>
                </a:solidFill>
              </a:rPr>
              <a:t>Hùng</a:t>
            </a:r>
            <a:r>
              <a:rPr lang="en-US" altLang="en-US" sz="2200" i="1" dirty="0">
                <a:solidFill>
                  <a:srgbClr val="002060"/>
                </a:solidFill>
              </a:rPr>
              <a:t>:</a:t>
            </a:r>
            <a:r>
              <a:rPr lang="en-US" altLang="en-US" sz="2200" dirty="0">
                <a:solidFill>
                  <a:srgbClr val="002060"/>
                </a:solidFill>
              </a:rPr>
              <a:t>  -</a:t>
            </a:r>
            <a:r>
              <a:rPr lang="en-US" altLang="en-US" sz="2200" dirty="0">
                <a:solidFill>
                  <a:srgbClr val="FF0000"/>
                </a:solidFill>
              </a:rPr>
              <a:t>(2)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Thế</a:t>
            </a:r>
            <a:r>
              <a:rPr lang="en-US" altLang="en-US" sz="2200" dirty="0">
                <a:solidFill>
                  <a:srgbClr val="002060"/>
                </a:solidFill>
              </a:rPr>
              <a:t> à? </a:t>
            </a:r>
            <a:r>
              <a:rPr lang="en-US" altLang="en-US" sz="2200" dirty="0">
                <a:solidFill>
                  <a:srgbClr val="FF0000"/>
                </a:solidFill>
              </a:rPr>
              <a:t>(3)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Tớ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thì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chẳng</a:t>
            </a:r>
            <a:r>
              <a:rPr lang="en-US" altLang="en-US" sz="2200" dirty="0">
                <a:solidFill>
                  <a:srgbClr val="002060"/>
                </a:solidFill>
              </a:rPr>
              <a:t> bao </a:t>
            </a:r>
            <a:r>
              <a:rPr lang="en-US" altLang="en-US" sz="2200" dirty="0" err="1">
                <a:solidFill>
                  <a:srgbClr val="002060"/>
                </a:solidFill>
              </a:rPr>
              <a:t>giờ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nhờ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chị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giặt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quần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áo</a:t>
            </a:r>
            <a:r>
              <a:rPr lang="en-US" altLang="en-US" sz="2200" dirty="0">
                <a:solidFill>
                  <a:srgbClr val="002060"/>
                </a:solidFill>
              </a:rPr>
              <a:t>.</a:t>
            </a:r>
            <a:r>
              <a:rPr lang="en-US" altLang="en-US" sz="2200" b="1" dirty="0">
                <a:solidFill>
                  <a:srgbClr val="002060"/>
                </a:solidFill>
              </a:rPr>
              <a:t>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b="1" dirty="0">
                <a:solidFill>
                  <a:srgbClr val="002060"/>
                </a:solidFill>
              </a:rPr>
              <a:t>  </a:t>
            </a:r>
            <a:r>
              <a:rPr lang="en-US" altLang="en-US" sz="2200" i="1" dirty="0">
                <a:solidFill>
                  <a:srgbClr val="002060"/>
                </a:solidFill>
              </a:rPr>
              <a:t>Nam:</a:t>
            </a:r>
            <a:r>
              <a:rPr lang="en-US" altLang="en-US" sz="2200" dirty="0">
                <a:solidFill>
                  <a:srgbClr val="002060"/>
                </a:solidFill>
              </a:rPr>
              <a:t>   -</a:t>
            </a:r>
            <a:r>
              <a:rPr lang="en-US" altLang="en-US" sz="2200" dirty="0">
                <a:solidFill>
                  <a:srgbClr val="FF0000"/>
                </a:solidFill>
              </a:rPr>
              <a:t>(4) </a:t>
            </a:r>
            <a:r>
              <a:rPr lang="en-US" altLang="en-US" sz="2200" dirty="0" err="1">
                <a:solidFill>
                  <a:srgbClr val="002060"/>
                </a:solidFill>
              </a:rPr>
              <a:t>Chà</a:t>
            </a:r>
            <a:r>
              <a:rPr lang="en-US" altLang="en-US" sz="2200" dirty="0">
                <a:solidFill>
                  <a:srgbClr val="002060"/>
                </a:solidFill>
              </a:rPr>
              <a:t>.</a:t>
            </a:r>
            <a:r>
              <a:rPr lang="en-US" altLang="en-US" sz="2200" dirty="0">
                <a:solidFill>
                  <a:srgbClr val="FF0000"/>
                </a:solidFill>
              </a:rPr>
              <a:t> (5) </a:t>
            </a:r>
            <a:r>
              <a:rPr lang="en-US" altLang="en-US" sz="2200" dirty="0" err="1">
                <a:solidFill>
                  <a:srgbClr val="002060"/>
                </a:solidFill>
              </a:rPr>
              <a:t>Cậu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tự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giặt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lấy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cơ</a:t>
            </a:r>
            <a:r>
              <a:rPr lang="en-US" altLang="en-US" sz="2200" dirty="0">
                <a:solidFill>
                  <a:srgbClr val="002060"/>
                </a:solidFill>
              </a:rPr>
              <a:t> à!</a:t>
            </a:r>
            <a:r>
              <a:rPr lang="en-US" altLang="en-US" sz="2200" dirty="0">
                <a:solidFill>
                  <a:srgbClr val="FF0000"/>
                </a:solidFill>
              </a:rPr>
              <a:t> (6) </a:t>
            </a:r>
            <a:r>
              <a:rPr lang="en-US" altLang="en-US" sz="2200" dirty="0" err="1">
                <a:solidFill>
                  <a:srgbClr val="002060"/>
                </a:solidFill>
              </a:rPr>
              <a:t>Giỏi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thật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đấy</a:t>
            </a:r>
            <a:r>
              <a:rPr lang="en-US" altLang="en-US" sz="2200" dirty="0">
                <a:solidFill>
                  <a:srgbClr val="002060"/>
                </a:solidFill>
              </a:rPr>
              <a:t>?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dirty="0">
                <a:solidFill>
                  <a:srgbClr val="002060"/>
                </a:solidFill>
              </a:rPr>
              <a:t>  </a:t>
            </a:r>
            <a:r>
              <a:rPr lang="en-US" altLang="en-US" sz="2200" i="1" dirty="0" err="1">
                <a:solidFill>
                  <a:srgbClr val="002060"/>
                </a:solidFill>
              </a:rPr>
              <a:t>Hùng</a:t>
            </a:r>
            <a:r>
              <a:rPr lang="en-US" altLang="en-US" sz="2200" i="1" dirty="0">
                <a:solidFill>
                  <a:srgbClr val="002060"/>
                </a:solidFill>
              </a:rPr>
              <a:t>:</a:t>
            </a:r>
            <a:r>
              <a:rPr lang="en-US" altLang="en-US" sz="2200" dirty="0">
                <a:solidFill>
                  <a:srgbClr val="002060"/>
                </a:solidFill>
              </a:rPr>
              <a:t> -</a:t>
            </a:r>
            <a:r>
              <a:rPr lang="en-US" altLang="en-US" sz="2200" dirty="0">
                <a:solidFill>
                  <a:srgbClr val="FF0000"/>
                </a:solidFill>
              </a:rPr>
              <a:t>(7) </a:t>
            </a:r>
            <a:r>
              <a:rPr lang="en-US" altLang="en-US" sz="2200" dirty="0" err="1">
                <a:solidFill>
                  <a:srgbClr val="002060"/>
                </a:solidFill>
              </a:rPr>
              <a:t>Không</a:t>
            </a:r>
            <a:r>
              <a:rPr lang="en-US" altLang="en-US" sz="2200" dirty="0">
                <a:solidFill>
                  <a:srgbClr val="002060"/>
                </a:solidFill>
              </a:rPr>
              <a:t>?  </a:t>
            </a:r>
            <a:r>
              <a:rPr lang="en-US" altLang="en-US" sz="2200" dirty="0">
                <a:solidFill>
                  <a:srgbClr val="FF0000"/>
                </a:solidFill>
              </a:rPr>
              <a:t>(8) </a:t>
            </a:r>
            <a:r>
              <a:rPr lang="en-US" altLang="en-US" sz="2200" dirty="0" err="1">
                <a:solidFill>
                  <a:srgbClr val="002060"/>
                </a:solidFill>
              </a:rPr>
              <a:t>Tớ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không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có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chị</a:t>
            </a:r>
            <a:r>
              <a:rPr lang="en-US" altLang="en-US" sz="2200" dirty="0">
                <a:solidFill>
                  <a:srgbClr val="002060"/>
                </a:solidFill>
              </a:rPr>
              <a:t>, </a:t>
            </a:r>
            <a:r>
              <a:rPr lang="en-US" altLang="en-US" sz="2200" dirty="0" err="1">
                <a:solidFill>
                  <a:srgbClr val="002060"/>
                </a:solidFill>
              </a:rPr>
              <a:t>đành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nhờ</a:t>
            </a:r>
            <a:r>
              <a:rPr lang="en-US" altLang="en-US" sz="2200" dirty="0">
                <a:solidFill>
                  <a:srgbClr val="002060"/>
                </a:solidFill>
              </a:rPr>
              <a:t>…</a:t>
            </a:r>
            <a:r>
              <a:rPr lang="en-US" altLang="en-US" sz="2200" dirty="0" err="1">
                <a:solidFill>
                  <a:srgbClr val="002060"/>
                </a:solidFill>
              </a:rPr>
              <a:t>anh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tớ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giặt</a:t>
            </a:r>
            <a:r>
              <a:rPr lang="en-US" altLang="en-US" sz="2200" dirty="0">
                <a:solidFill>
                  <a:srgbClr val="002060"/>
                </a:solidFill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</a:rPr>
              <a:t>giúp</a:t>
            </a:r>
            <a:r>
              <a:rPr lang="en-US" altLang="en-US" sz="2200" dirty="0">
                <a:solidFill>
                  <a:srgbClr val="002060"/>
                </a:solidFill>
              </a:rPr>
              <a:t>!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200" dirty="0">
                <a:solidFill>
                  <a:srgbClr val="002060"/>
                </a:solidFill>
              </a:rPr>
              <a:t>  </a:t>
            </a:r>
            <a:r>
              <a:rPr lang="en-US" altLang="en-US" sz="2200" i="1" dirty="0">
                <a:solidFill>
                  <a:srgbClr val="002060"/>
                </a:solidFill>
              </a:rPr>
              <a:t>Nam:   !!!</a:t>
            </a:r>
            <a:endParaRPr lang="en-US" altLang="en-US" sz="1800" dirty="0">
              <a:solidFill>
                <a:srgbClr val="002060"/>
              </a:solidFill>
            </a:endParaRP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1905000" y="1600201"/>
            <a:ext cx="205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câu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văn</a:t>
            </a:r>
            <a:endParaRPr lang="en-US" altLang="en-US" sz="2400" b="1" dirty="0">
              <a:solidFill>
                <a:srgbClr val="FF0000"/>
              </a:solidFill>
            </a:endParaRPr>
          </a:p>
        </p:txBody>
      </p:sp>
      <p:sp>
        <p:nvSpPr>
          <p:cNvPr id="6149" name="Line 9"/>
          <p:cNvSpPr>
            <a:spLocks noChangeShapeType="1"/>
          </p:cNvSpPr>
          <p:nvPr/>
        </p:nvSpPr>
        <p:spPr bwMode="auto">
          <a:xfrm>
            <a:off x="5476240" y="229997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82" name="Text Box 10"/>
          <p:cNvSpPr txBox="1">
            <a:spLocks noChangeArrowheads="1"/>
          </p:cNvSpPr>
          <p:nvPr/>
        </p:nvSpPr>
        <p:spPr bwMode="auto">
          <a:xfrm>
            <a:off x="5463540" y="374777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(5)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Cậu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tự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giặt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lấy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cơ</a:t>
            </a:r>
            <a:r>
              <a:rPr lang="en-US" altLang="en-US" sz="2400" dirty="0">
                <a:solidFill>
                  <a:srgbClr val="002060"/>
                </a:solidFill>
              </a:rPr>
              <a:t> à</a:t>
            </a:r>
            <a:r>
              <a:rPr lang="en-US" altLang="en-US" sz="2400" b="1" dirty="0">
                <a:solidFill>
                  <a:srgbClr val="FF0000"/>
                </a:solidFill>
              </a:rPr>
              <a:t>?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5463540" y="329057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(4)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Chà</a:t>
            </a:r>
            <a:r>
              <a:rPr lang="en-US" altLang="en-US" sz="2400" b="1" dirty="0">
                <a:solidFill>
                  <a:srgbClr val="FF0000"/>
                </a:solidFill>
              </a:rPr>
              <a:t>!</a:t>
            </a:r>
            <a:r>
              <a:rPr lang="en-US" altLang="en-US" sz="2400" dirty="0">
                <a:solidFill>
                  <a:srgbClr val="002060"/>
                </a:solidFill>
              </a:rPr>
              <a:t>( </a:t>
            </a:r>
            <a:r>
              <a:rPr lang="en-US" altLang="en-US" sz="2400" dirty="0" err="1">
                <a:solidFill>
                  <a:srgbClr val="002060"/>
                </a:solidFill>
              </a:rPr>
              <a:t>câu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cảm</a:t>
            </a:r>
            <a:r>
              <a:rPr lang="en-US" altLang="en-US" sz="24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5476240" y="416687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(6) </a:t>
            </a:r>
            <a:r>
              <a:rPr lang="en-US" altLang="en-US" sz="2400" dirty="0" err="1">
                <a:solidFill>
                  <a:srgbClr val="002060"/>
                </a:solidFill>
              </a:rPr>
              <a:t>Giỏi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thật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đấy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5485" name="Text Box 13"/>
          <p:cNvSpPr txBox="1">
            <a:spLocks noChangeArrowheads="1"/>
          </p:cNvSpPr>
          <p:nvPr/>
        </p:nvSpPr>
        <p:spPr bwMode="auto">
          <a:xfrm>
            <a:off x="5463540" y="466217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(7)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Không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</a:rPr>
              <a:t>!</a:t>
            </a:r>
            <a:r>
              <a:rPr lang="en-US" altLang="en-US" sz="2400" dirty="0">
                <a:solidFill>
                  <a:srgbClr val="002060"/>
                </a:solidFill>
              </a:rPr>
              <a:t> (</a:t>
            </a:r>
            <a:r>
              <a:rPr lang="en-US" altLang="en-US" sz="2400" dirty="0" err="1">
                <a:solidFill>
                  <a:srgbClr val="002060"/>
                </a:solidFill>
              </a:rPr>
              <a:t>câu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cảm</a:t>
            </a:r>
            <a:r>
              <a:rPr lang="en-US" altLang="en-US" sz="24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05486" name="Text Box 14"/>
          <p:cNvSpPr txBox="1">
            <a:spLocks noChangeArrowheads="1"/>
          </p:cNvSpPr>
          <p:nvPr/>
        </p:nvSpPr>
        <p:spPr bwMode="auto">
          <a:xfrm>
            <a:off x="5476240" y="5182870"/>
            <a:ext cx="373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(8</a:t>
            </a:r>
            <a:r>
              <a:rPr lang="en-US" altLang="en-US" sz="2400" dirty="0">
                <a:solidFill>
                  <a:srgbClr val="002060"/>
                </a:solidFill>
              </a:rPr>
              <a:t>)</a:t>
            </a:r>
            <a:r>
              <a:rPr lang="en-US" altLang="en-US" sz="2400" dirty="0" err="1">
                <a:solidFill>
                  <a:srgbClr val="002060"/>
                </a:solidFill>
              </a:rPr>
              <a:t>Tớ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không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chị</a:t>
            </a:r>
            <a:r>
              <a:rPr lang="en-US" altLang="en-US" sz="2400" dirty="0">
                <a:solidFill>
                  <a:srgbClr val="002060"/>
                </a:solidFill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</a:rPr>
              <a:t>đành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nhờ</a:t>
            </a:r>
            <a:r>
              <a:rPr lang="en-US" altLang="en-US" sz="2400" dirty="0">
                <a:solidFill>
                  <a:srgbClr val="002060"/>
                </a:solidFill>
              </a:rPr>
              <a:t>… </a:t>
            </a:r>
            <a:r>
              <a:rPr lang="en-US" altLang="en-US" sz="2400" dirty="0" err="1">
                <a:solidFill>
                  <a:srgbClr val="002060"/>
                </a:solidFill>
              </a:rPr>
              <a:t>anh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tớ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giặt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giúp</a:t>
            </a:r>
            <a:r>
              <a:rPr lang="en-US" altLang="en-US" sz="24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6705600" y="1597026"/>
            <a:ext cx="1981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</a:rPr>
              <a:t>Sửa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lỗi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5500" name="Text Box 28"/>
          <p:cNvSpPr txBox="1">
            <a:spLocks noChangeArrowheads="1"/>
          </p:cNvSpPr>
          <p:nvPr/>
        </p:nvSpPr>
        <p:spPr bwMode="auto">
          <a:xfrm>
            <a:off x="5463540" y="2299970"/>
            <a:ext cx="373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</a:rPr>
              <a:t>- </a:t>
            </a:r>
            <a:r>
              <a:rPr lang="en-US" altLang="en-US" sz="2400" dirty="0" err="1">
                <a:solidFill>
                  <a:srgbClr val="002060"/>
                </a:solidFill>
              </a:rPr>
              <a:t>Câu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</a:rPr>
              <a:t>(1), (2), (3</a:t>
            </a:r>
            <a:r>
              <a:rPr lang="en-US" altLang="en-US" sz="2400" dirty="0">
                <a:solidFill>
                  <a:srgbClr val="002060"/>
                </a:solidFill>
              </a:rPr>
              <a:t>) </a:t>
            </a:r>
            <a:r>
              <a:rPr lang="en-US" altLang="en-US" sz="2400" dirty="0" err="1">
                <a:solidFill>
                  <a:srgbClr val="002060"/>
                </a:solidFill>
              </a:rPr>
              <a:t>dùng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đúng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các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dấu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câu</a:t>
            </a:r>
            <a:r>
              <a:rPr lang="en-US" altLang="en-US" sz="24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114300" y="215900"/>
            <a:ext cx="89154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2060"/>
                </a:solidFill>
              </a:rPr>
              <a:t>Bài</a:t>
            </a:r>
            <a:r>
              <a:rPr lang="en-US" altLang="en-US" sz="2800" b="1" u="sng" dirty="0">
                <a:solidFill>
                  <a:srgbClr val="002060"/>
                </a:solidFill>
              </a:rPr>
              <a:t> 2</a:t>
            </a:r>
            <a:r>
              <a:rPr lang="en-US" altLang="en-US" sz="2400" b="1" dirty="0">
                <a:solidFill>
                  <a:srgbClr val="002060"/>
                </a:solidFill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</a:rPr>
              <a:t>Gạch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dưới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những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dấu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câu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bị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dùng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sai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trong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mẩu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chuyện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Lười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dưới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đây</a:t>
            </a:r>
            <a:r>
              <a:rPr lang="en-US" altLang="en-US" sz="2400" b="1" dirty="0">
                <a:solidFill>
                  <a:srgbClr val="002060"/>
                </a:solidFill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</a:rPr>
              <a:t>sửa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lại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cho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đúng</a:t>
            </a:r>
            <a:r>
              <a:rPr lang="en-US" altLang="en-US" sz="2400" b="1" dirty="0">
                <a:solidFill>
                  <a:srgbClr val="002060"/>
                </a:solidFill>
              </a:rPr>
              <a:t>. </a:t>
            </a:r>
            <a:r>
              <a:rPr lang="en-US" altLang="en-US" sz="2400" b="1" dirty="0" err="1">
                <a:solidFill>
                  <a:srgbClr val="002060"/>
                </a:solidFill>
              </a:rPr>
              <a:t>Giải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thích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vì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sao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em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lại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sửa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như</a:t>
            </a:r>
            <a:r>
              <a:rPr lang="en-US" altLang="en-US" sz="2400" b="1" dirty="0">
                <a:solidFill>
                  <a:srgbClr val="002060"/>
                </a:solidFill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</a:rPr>
              <a:t>vậy</a:t>
            </a:r>
            <a:r>
              <a:rPr lang="en-US" altLang="en-US" sz="2400" b="1" dirty="0">
                <a:solidFill>
                  <a:srgbClr val="002060"/>
                </a:solidFill>
              </a:rPr>
              <a:t>? </a:t>
            </a: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1257300" y="67468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810000" y="674687"/>
            <a:ext cx="2590800" cy="1110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648200" y="1066800"/>
            <a:ext cx="2184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7467600" y="10668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17"/>
          <p:cNvSpPr>
            <a:spLocks noChangeShapeType="1"/>
          </p:cNvSpPr>
          <p:nvPr/>
        </p:nvSpPr>
        <p:spPr bwMode="auto">
          <a:xfrm flipV="1">
            <a:off x="2286000" y="1091381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5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5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5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5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5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5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5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5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5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5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5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5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5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5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5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5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5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5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05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5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5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5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2"/>
          <p:cNvSpPr txBox="1">
            <a:spLocks noChangeArrowheads="1"/>
          </p:cNvSpPr>
          <p:nvPr/>
        </p:nvSpPr>
        <p:spPr bwMode="auto">
          <a:xfrm>
            <a:off x="228600" y="457200"/>
            <a:ext cx="8839200" cy="5174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/>
              <a:t>   </a:t>
            </a:r>
            <a:r>
              <a:rPr lang="en-US" altLang="en-US" b="1" dirty="0">
                <a:solidFill>
                  <a:srgbClr val="002060"/>
                </a:solidFill>
              </a:rPr>
              <a:t>* </a:t>
            </a:r>
            <a:r>
              <a:rPr lang="en-US" altLang="en-US" b="1" u="sng" dirty="0" err="1">
                <a:solidFill>
                  <a:srgbClr val="002060"/>
                </a:solidFill>
              </a:rPr>
              <a:t>Bài</a:t>
            </a:r>
            <a:r>
              <a:rPr lang="en-US" altLang="en-US" b="1" u="sng" dirty="0">
                <a:solidFill>
                  <a:srgbClr val="002060"/>
                </a:solidFill>
              </a:rPr>
              <a:t> 3</a:t>
            </a:r>
            <a:r>
              <a:rPr lang="en-US" altLang="en-US" b="1" dirty="0">
                <a:solidFill>
                  <a:srgbClr val="002060"/>
                </a:solidFill>
              </a:rPr>
              <a:t> : </a:t>
            </a:r>
            <a:r>
              <a:rPr lang="en-US" altLang="en-US" b="1" dirty="0" err="1">
                <a:solidFill>
                  <a:srgbClr val="002060"/>
                </a:solidFill>
              </a:rPr>
              <a:t>Với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mỗi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nội</a:t>
            </a:r>
            <a:r>
              <a:rPr lang="en-US" altLang="en-US" b="1" dirty="0">
                <a:solidFill>
                  <a:srgbClr val="002060"/>
                </a:solidFill>
              </a:rPr>
              <a:t> dung </a:t>
            </a:r>
            <a:r>
              <a:rPr lang="en-US" altLang="en-US" b="1" dirty="0" err="1">
                <a:solidFill>
                  <a:srgbClr val="002060"/>
                </a:solidFill>
              </a:rPr>
              <a:t>sau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đây</a:t>
            </a:r>
            <a:r>
              <a:rPr lang="en-US" altLang="en-US" b="1" dirty="0">
                <a:solidFill>
                  <a:srgbClr val="002060"/>
                </a:solidFill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</a:rPr>
              <a:t>em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hãy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đặt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một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câu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và</a:t>
            </a:r>
            <a:r>
              <a:rPr lang="en-US" altLang="en-US" b="1" dirty="0">
                <a:solidFill>
                  <a:srgbClr val="002060"/>
                </a:solidFill>
              </a:rPr>
              <a:t>  </a:t>
            </a:r>
            <a:r>
              <a:rPr lang="en-US" altLang="en-US" b="1" dirty="0" err="1">
                <a:solidFill>
                  <a:srgbClr val="002060"/>
                </a:solidFill>
              </a:rPr>
              <a:t>dùng</a:t>
            </a:r>
            <a:r>
              <a:rPr lang="en-US" altLang="en-US" b="1" dirty="0">
                <a:solidFill>
                  <a:srgbClr val="002060"/>
                </a:solidFill>
              </a:rPr>
              <a:t>  </a:t>
            </a:r>
            <a:r>
              <a:rPr lang="en-US" altLang="en-US" b="1" dirty="0" err="1">
                <a:solidFill>
                  <a:srgbClr val="002060"/>
                </a:solidFill>
              </a:rPr>
              <a:t>những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dấu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câu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thích</a:t>
            </a:r>
            <a:r>
              <a:rPr lang="en-US" altLang="en-US" b="1" dirty="0">
                <a:solidFill>
                  <a:srgbClr val="002060"/>
                </a:solidFill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</a:rPr>
              <a:t>hợp</a:t>
            </a:r>
            <a:r>
              <a:rPr lang="en-US" altLang="en-US" b="1" dirty="0">
                <a:solidFill>
                  <a:srgbClr val="002060"/>
                </a:solidFill>
              </a:rPr>
              <a:t>: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</a:rPr>
              <a:t>a)  </a:t>
            </a:r>
            <a:r>
              <a:rPr lang="en-US" altLang="en-US" dirty="0" err="1">
                <a:solidFill>
                  <a:srgbClr val="002060"/>
                </a:solidFill>
              </a:rPr>
              <a:t>Nhờ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em</a:t>
            </a:r>
            <a:r>
              <a:rPr lang="en-US" altLang="en-US" dirty="0">
                <a:solidFill>
                  <a:srgbClr val="002060"/>
                </a:solidFill>
              </a:rPr>
              <a:t>(</a:t>
            </a:r>
            <a:r>
              <a:rPr lang="en-US" altLang="en-US" dirty="0" err="1">
                <a:solidFill>
                  <a:srgbClr val="002060"/>
                </a:solidFill>
              </a:rPr>
              <a:t>hoặc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anh</a:t>
            </a:r>
            <a:r>
              <a:rPr lang="en-US" altLang="en-US" dirty="0">
                <a:solidFill>
                  <a:srgbClr val="002060"/>
                </a:solidFill>
              </a:rPr>
              <a:t>, </a:t>
            </a:r>
            <a:r>
              <a:rPr lang="en-US" altLang="en-US" dirty="0" err="1">
                <a:solidFill>
                  <a:srgbClr val="002060"/>
                </a:solidFill>
              </a:rPr>
              <a:t>chị</a:t>
            </a:r>
            <a:r>
              <a:rPr lang="en-US" altLang="en-US" dirty="0">
                <a:solidFill>
                  <a:srgbClr val="002060"/>
                </a:solidFill>
              </a:rPr>
              <a:t>) </a:t>
            </a:r>
            <a:r>
              <a:rPr lang="en-US" altLang="en-US" dirty="0" err="1">
                <a:solidFill>
                  <a:srgbClr val="002060"/>
                </a:solidFill>
              </a:rPr>
              <a:t>mở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hộ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cửa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sổ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</a:rPr>
              <a:t>b) </a:t>
            </a:r>
            <a:r>
              <a:rPr lang="en-US" altLang="en-US" dirty="0" err="1">
                <a:solidFill>
                  <a:srgbClr val="002060"/>
                </a:solidFill>
              </a:rPr>
              <a:t>Hỏi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bố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xem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mấy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giờ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hai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bố</a:t>
            </a:r>
            <a:r>
              <a:rPr lang="en-US" altLang="en-US" dirty="0">
                <a:solidFill>
                  <a:srgbClr val="002060"/>
                </a:solidFill>
              </a:rPr>
              <a:t> con </a:t>
            </a:r>
            <a:r>
              <a:rPr lang="en-US" altLang="en-US" dirty="0" err="1">
                <a:solidFill>
                  <a:srgbClr val="002060"/>
                </a:solidFill>
              </a:rPr>
              <a:t>đi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thăm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ông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bà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</a:rPr>
              <a:t>c) </a:t>
            </a:r>
            <a:r>
              <a:rPr lang="en-US" altLang="en-US" dirty="0" err="1">
                <a:solidFill>
                  <a:srgbClr val="002060"/>
                </a:solidFill>
              </a:rPr>
              <a:t>Thể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hiện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sự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thán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phục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trước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thành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tích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của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bạn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</a:rPr>
              <a:t>d) </a:t>
            </a:r>
            <a:r>
              <a:rPr lang="en-US" altLang="en-US" dirty="0" err="1">
                <a:solidFill>
                  <a:srgbClr val="002060"/>
                </a:solidFill>
              </a:rPr>
              <a:t>Thể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hiện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sự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ngạc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nhiên</a:t>
            </a:r>
            <a:r>
              <a:rPr lang="en-US" altLang="en-US" dirty="0">
                <a:solidFill>
                  <a:srgbClr val="002060"/>
                </a:solidFill>
              </a:rPr>
              <a:t>, </a:t>
            </a:r>
            <a:r>
              <a:rPr lang="en-US" altLang="en-US" dirty="0" err="1">
                <a:solidFill>
                  <a:srgbClr val="002060"/>
                </a:solidFill>
              </a:rPr>
              <a:t>vui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mừng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khi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được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mẹ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tặng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cho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một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món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quà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mà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em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ao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ước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từ</a:t>
            </a:r>
            <a:r>
              <a:rPr lang="en-US" altLang="en-US" dirty="0">
                <a:solidFill>
                  <a:srgbClr val="002060"/>
                </a:solidFill>
              </a:rPr>
              <a:t> </a:t>
            </a:r>
            <a:r>
              <a:rPr lang="en-US" altLang="en-US" dirty="0" err="1">
                <a:solidFill>
                  <a:srgbClr val="002060"/>
                </a:solidFill>
              </a:rPr>
              <a:t>lâu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  <a:endParaRPr lang="en-US" altLang="en-US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381000" y="2052638"/>
            <a:ext cx="830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213360" y="76200"/>
            <a:ext cx="8473440" cy="119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dirty="0">
                <a:solidFill>
                  <a:srgbClr val="002060"/>
                </a:solidFill>
              </a:rPr>
              <a:t>    Theo </a:t>
            </a:r>
            <a:r>
              <a:rPr lang="en-US" altLang="en-US" sz="3600" dirty="0" err="1">
                <a:solidFill>
                  <a:srgbClr val="002060"/>
                </a:solidFill>
              </a:rPr>
              <a:t>nội</a:t>
            </a:r>
            <a:r>
              <a:rPr lang="en-US" altLang="en-US" sz="3600" dirty="0">
                <a:solidFill>
                  <a:srgbClr val="002060"/>
                </a:solidFill>
              </a:rPr>
              <a:t> dung </a:t>
            </a:r>
            <a:r>
              <a:rPr lang="en-US" altLang="en-US" sz="3600" dirty="0" err="1">
                <a:solidFill>
                  <a:srgbClr val="002060"/>
                </a:solidFill>
              </a:rPr>
              <a:t>được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nêu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trong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các</a:t>
            </a:r>
            <a:r>
              <a:rPr lang="en-US" altLang="en-US" sz="3600" dirty="0">
                <a:solidFill>
                  <a:srgbClr val="002060"/>
                </a:solidFill>
              </a:rPr>
              <a:t> ý a, b, c, d </a:t>
            </a:r>
            <a:r>
              <a:rPr lang="en-US" altLang="en-US" sz="3600" dirty="0" err="1">
                <a:solidFill>
                  <a:srgbClr val="002060"/>
                </a:solidFill>
              </a:rPr>
              <a:t>em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cần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đặt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kiểu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câu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với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những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dấu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câu</a:t>
            </a:r>
            <a:r>
              <a:rPr lang="en-US" altLang="en-US" sz="3600" dirty="0">
                <a:solidFill>
                  <a:srgbClr val="002060"/>
                </a:solidFill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</a:rPr>
              <a:t>nào</a:t>
            </a:r>
            <a:r>
              <a:rPr lang="en-US" altLang="en-US" sz="3600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26984" name="Text Box 8"/>
          <p:cNvSpPr txBox="1">
            <a:spLocks noChangeArrowheads="1"/>
          </p:cNvSpPr>
          <p:nvPr/>
        </p:nvSpPr>
        <p:spPr bwMode="auto">
          <a:xfrm>
            <a:off x="107315" y="1219200"/>
            <a:ext cx="9036685" cy="535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600"/>
              <a:t> Với ý a, cần đặt </a:t>
            </a:r>
            <a:r>
              <a:rPr lang="en-US" altLang="en-US" sz="3600">
                <a:solidFill>
                  <a:srgbClr val="CC0066"/>
                </a:solidFill>
              </a:rPr>
              <a:t>câu khiến</a:t>
            </a:r>
            <a:r>
              <a:rPr lang="en-US" altLang="en-US" sz="3600"/>
              <a:t>, sử dụng </a:t>
            </a:r>
            <a:r>
              <a:rPr lang="en-US" altLang="en-US" sz="3600">
                <a:solidFill>
                  <a:srgbClr val="CC0066"/>
                </a:solidFill>
              </a:rPr>
              <a:t>dấu chấm than</a:t>
            </a:r>
            <a:r>
              <a:rPr lang="en-US" altLang="en-US" sz="3600">
                <a:solidFill>
                  <a:srgbClr val="002060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600"/>
              <a:t> Với ý b, cần đặt </a:t>
            </a:r>
            <a:r>
              <a:rPr lang="en-US" altLang="en-US" sz="3600">
                <a:solidFill>
                  <a:srgbClr val="CC0066"/>
                </a:solidFill>
              </a:rPr>
              <a:t>câu hỏi</a:t>
            </a:r>
            <a:r>
              <a:rPr lang="en-US" altLang="en-US" sz="3600"/>
              <a:t>, sử dụng </a:t>
            </a:r>
            <a:r>
              <a:rPr lang="en-US" altLang="en-US" sz="3600">
                <a:solidFill>
                  <a:srgbClr val="CC0066"/>
                </a:solidFill>
              </a:rPr>
              <a:t>dấu chấm hỏi</a:t>
            </a:r>
            <a:r>
              <a:rPr lang="en-US" altLang="en-US" sz="3600"/>
              <a:t>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600"/>
              <a:t> Với ý c, cần đặt </a:t>
            </a:r>
            <a:r>
              <a:rPr lang="en-US" altLang="en-US" sz="3600">
                <a:solidFill>
                  <a:srgbClr val="CC0066"/>
                </a:solidFill>
              </a:rPr>
              <a:t>câu cảm</a:t>
            </a:r>
            <a:r>
              <a:rPr lang="en-US" altLang="en-US" sz="3600"/>
              <a:t>, sử dụng </a:t>
            </a:r>
            <a:r>
              <a:rPr lang="en-US" altLang="en-US" sz="3600">
                <a:solidFill>
                  <a:srgbClr val="CC0066"/>
                </a:solidFill>
              </a:rPr>
              <a:t>dấu chấm than</a:t>
            </a:r>
            <a:r>
              <a:rPr lang="en-US" altLang="en-US" sz="3600"/>
              <a:t>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600"/>
              <a:t> Với ý d, cần đặt </a:t>
            </a:r>
            <a:r>
              <a:rPr lang="en-US" altLang="en-US" sz="3600">
                <a:solidFill>
                  <a:srgbClr val="CC0066"/>
                </a:solidFill>
              </a:rPr>
              <a:t>câu cảm</a:t>
            </a:r>
            <a:r>
              <a:rPr lang="en-US" altLang="en-US" sz="3600"/>
              <a:t>, sử dụng </a:t>
            </a:r>
            <a:r>
              <a:rPr lang="en-US" altLang="en-US" sz="3600">
                <a:solidFill>
                  <a:srgbClr val="CC0066"/>
                </a:solidFill>
              </a:rPr>
              <a:t>dấu chấm than</a:t>
            </a:r>
            <a:r>
              <a:rPr lang="en-US" altLang="en-US" sz="3600"/>
              <a:t>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3" grpId="0"/>
      <p:bldP spid="1269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0" y="457200"/>
            <a:ext cx="91440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   </a:t>
            </a:r>
            <a:r>
              <a:rPr lang="en-US" altLang="en-US" sz="2800" b="1" dirty="0">
                <a:solidFill>
                  <a:srgbClr val="002060"/>
                </a:solidFill>
              </a:rPr>
              <a:t>* </a:t>
            </a:r>
            <a:r>
              <a:rPr lang="en-US" altLang="en-US" sz="2800" b="1" u="sng" dirty="0" err="1">
                <a:solidFill>
                  <a:srgbClr val="002060"/>
                </a:solidFill>
              </a:rPr>
              <a:t>Bài</a:t>
            </a:r>
            <a:r>
              <a:rPr lang="en-US" altLang="en-US" sz="2800" b="1" u="sng" dirty="0">
                <a:solidFill>
                  <a:srgbClr val="002060"/>
                </a:solidFill>
              </a:rPr>
              <a:t> 3</a:t>
            </a:r>
            <a:r>
              <a:rPr lang="en-US" altLang="en-US" sz="2800" b="1" dirty="0">
                <a:solidFill>
                  <a:srgbClr val="002060"/>
                </a:solidFill>
              </a:rPr>
              <a:t> : </a:t>
            </a:r>
            <a:r>
              <a:rPr lang="en-US" altLang="en-US" sz="2800" b="1" dirty="0" err="1">
                <a:solidFill>
                  <a:srgbClr val="002060"/>
                </a:solidFill>
              </a:rPr>
              <a:t>Với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mỗi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nội</a:t>
            </a:r>
            <a:r>
              <a:rPr lang="en-US" altLang="en-US" sz="2800" b="1" dirty="0">
                <a:solidFill>
                  <a:srgbClr val="002060"/>
                </a:solidFill>
              </a:rPr>
              <a:t> dung </a:t>
            </a:r>
            <a:r>
              <a:rPr lang="en-US" altLang="en-US" sz="2800" b="1" dirty="0" err="1">
                <a:solidFill>
                  <a:srgbClr val="002060"/>
                </a:solidFill>
              </a:rPr>
              <a:t>sau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đây</a:t>
            </a:r>
            <a:r>
              <a:rPr lang="en-US" altLang="en-US" sz="2800" b="1" dirty="0">
                <a:solidFill>
                  <a:srgbClr val="002060"/>
                </a:solidFill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</a:rPr>
              <a:t>em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hãy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đặt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một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câu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và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dùng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những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dấu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câu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thích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</a:rPr>
              <a:t>hợp</a:t>
            </a:r>
            <a:r>
              <a:rPr lang="en-US" altLang="en-US" sz="2800" b="1" dirty="0">
                <a:solidFill>
                  <a:srgbClr val="002060"/>
                </a:solidFill>
              </a:rPr>
              <a:t>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</a:rPr>
              <a:t>	</a:t>
            </a:r>
            <a:r>
              <a:rPr lang="en-US" altLang="en-US" sz="2800" dirty="0">
                <a:solidFill>
                  <a:srgbClr val="002060"/>
                </a:solidFill>
              </a:rPr>
              <a:t>a)  </a:t>
            </a:r>
            <a:r>
              <a:rPr lang="en-US" altLang="en-US" sz="2800" dirty="0" err="1">
                <a:solidFill>
                  <a:srgbClr val="002060"/>
                </a:solidFill>
              </a:rPr>
              <a:t>Nhờ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em</a:t>
            </a:r>
            <a:r>
              <a:rPr lang="en-US" altLang="en-US" sz="2800" dirty="0">
                <a:solidFill>
                  <a:srgbClr val="002060"/>
                </a:solidFill>
              </a:rPr>
              <a:t> (</a:t>
            </a:r>
            <a:r>
              <a:rPr lang="en-US" altLang="en-US" sz="2800" dirty="0" err="1">
                <a:solidFill>
                  <a:srgbClr val="002060"/>
                </a:solidFill>
              </a:rPr>
              <a:t>hoặc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anh</a:t>
            </a:r>
            <a:r>
              <a:rPr lang="en-US" altLang="en-US" sz="2800" dirty="0">
                <a:solidFill>
                  <a:srgbClr val="002060"/>
                </a:solidFill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</a:rPr>
              <a:t>chị</a:t>
            </a:r>
            <a:r>
              <a:rPr lang="en-US" altLang="en-US" sz="2800" dirty="0">
                <a:solidFill>
                  <a:srgbClr val="002060"/>
                </a:solidFill>
              </a:rPr>
              <a:t>) </a:t>
            </a:r>
            <a:r>
              <a:rPr lang="en-US" altLang="en-US" sz="2800" dirty="0" err="1">
                <a:solidFill>
                  <a:srgbClr val="002060"/>
                </a:solidFill>
              </a:rPr>
              <a:t>mở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hộ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cửa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sổ</a:t>
            </a:r>
            <a:r>
              <a:rPr lang="en-US" altLang="en-US" sz="28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        </a:t>
            </a:r>
            <a:r>
              <a:rPr lang="en-US" altLang="en-US" sz="2800" dirty="0">
                <a:solidFill>
                  <a:srgbClr val="FF0000"/>
                </a:solidFill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</a:rPr>
              <a:t>Chị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mở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cửa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sổ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giúp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em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với</a:t>
            </a:r>
            <a:r>
              <a:rPr lang="en-US" altLang="en-US" sz="2800" dirty="0">
                <a:solidFill>
                  <a:srgbClr val="FF0000"/>
                </a:solidFill>
              </a:rPr>
              <a:t> ạ!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	        - Lan </a:t>
            </a:r>
            <a:r>
              <a:rPr lang="en-US" altLang="en-US" sz="2800" dirty="0" err="1">
                <a:solidFill>
                  <a:srgbClr val="FF0000"/>
                </a:solidFill>
              </a:rPr>
              <a:t>ơi</a:t>
            </a:r>
            <a:r>
              <a:rPr lang="en-US" altLang="en-US" sz="2800" dirty="0">
                <a:solidFill>
                  <a:srgbClr val="FF0000"/>
                </a:solidFill>
              </a:rPr>
              <a:t>, </a:t>
            </a:r>
            <a:r>
              <a:rPr lang="en-US" altLang="en-US" sz="2800" dirty="0" err="1">
                <a:solidFill>
                  <a:srgbClr val="FF0000"/>
                </a:solidFill>
              </a:rPr>
              <a:t>mở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cửa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sổ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giúp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chị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với</a:t>
            </a:r>
            <a:r>
              <a:rPr lang="en-US" altLang="en-US" sz="2800" dirty="0">
                <a:solidFill>
                  <a:srgbClr val="FF0000"/>
                </a:solidFill>
              </a:rPr>
              <a:t>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</a:t>
            </a:r>
            <a:r>
              <a:rPr lang="en-US" altLang="en-US" sz="2800" dirty="0">
                <a:solidFill>
                  <a:srgbClr val="002060"/>
                </a:solidFill>
              </a:rPr>
              <a:t>b) </a:t>
            </a:r>
            <a:r>
              <a:rPr lang="en-US" altLang="en-US" sz="2800" dirty="0" err="1">
                <a:solidFill>
                  <a:srgbClr val="002060"/>
                </a:solidFill>
              </a:rPr>
              <a:t>Hỏi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bố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xem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mấy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giờ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hai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bố</a:t>
            </a:r>
            <a:r>
              <a:rPr lang="en-US" altLang="en-US" sz="2800" dirty="0">
                <a:solidFill>
                  <a:srgbClr val="002060"/>
                </a:solidFill>
              </a:rPr>
              <a:t> con </a:t>
            </a:r>
            <a:r>
              <a:rPr lang="en-US" altLang="en-US" sz="2800" dirty="0" err="1">
                <a:solidFill>
                  <a:srgbClr val="002060"/>
                </a:solidFill>
              </a:rPr>
              <a:t>đi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thăm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ông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bà</a:t>
            </a:r>
            <a:r>
              <a:rPr lang="en-US" altLang="en-US" sz="28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       </a:t>
            </a:r>
            <a:r>
              <a:rPr lang="en-US" altLang="en-US" sz="2800" dirty="0">
                <a:solidFill>
                  <a:srgbClr val="FF0000"/>
                </a:solidFill>
              </a:rPr>
              <a:t>-</a:t>
            </a:r>
            <a:r>
              <a:rPr lang="en-US" altLang="en-US" sz="2800" dirty="0">
                <a:solidFill>
                  <a:srgbClr val="FF00FF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Bố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ơi</a:t>
            </a:r>
            <a:r>
              <a:rPr lang="en-US" altLang="en-US" sz="2800" dirty="0">
                <a:solidFill>
                  <a:srgbClr val="FF0000"/>
                </a:solidFill>
              </a:rPr>
              <a:t>, </a:t>
            </a:r>
            <a:r>
              <a:rPr lang="en-US" altLang="en-US" sz="2800" dirty="0" err="1">
                <a:solidFill>
                  <a:srgbClr val="FF0000"/>
                </a:solidFill>
              </a:rPr>
              <a:t>mấy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giờ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hai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bố</a:t>
            </a:r>
            <a:r>
              <a:rPr lang="en-US" altLang="en-US" sz="2800" dirty="0">
                <a:solidFill>
                  <a:srgbClr val="FF0000"/>
                </a:solidFill>
              </a:rPr>
              <a:t> con </a:t>
            </a:r>
            <a:r>
              <a:rPr lang="en-US" altLang="en-US" sz="2800" dirty="0" err="1">
                <a:solidFill>
                  <a:srgbClr val="FF0000"/>
                </a:solidFill>
              </a:rPr>
              <a:t>mình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thăm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ông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bà</a:t>
            </a:r>
            <a:r>
              <a:rPr lang="en-US" altLang="en-US" sz="2800" dirty="0">
                <a:solidFill>
                  <a:srgbClr val="FF0000"/>
                </a:solidFill>
              </a:rPr>
              <a:t> ạ?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	</a:t>
            </a:r>
            <a:r>
              <a:rPr lang="en-US" altLang="en-US" sz="2800" dirty="0">
                <a:solidFill>
                  <a:srgbClr val="002060"/>
                </a:solidFill>
              </a:rPr>
              <a:t>c) </a:t>
            </a:r>
            <a:r>
              <a:rPr lang="en-US" altLang="en-US" sz="2800" dirty="0" err="1">
                <a:solidFill>
                  <a:srgbClr val="002060"/>
                </a:solidFill>
              </a:rPr>
              <a:t>Thể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hiện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sự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thán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phục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trước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thành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tích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của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bạn</a:t>
            </a:r>
            <a:r>
              <a:rPr lang="en-US" altLang="en-US" sz="28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	       </a:t>
            </a:r>
            <a:r>
              <a:rPr lang="en-US" altLang="en-US" sz="2800" dirty="0">
                <a:solidFill>
                  <a:srgbClr val="FF0000"/>
                </a:solidFill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</a:rPr>
              <a:t>Cậu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đã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đạt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thành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tích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thật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tuyệt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vời</a:t>
            </a:r>
            <a:r>
              <a:rPr lang="en-US" altLang="en-US" sz="2800" dirty="0">
                <a:solidFill>
                  <a:srgbClr val="FF0000"/>
                </a:solidFill>
              </a:rPr>
              <a:t>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</a:t>
            </a:r>
            <a:r>
              <a:rPr lang="en-US" altLang="en-US" sz="2800" dirty="0">
                <a:solidFill>
                  <a:srgbClr val="002060"/>
                </a:solidFill>
              </a:rPr>
              <a:t>d) </a:t>
            </a:r>
            <a:r>
              <a:rPr lang="en-US" altLang="en-US" sz="2800" dirty="0" err="1">
                <a:solidFill>
                  <a:srgbClr val="002060"/>
                </a:solidFill>
              </a:rPr>
              <a:t>Thể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hiện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sự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ngạc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nhiên</a:t>
            </a:r>
            <a:r>
              <a:rPr lang="en-US" altLang="en-US" sz="2800" dirty="0">
                <a:solidFill>
                  <a:srgbClr val="002060"/>
                </a:solidFill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</a:rPr>
              <a:t>vui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mừng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khi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đượ</a:t>
            </a:r>
            <a:r>
              <a:rPr lang="en-US" altLang="en-US" sz="2800" dirty="0" err="1">
                <a:solidFill>
                  <a:srgbClr val="003300"/>
                </a:solidFill>
              </a:rPr>
              <a:t>c</a:t>
            </a:r>
            <a:r>
              <a:rPr lang="en-US" altLang="en-US" sz="2800" dirty="0">
                <a:solidFill>
                  <a:srgbClr val="00330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</a:t>
            </a:r>
            <a:r>
              <a:rPr lang="en-US" altLang="en-US" sz="2800" dirty="0" err="1">
                <a:solidFill>
                  <a:srgbClr val="003300"/>
                </a:solidFill>
              </a:rPr>
              <a:t>ẹ</a:t>
            </a:r>
            <a:r>
              <a:rPr lang="en-US" altLang="en-US" sz="2800" dirty="0">
                <a:solidFill>
                  <a:srgbClr val="003300"/>
                </a:solidFill>
              </a:rPr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3300"/>
                </a:solidFill>
              </a:rPr>
              <a:t>   	</a:t>
            </a:r>
            <a:r>
              <a:rPr lang="en-US" altLang="en-US" sz="2800" dirty="0" err="1">
                <a:solidFill>
                  <a:srgbClr val="002060"/>
                </a:solidFill>
              </a:rPr>
              <a:t>tặng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cho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một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món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quà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mà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em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ao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ước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từ</a:t>
            </a:r>
            <a:r>
              <a:rPr lang="en-US" altLang="en-US" sz="2800" dirty="0">
                <a:solidFill>
                  <a:srgbClr val="002060"/>
                </a:solidFill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</a:rPr>
              <a:t>lâu</a:t>
            </a:r>
            <a:r>
              <a:rPr lang="en-US" altLang="en-US" sz="2800" dirty="0">
                <a:solidFill>
                  <a:srgbClr val="002060"/>
                </a:solidFill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</a:rPr>
              <a:t>	       </a:t>
            </a:r>
            <a:r>
              <a:rPr lang="en-US" altLang="en-US" sz="2800" dirty="0">
                <a:solidFill>
                  <a:srgbClr val="FF0000"/>
                </a:solidFill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</a:rPr>
              <a:t>Ôi</a:t>
            </a:r>
            <a:r>
              <a:rPr lang="en-US" altLang="en-US" sz="2800" dirty="0">
                <a:solidFill>
                  <a:srgbClr val="FF0000"/>
                </a:solidFill>
              </a:rPr>
              <a:t>, con </a:t>
            </a:r>
            <a:r>
              <a:rPr lang="en-US" altLang="en-US" sz="2800" dirty="0" err="1">
                <a:solidFill>
                  <a:srgbClr val="FF0000"/>
                </a:solidFill>
              </a:rPr>
              <a:t>búp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bê</a:t>
            </a:r>
            <a:r>
              <a:rPr lang="en-US" altLang="en-US" sz="2800" dirty="0">
                <a:solidFill>
                  <a:srgbClr val="FF0000"/>
                </a:solidFill>
              </a:rPr>
              <a:t>  </a:t>
            </a:r>
            <a:r>
              <a:rPr lang="en-US" altLang="en-US" sz="2800" dirty="0" err="1">
                <a:solidFill>
                  <a:srgbClr val="FF0000"/>
                </a:solidFill>
              </a:rPr>
              <a:t>này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đẹp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quá</a:t>
            </a:r>
            <a:r>
              <a:rPr lang="en-US" altLang="en-US" sz="2800" dirty="0">
                <a:solidFill>
                  <a:srgbClr val="FF0000"/>
                </a:solidFill>
              </a:rPr>
              <a:t>!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	       - </a:t>
            </a:r>
            <a:r>
              <a:rPr lang="en-US" altLang="en-US" sz="2800" dirty="0" err="1">
                <a:solidFill>
                  <a:srgbClr val="FF0000"/>
                </a:solidFill>
              </a:rPr>
              <a:t>Chà</a:t>
            </a:r>
            <a:r>
              <a:rPr lang="en-US" altLang="en-US" sz="2800" dirty="0">
                <a:solidFill>
                  <a:srgbClr val="FF0000"/>
                </a:solidFill>
              </a:rPr>
              <a:t>, </a:t>
            </a:r>
            <a:r>
              <a:rPr lang="en-US" altLang="en-US" sz="2800" dirty="0" err="1">
                <a:solidFill>
                  <a:srgbClr val="FF0000"/>
                </a:solidFill>
              </a:rPr>
              <a:t>chiếc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áo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mới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đẹp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làm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sao</a:t>
            </a:r>
            <a:r>
              <a:rPr lang="en-US" altLang="en-US" sz="2800" dirty="0">
                <a:solidFill>
                  <a:srgbClr val="FF0000"/>
                </a:solidFill>
              </a:rPr>
              <a:t>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5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5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5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5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95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734</Words>
  <Application>Microsoft Office PowerPoint</Application>
  <PresentationFormat>On-screen Show (4:3)</PresentationFormat>
  <Paragraphs>84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Times New Roman</vt:lpstr>
      <vt:lpstr>Retrospect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10</cp:lastModifiedBy>
  <cp:revision>129</cp:revision>
  <dcterms:created xsi:type="dcterms:W3CDTF">2008-10-12T01:54:00Z</dcterms:created>
  <dcterms:modified xsi:type="dcterms:W3CDTF">2024-04-05T08:05:56Z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B0BC2170D0FE4DF7AF50CDB1CF584363</vt:lpwstr>
  </property>
  <property fmtid="{D5CDD505-2E9C-101B-9397-08002B2CF9AE}" pid="3" name="KSOProductBuildVer">
    <vt:lpwstr>1033-12.2.0.13359</vt:lpwstr>
  </property>
</Properties>
</file>