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427" r:id="rId2"/>
    <p:sldId id="430" r:id="rId3"/>
    <p:sldId id="456" r:id="rId4"/>
    <p:sldId id="464" r:id="rId5"/>
    <p:sldId id="439" r:id="rId6"/>
    <p:sldId id="458" r:id="rId7"/>
    <p:sldId id="459" r:id="rId8"/>
    <p:sldId id="460" r:id="rId9"/>
    <p:sldId id="432" r:id="rId10"/>
    <p:sldId id="457" r:id="rId11"/>
    <p:sldId id="463" r:id="rId12"/>
    <p:sldId id="462" r:id="rId13"/>
    <p:sldId id="431"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a:srgbClr val="0000CC"/>
    <a:srgbClr val="FFE1F9"/>
    <a:srgbClr val="FEACEE"/>
    <a:srgbClr val="FF7C80"/>
    <a:srgbClr val="FF0066"/>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87" d="100"/>
          <a:sy n="87" d="100"/>
        </p:scale>
        <p:origin x="294"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5.jp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16.png"/><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1085257" y="2514600"/>
            <a:ext cx="12656582"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nghệ</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9: LÀM ĐỒ CH</a:t>
            </a:r>
            <a:r>
              <a:rPr lang="vi-VN"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Ơ</a:t>
            </a: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 (TIẾT 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13720" y="1524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813720" y="1122195"/>
            <a:ext cx="3603872"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e) Báo cáo đánh giá</a:t>
            </a:r>
          </a:p>
        </p:txBody>
      </p:sp>
      <p:sp>
        <p:nvSpPr>
          <p:cNvPr id="6" name="Rectangle 5">
            <a:extLst>
              <a:ext uri="{FF2B5EF4-FFF2-40B4-BE49-F238E27FC236}">
                <a16:creationId xmlns:a16="http://schemas.microsoft.com/office/drawing/2014/main" id="{568DA1FC-AAE2-4B1A-B01A-733C508FEF81}"/>
              </a:ext>
            </a:extLst>
          </p:cNvPr>
          <p:cNvSpPr/>
          <p:nvPr/>
        </p:nvSpPr>
        <p:spPr>
          <a:xfrm>
            <a:off x="1827575" y="2118564"/>
            <a:ext cx="13563600" cy="1200329"/>
          </a:xfrm>
          <a:prstGeom prst="rect">
            <a:avLst/>
          </a:prstGeom>
        </p:spPr>
        <p:txBody>
          <a:bodyPr wrap="square">
            <a:spAutoFit/>
          </a:bodyPr>
          <a:lstStyle/>
          <a:p>
            <a:r>
              <a:rPr lang="vi-VN" sz="3600" b="1" dirty="0">
                <a:solidFill>
                  <a:srgbClr val="0000CC"/>
                </a:solidFill>
                <a:latin typeface="Times New Roman" panose="02020603050405020304" pitchFamily="18" charset="0"/>
                <a:cs typeface="Times New Roman" panose="02020603050405020304" pitchFamily="18" charset="0"/>
              </a:rPr>
              <a:t>      Em hãy giới thiệu sản phẩm của mình với các bạn và nhận xét sản phẩm của các bạn theo mẫu phiếu đánh giá sau:</a:t>
            </a:r>
          </a:p>
        </p:txBody>
      </p:sp>
      <p:pic>
        <p:nvPicPr>
          <p:cNvPr id="17410" name="Picture 2" descr="Công nghệ lớp 3 Bài 9: Làm đồ chơi trang 55, 56, 57, 58, 59, 60, 61, 62 | Cánh diều (ảnh 5)">
            <a:extLst>
              <a:ext uri="{FF2B5EF4-FFF2-40B4-BE49-F238E27FC236}">
                <a16:creationId xmlns:a16="http://schemas.microsoft.com/office/drawing/2014/main" id="{4637FA8A-E334-44E7-B100-E05FA0017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575" y="4196355"/>
            <a:ext cx="13244943" cy="436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1105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410"/>
                                        </p:tgtEl>
                                        <p:attrNameLst>
                                          <p:attrName>style.visibility</p:attrName>
                                        </p:attrNameLst>
                                      </p:cBhvr>
                                      <p:to>
                                        <p:strVal val="visible"/>
                                      </p:to>
                                    </p:set>
                                    <p:animEffect transition="in" filter="fade">
                                      <p:cBhvr>
                                        <p:cTn id="17"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737519" y="304800"/>
            <a:ext cx="5050503" cy="571657"/>
            <a:chOff x="1508919" y="1888664"/>
            <a:chExt cx="8674608" cy="677108"/>
          </a:xfrm>
        </p:grpSpPr>
        <p:sp>
          <p:nvSpPr>
            <p:cNvPr id="10" name="Rectangle 9"/>
            <p:cNvSpPr/>
            <p:nvPr/>
          </p:nvSpPr>
          <p:spPr>
            <a:xfrm>
              <a:off x="1508919"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660067" y="1370415"/>
            <a:ext cx="14956504" cy="707886"/>
          </a:xfrm>
          <a:prstGeom prst="rect">
            <a:avLst/>
          </a:prstGeom>
        </p:spPr>
        <p:txBody>
          <a:bodyPr wrap="square">
            <a:spAutoFit/>
          </a:bodyPr>
          <a:lstStyle/>
          <a:p>
            <a:pPr algn="ctr"/>
            <a:r>
              <a:rPr lang="vi-VN" sz="4000" b="1" dirty="0">
                <a:solidFill>
                  <a:srgbClr val="FF0000"/>
                </a:solidFill>
                <a:latin typeface="Times New Roman" panose="02020603050405020304" pitchFamily="18" charset="0"/>
                <a:cs typeface="Times New Roman" panose="02020603050405020304" pitchFamily="18" charset="0"/>
              </a:rPr>
              <a:t>Gợi ý sản phẩm theo phiếu đánh giá.</a:t>
            </a:r>
          </a:p>
        </p:txBody>
      </p:sp>
      <p:pic>
        <p:nvPicPr>
          <p:cNvPr id="18434" name="Picture 2" descr="Công nghệ lớp 3 Bài 9: Làm đồ chơi trang 55, 56, 57, 58, 59, 60, 61, 62 | Cánh diều (ảnh 6)">
            <a:extLst>
              <a:ext uri="{FF2B5EF4-FFF2-40B4-BE49-F238E27FC236}">
                <a16:creationId xmlns:a16="http://schemas.microsoft.com/office/drawing/2014/main" id="{77B2252F-9FB1-4092-949B-AE8ADAEBEF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420" y="3247891"/>
            <a:ext cx="7086600" cy="532064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9BE5EBFC-DC7F-4CA0-979F-A7F1DFC34472}"/>
              </a:ext>
            </a:extLst>
          </p:cNvPr>
          <p:cNvGraphicFramePr>
            <a:graphicFrameLocks noGrp="1"/>
          </p:cNvGraphicFramePr>
          <p:nvPr>
            <p:extLst>
              <p:ext uri="{D42A27DB-BD31-4B8C-83A1-F6EECF244321}">
                <p14:modId xmlns:p14="http://schemas.microsoft.com/office/powerpoint/2010/main" val="875158029"/>
              </p:ext>
            </p:extLst>
          </p:nvPr>
        </p:nvGraphicFramePr>
        <p:xfrm>
          <a:off x="8138319" y="4260113"/>
          <a:ext cx="7903325" cy="2072640"/>
        </p:xfrm>
        <a:graphic>
          <a:graphicData uri="http://schemas.openxmlformats.org/drawingml/2006/table">
            <a:tbl>
              <a:tblPr firstRow="1" bandRow="1">
                <a:tableStyleId>{5C22544A-7EE6-4342-B048-85BDC9FD1C3A}</a:tableStyleId>
              </a:tblPr>
              <a:tblGrid>
                <a:gridCol w="3951662">
                  <a:extLst>
                    <a:ext uri="{9D8B030D-6E8A-4147-A177-3AD203B41FA5}">
                      <a16:colId xmlns:a16="http://schemas.microsoft.com/office/drawing/2014/main" val="2696741233"/>
                    </a:ext>
                  </a:extLst>
                </a:gridCol>
                <a:gridCol w="1317221">
                  <a:extLst>
                    <a:ext uri="{9D8B030D-6E8A-4147-A177-3AD203B41FA5}">
                      <a16:colId xmlns:a16="http://schemas.microsoft.com/office/drawing/2014/main" val="1124371589"/>
                    </a:ext>
                  </a:extLst>
                </a:gridCol>
                <a:gridCol w="1317221">
                  <a:extLst>
                    <a:ext uri="{9D8B030D-6E8A-4147-A177-3AD203B41FA5}">
                      <a16:colId xmlns:a16="http://schemas.microsoft.com/office/drawing/2014/main" val="3960253562"/>
                    </a:ext>
                  </a:extLst>
                </a:gridCol>
                <a:gridCol w="1317221">
                  <a:extLst>
                    <a:ext uri="{9D8B030D-6E8A-4147-A177-3AD203B41FA5}">
                      <a16:colId xmlns:a16="http://schemas.microsoft.com/office/drawing/2014/main" val="3338091333"/>
                    </a:ext>
                  </a:extLst>
                </a:gridCol>
              </a:tblGrid>
              <a:tr h="370840">
                <a:tc rowSpan="2">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gridSpan="3">
                  <a:txBody>
                    <a:bodyPr/>
                    <a:lstStyle/>
                    <a:p>
                      <a:pPr algn="ctr"/>
                      <a:r>
                        <a:rPr lang="vi-VN" b="1">
                          <a:latin typeface="Times New Roman" panose="02020603050405020304" pitchFamily="18" charset="0"/>
                          <a:cs typeface="Times New Roman" panose="02020603050405020304" pitchFamily="18" charset="0"/>
                        </a:rPr>
                        <a:t>ĐÁNH GIÁ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54547707"/>
                  </a:ext>
                </a:extLst>
              </a:tr>
              <a:tr h="370840">
                <a:tc vMerge="1">
                  <a:txBody>
                    <a:bodyPr/>
                    <a:lstStyle/>
                    <a:p>
                      <a:endParaRPr lang="vi-VN"/>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4057301874"/>
                  </a:ext>
                </a:extLst>
              </a:tr>
              <a:tr h="370840">
                <a:tc>
                  <a:txBody>
                    <a:bodyPr/>
                    <a:lstStyle/>
                    <a:p>
                      <a:pPr algn="ctr"/>
                      <a:r>
                        <a:rPr lang="vi-VN" b="1">
                          <a:solidFill>
                            <a:srgbClr val="3333FF"/>
                          </a:solidFill>
                          <a:latin typeface="Times New Roman" panose="02020603050405020304" pitchFamily="18" charset="0"/>
                          <a:cs typeface="Times New Roman" panose="02020603050405020304" pitchFamily="18" charset="0"/>
                        </a:rPr>
                        <a:t>Có thể bay được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0">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5005205"/>
                  </a:ext>
                </a:extLst>
              </a:tr>
              <a:tr h="370840">
                <a:tc>
                  <a:txBody>
                    <a:bodyPr/>
                    <a:lstStyle/>
                    <a:p>
                      <a:pPr algn="ctr"/>
                      <a:r>
                        <a:rPr lang="vi-VN" b="1">
                          <a:solidFill>
                            <a:srgbClr val="3333FF"/>
                          </a:solidFill>
                          <a:latin typeface="Times New Roman" panose="02020603050405020304" pitchFamily="18" charset="0"/>
                          <a:cs typeface="Times New Roman" panose="02020603050405020304" pitchFamily="18" charset="0"/>
                        </a:rPr>
                        <a:t>Nếp gấp thẳng, phẳng.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vi-VN" b="1">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vi-VN" b="0">
                          <a:latin typeface="Times New Roman" panose="02020603050405020304" pitchFamily="18" charset="0"/>
                          <a:cs typeface="Times New Roman" panose="020206030504050203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90597750"/>
                  </a:ext>
                </a:extLst>
              </a:tr>
            </a:tbl>
          </a:graphicData>
        </a:graphic>
      </p:graphicFrame>
      <p:grpSp>
        <p:nvGrpSpPr>
          <p:cNvPr id="26" name="Group 25">
            <a:extLst>
              <a:ext uri="{FF2B5EF4-FFF2-40B4-BE49-F238E27FC236}">
                <a16:creationId xmlns:a16="http://schemas.microsoft.com/office/drawing/2014/main" id="{39FE3755-A9E6-4C81-AE63-42B6BEF388FC}"/>
              </a:ext>
            </a:extLst>
          </p:cNvPr>
          <p:cNvGrpSpPr/>
          <p:nvPr/>
        </p:nvGrpSpPr>
        <p:grpSpPr>
          <a:xfrm>
            <a:off x="12634119" y="4931875"/>
            <a:ext cx="3276600" cy="152400"/>
            <a:chOff x="12634119" y="4953000"/>
            <a:chExt cx="3276600" cy="152400"/>
          </a:xfrm>
        </p:grpSpPr>
        <p:sp>
          <p:nvSpPr>
            <p:cNvPr id="5" name="Star: 5 Points 4">
              <a:extLst>
                <a:ext uri="{FF2B5EF4-FFF2-40B4-BE49-F238E27FC236}">
                  <a16:creationId xmlns:a16="http://schemas.microsoft.com/office/drawing/2014/main" id="{A220ED6D-F615-4A53-9F21-A502585A4F78}"/>
                </a:ext>
              </a:extLst>
            </p:cNvPr>
            <p:cNvSpPr/>
            <p:nvPr/>
          </p:nvSpPr>
          <p:spPr>
            <a:xfrm>
              <a:off x="126341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Star: 5 Points 6">
              <a:extLst>
                <a:ext uri="{FF2B5EF4-FFF2-40B4-BE49-F238E27FC236}">
                  <a16:creationId xmlns:a16="http://schemas.microsoft.com/office/drawing/2014/main" id="{7A842646-C57E-44B3-9830-1E645B079EFD}"/>
                </a:ext>
              </a:extLst>
            </p:cNvPr>
            <p:cNvSpPr/>
            <p:nvPr/>
          </p:nvSpPr>
          <p:spPr>
            <a:xfrm>
              <a:off x="137009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8" name="Star: 5 Points 7">
              <a:extLst>
                <a:ext uri="{FF2B5EF4-FFF2-40B4-BE49-F238E27FC236}">
                  <a16:creationId xmlns:a16="http://schemas.microsoft.com/office/drawing/2014/main" id="{0E069ADF-FD67-401E-9FF0-8CEAC7B752EE}"/>
                </a:ext>
              </a:extLst>
            </p:cNvPr>
            <p:cNvSpPr/>
            <p:nvPr/>
          </p:nvSpPr>
          <p:spPr>
            <a:xfrm>
              <a:off x="142343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2" name="Star: 5 Points 11">
              <a:extLst>
                <a:ext uri="{FF2B5EF4-FFF2-40B4-BE49-F238E27FC236}">
                  <a16:creationId xmlns:a16="http://schemas.microsoft.com/office/drawing/2014/main" id="{2D359B37-A5F2-4C84-A29C-FEEB4D6AA7E5}"/>
                </a:ext>
              </a:extLst>
            </p:cNvPr>
            <p:cNvSpPr/>
            <p:nvPr/>
          </p:nvSpPr>
          <p:spPr>
            <a:xfrm>
              <a:off x="1484044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3" name="Star: 5 Points 12">
              <a:extLst>
                <a:ext uri="{FF2B5EF4-FFF2-40B4-BE49-F238E27FC236}">
                  <a16:creationId xmlns:a16="http://schemas.microsoft.com/office/drawing/2014/main" id="{C04E0E98-7977-417C-AC60-06ECE03C99CC}"/>
                </a:ext>
              </a:extLst>
            </p:cNvPr>
            <p:cNvSpPr/>
            <p:nvPr/>
          </p:nvSpPr>
          <p:spPr>
            <a:xfrm>
              <a:off x="15299384"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4" name="Star: 5 Points 13">
              <a:extLst>
                <a:ext uri="{FF2B5EF4-FFF2-40B4-BE49-F238E27FC236}">
                  <a16:creationId xmlns:a16="http://schemas.microsoft.com/office/drawing/2014/main" id="{DA70C25D-CBFC-4EF9-9607-D60340AA43FA}"/>
                </a:ext>
              </a:extLst>
            </p:cNvPr>
            <p:cNvSpPr/>
            <p:nvPr/>
          </p:nvSpPr>
          <p:spPr>
            <a:xfrm>
              <a:off x="15758319" y="4953000"/>
              <a:ext cx="152400" cy="152400"/>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5" name="Rectangle 14">
            <a:extLst>
              <a:ext uri="{FF2B5EF4-FFF2-40B4-BE49-F238E27FC236}">
                <a16:creationId xmlns:a16="http://schemas.microsoft.com/office/drawing/2014/main" id="{6AA8ED65-9D12-4AFB-A902-C0C4866A3484}"/>
              </a:ext>
            </a:extLst>
          </p:cNvPr>
          <p:cNvSpPr/>
          <p:nvPr/>
        </p:nvSpPr>
        <p:spPr>
          <a:xfrm>
            <a:off x="9128919" y="4561055"/>
            <a:ext cx="1829347" cy="523220"/>
          </a:xfrm>
          <a:prstGeom prst="rect">
            <a:avLst/>
          </a:prstGeom>
        </p:spPr>
        <p:txBody>
          <a:bodyPr wrap="none">
            <a:spAutoFit/>
          </a:bodyPr>
          <a:lstStyle/>
          <a:p>
            <a:pPr lvl="0" algn="ctr" defTabSz="1436888" eaLnBrk="1" fontAlgn="auto" hangingPunct="1">
              <a:spcBef>
                <a:spcPts val="0"/>
              </a:spcBef>
              <a:spcAft>
                <a:spcPts val="0"/>
              </a:spcAft>
            </a:pPr>
            <a:r>
              <a:rPr lang="vi-VN" sz="2800" b="1">
                <a:solidFill>
                  <a:srgbClr val="FFFFFF"/>
                </a:solidFill>
                <a:latin typeface="Times New Roman" panose="02020603050405020304" pitchFamily="18" charset="0"/>
                <a:cs typeface="Times New Roman" panose="02020603050405020304" pitchFamily="18" charset="0"/>
              </a:rPr>
              <a:t>TIÊU CHÍ</a:t>
            </a:r>
          </a:p>
        </p:txBody>
      </p:sp>
    </p:spTree>
    <p:extLst>
      <p:ext uri="{BB962C8B-B14F-4D97-AF65-F5344CB8AC3E}">
        <p14:creationId xmlns:p14="http://schemas.microsoft.com/office/powerpoint/2010/main" val="39187304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434"/>
                                        </p:tgtEl>
                                        <p:attrNameLst>
                                          <p:attrName>style.visibility</p:attrName>
                                        </p:attrNameLst>
                                      </p:cBhvr>
                                      <p:to>
                                        <p:strVal val="visible"/>
                                      </p:to>
                                    </p:set>
                                    <p:animEffect transition="in" filter="fade">
                                      <p:cBhvr>
                                        <p:cTn id="12" dur="500"/>
                                        <p:tgtEl>
                                          <p:spTgt spid="18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966119" y="304800"/>
            <a:ext cx="41742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3. Cùng ch</a:t>
              </a:r>
              <a:r>
                <a:rPr lang="vi-VN" sz="3800" b="1">
                  <a:solidFill>
                    <a:srgbClr val="FF0066"/>
                  </a:solidFill>
                  <a:latin typeface="Times New Roman" pitchFamily="18" charset="0"/>
                  <a:cs typeface="Times New Roman" pitchFamily="18" charset="0"/>
                </a:rPr>
                <a:t>ơ</a:t>
              </a:r>
              <a:r>
                <a:rPr lang="en-US" sz="3800" b="1">
                  <a:solidFill>
                    <a:srgbClr val="FF0066"/>
                  </a:solidFill>
                  <a:latin typeface="Times New Roman" pitchFamily="18" charset="0"/>
                  <a:cs typeface="Times New Roman" pitchFamily="18" charset="0"/>
                </a:rPr>
                <a:t>i.</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6" name="Rectangle 5">
            <a:extLst>
              <a:ext uri="{FF2B5EF4-FFF2-40B4-BE49-F238E27FC236}">
                <a16:creationId xmlns:a16="http://schemas.microsoft.com/office/drawing/2014/main" id="{568DA1FC-AAE2-4B1A-B01A-733C508FEF81}"/>
              </a:ext>
            </a:extLst>
          </p:cNvPr>
          <p:cNvSpPr/>
          <p:nvPr/>
        </p:nvSpPr>
        <p:spPr>
          <a:xfrm>
            <a:off x="2045188" y="1469096"/>
            <a:ext cx="13517516" cy="707886"/>
          </a:xfrm>
          <a:prstGeom prst="rect">
            <a:avLst/>
          </a:prstGeom>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      </a:t>
            </a:r>
            <a:r>
              <a:rPr lang="vi-VN" sz="4000" b="1">
                <a:solidFill>
                  <a:srgbClr val="0000CC"/>
                </a:solidFill>
                <a:latin typeface="Times New Roman" panose="02020603050405020304" pitchFamily="18" charset="0"/>
                <a:cs typeface="Times New Roman" panose="02020603050405020304" pitchFamily="18" charset="0"/>
              </a:rPr>
              <a:t>Em hãy cùng các bạn chơi máy bay do mình làm ra.</a:t>
            </a:r>
            <a:endParaRPr lang="vi-VN" sz="3600" b="1">
              <a:solidFill>
                <a:srgbClr val="0000CC"/>
              </a:solidFill>
              <a:latin typeface="Times New Roman" panose="02020603050405020304" pitchFamily="18" charset="0"/>
              <a:cs typeface="Times New Roman" panose="02020603050405020304" pitchFamily="18" charset="0"/>
            </a:endParaRPr>
          </a:p>
        </p:txBody>
      </p:sp>
      <p:sp>
        <p:nvSpPr>
          <p:cNvPr id="17" name="Thought Bubble: Cloud 16">
            <a:extLst>
              <a:ext uri="{FF2B5EF4-FFF2-40B4-BE49-F238E27FC236}">
                <a16:creationId xmlns:a16="http://schemas.microsoft.com/office/drawing/2014/main" id="{62C73016-A16B-4831-8876-0E0D7A7C6FEB}"/>
              </a:ext>
            </a:extLst>
          </p:cNvPr>
          <p:cNvSpPr/>
          <p:nvPr/>
        </p:nvSpPr>
        <p:spPr>
          <a:xfrm>
            <a:off x="823119" y="2994784"/>
            <a:ext cx="6858000" cy="4886621"/>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CC"/>
                </a:solidFill>
                <a:latin typeface="Times New Roman" panose="02020603050405020304" pitchFamily="18" charset="0"/>
                <a:cs typeface="Times New Roman" panose="02020603050405020304" pitchFamily="18" charset="0"/>
              </a:rPr>
              <a:t>Trò chơi 1: “Bay cao trên bầu trời”. Xuất phát cùng 1 vạch đích phi máy bay, thi xem máy bay của bạn nào bay xa nhất.</a:t>
            </a:r>
            <a:endParaRPr lang="vi-VN" sz="3200" b="1">
              <a:solidFill>
                <a:srgbClr val="0000CC"/>
              </a:solidFill>
              <a:latin typeface="Times New Roman" panose="02020603050405020304" pitchFamily="18" charset="0"/>
              <a:cs typeface="Times New Roman" panose="02020603050405020304" pitchFamily="18" charset="0"/>
            </a:endParaRPr>
          </a:p>
        </p:txBody>
      </p:sp>
      <p:sp>
        <p:nvSpPr>
          <p:cNvPr id="18" name="Thought Bubble: Cloud 17">
            <a:extLst>
              <a:ext uri="{FF2B5EF4-FFF2-40B4-BE49-F238E27FC236}">
                <a16:creationId xmlns:a16="http://schemas.microsoft.com/office/drawing/2014/main" id="{A368F906-0497-4122-B957-B5FADADC4B69}"/>
              </a:ext>
            </a:extLst>
          </p:cNvPr>
          <p:cNvSpPr/>
          <p:nvPr/>
        </p:nvSpPr>
        <p:spPr>
          <a:xfrm>
            <a:off x="8519319" y="3020490"/>
            <a:ext cx="7467600" cy="5269850"/>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a:solidFill>
                  <a:srgbClr val="0000CC"/>
                </a:solidFill>
                <a:latin typeface="Times New Roman" panose="02020603050405020304" pitchFamily="18" charset="0"/>
                <a:cs typeface="Times New Roman" panose="02020603050405020304" pitchFamily="18" charset="0"/>
              </a:rPr>
              <a:t>Trò chơi 2: “Chơi với cầu vồng” Treo một vòng tròn trên cao như cầu vồng bay giữa đám mây, thi xem bạn nào có thế phi máy may bay xuyên qua cầu vồng.</a:t>
            </a:r>
            <a:endParaRPr lang="vi-VN" sz="3200" b="1">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94598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Anh dep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WordArt 3"/>
          <p:cNvSpPr>
            <a:spLocks noChangeArrowheads="1" noChangeShapeType="1" noTextEdit="1"/>
          </p:cNvSpPr>
          <p:nvPr/>
        </p:nvSpPr>
        <p:spPr bwMode="auto">
          <a:xfrm>
            <a:off x="3642519" y="4114800"/>
            <a:ext cx="9220200" cy="1125538"/>
          </a:xfrm>
          <a:prstGeom prst="rect">
            <a:avLst/>
          </a:prstGeom>
        </p:spPr>
        <p:txBody>
          <a:bodyPr wrap="none" fromWordArt="1">
            <a:prstTxWarp prst="textPlain">
              <a:avLst>
                <a:gd name="adj" fmla="val 50000"/>
              </a:avLst>
            </a:prstTxWarp>
          </a:bodyPr>
          <a:lstStyle/>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b="1"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extLst>
      <p:ext uri="{BB962C8B-B14F-4D97-AF65-F5344CB8AC3E}">
        <p14:creationId xmlns:p14="http://schemas.microsoft.com/office/powerpoint/2010/main" val="9633970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0" fill="hold"/>
                                        <p:tgtEl>
                                          <p:spTgt spid="3"/>
                                        </p:tgtEl>
                                        <p:attrNameLst>
                                          <p:attrName>ppt_w</p:attrName>
                                        </p:attrNameLst>
                                      </p:cBhvr>
                                      <p:tavLst>
                                        <p:tav tm="0">
                                          <p:val>
                                            <p:fltVal val="0"/>
                                          </p:val>
                                        </p:tav>
                                        <p:tav tm="100000">
                                          <p:val>
                                            <p:strVal val="#ppt_w"/>
                                          </p:val>
                                        </p:tav>
                                      </p:tavLst>
                                    </p:anim>
                                    <p:anim calcmode="lin" valueType="num">
                                      <p:cBhvr>
                                        <p:cTn id="8" dur="5000" fill="hold"/>
                                        <p:tgtEl>
                                          <p:spTgt spid="3"/>
                                        </p:tgtEl>
                                        <p:attrNameLst>
                                          <p:attrName>ppt_h</p:attrName>
                                        </p:attrNameLst>
                                      </p:cBhvr>
                                      <p:tavLst>
                                        <p:tav tm="0">
                                          <p:val>
                                            <p:fltVal val="0"/>
                                          </p:val>
                                        </p:tav>
                                        <p:tav tm="100000">
                                          <p:val>
                                            <p:strVal val="#ppt_h"/>
                                          </p:val>
                                        </p:tav>
                                      </p:tavLst>
                                    </p:anim>
                                    <p:animEffect transition="in" filter="fade">
                                      <p:cBhvr>
                                        <p:cTn id="9" dur="5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THƠ ƠI CHIẾC MÁY BAY_THƯ VIỆN MẦM NON_ THƠ MẦM NON">
            <a:hlinkClick r:id="" action="ppaction://media"/>
            <a:extLst>
              <a:ext uri="{FF2B5EF4-FFF2-40B4-BE49-F238E27FC236}">
                <a16:creationId xmlns:a16="http://schemas.microsoft.com/office/drawing/2014/main" id="{70029190-D667-4534-ADFD-0A13F76D0E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1719" y="609600"/>
            <a:ext cx="14020800" cy="7886700"/>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8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13719" y="3810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781195" y="1581246"/>
            <a:ext cx="4556825"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a) Yêu cầu của sản phẩm</a:t>
            </a:r>
          </a:p>
        </p:txBody>
      </p:sp>
      <p:sp>
        <p:nvSpPr>
          <p:cNvPr id="6" name="Rectangle 5">
            <a:extLst>
              <a:ext uri="{FF2B5EF4-FFF2-40B4-BE49-F238E27FC236}">
                <a16:creationId xmlns:a16="http://schemas.microsoft.com/office/drawing/2014/main" id="{568DA1FC-AAE2-4B1A-B01A-733C508FEF81}"/>
              </a:ext>
            </a:extLst>
          </p:cNvPr>
          <p:cNvSpPr/>
          <p:nvPr/>
        </p:nvSpPr>
        <p:spPr>
          <a:xfrm>
            <a:off x="1813719" y="2470594"/>
            <a:ext cx="9769021" cy="646331"/>
          </a:xfrm>
          <a:prstGeom prst="rect">
            <a:avLst/>
          </a:prstGeom>
        </p:spPr>
        <p:txBody>
          <a:bodyPr wrap="none">
            <a:spAutoFit/>
          </a:bodyPr>
          <a:lstStyle/>
          <a:p>
            <a:r>
              <a:rPr lang="vi-VN" sz="3600" b="1" dirty="0">
                <a:solidFill>
                  <a:srgbClr val="0000CC"/>
                </a:solidFill>
                <a:latin typeface="Times New Roman" panose="02020603050405020304" pitchFamily="18" charset="0"/>
                <a:cs typeface="Times New Roman" panose="02020603050405020304" pitchFamily="18" charset="0"/>
              </a:rPr>
              <a:t>Hãy nêu yêu cầu của sản phẩm ở hình dưới đây?</a:t>
            </a:r>
          </a:p>
        </p:txBody>
      </p:sp>
      <p:sp>
        <p:nvSpPr>
          <p:cNvPr id="2" name="Rectangle: Rounded Corners 1">
            <a:extLst>
              <a:ext uri="{FF2B5EF4-FFF2-40B4-BE49-F238E27FC236}">
                <a16:creationId xmlns:a16="http://schemas.microsoft.com/office/drawing/2014/main" id="{3AD0B7DF-BB49-4F11-BFF6-F2836067F47C}"/>
              </a:ext>
            </a:extLst>
          </p:cNvPr>
          <p:cNvSpPr/>
          <p:nvPr/>
        </p:nvSpPr>
        <p:spPr>
          <a:xfrm>
            <a:off x="1947115" y="3733800"/>
            <a:ext cx="6476999" cy="3753648"/>
          </a:xfrm>
          <a:prstGeom prst="roundRect">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b="1">
                <a:solidFill>
                  <a:srgbClr val="FF0000"/>
                </a:solidFill>
                <a:latin typeface="Times New Roman" panose="02020603050405020304" pitchFamily="18" charset="0"/>
                <a:cs typeface="Times New Roman" panose="02020603050405020304" pitchFamily="18" charset="0"/>
              </a:rPr>
              <a:t>Yêu cầu của sản phẩm:</a:t>
            </a:r>
          </a:p>
          <a:p>
            <a:pPr algn="just">
              <a:lnSpc>
                <a:spcPct val="150000"/>
              </a:lnSpc>
            </a:pPr>
            <a:r>
              <a:rPr lang="vi-VN" sz="4000" b="1">
                <a:solidFill>
                  <a:srgbClr val="0000CC"/>
                </a:solidFill>
                <a:latin typeface="Times New Roman" panose="02020603050405020304" pitchFamily="18" charset="0"/>
                <a:cs typeface="Times New Roman" panose="02020603050405020304" pitchFamily="18" charset="0"/>
              </a:rPr>
              <a:t>+ Có thể bay được.</a:t>
            </a:r>
          </a:p>
          <a:p>
            <a:pPr algn="just">
              <a:lnSpc>
                <a:spcPct val="150000"/>
              </a:lnSpc>
            </a:pPr>
            <a:r>
              <a:rPr lang="vi-VN" sz="4000" b="1">
                <a:solidFill>
                  <a:srgbClr val="0000CC"/>
                </a:solidFill>
                <a:latin typeface="Times New Roman" panose="02020603050405020304" pitchFamily="18" charset="0"/>
                <a:cs typeface="Times New Roman" panose="02020603050405020304" pitchFamily="18" charset="0"/>
              </a:rPr>
              <a:t>+ Nếp gấp thẳng, phẳng.</a:t>
            </a:r>
            <a:endParaRPr lang="vi-VN" b="1">
              <a:solidFill>
                <a:srgbClr val="0000CC"/>
              </a:solidFill>
              <a:latin typeface="Times New Roman" panose="02020603050405020304" pitchFamily="18" charset="0"/>
              <a:cs typeface="Times New Roman" panose="02020603050405020304" pitchFamily="18" charset="0"/>
            </a:endParaRPr>
          </a:p>
        </p:txBody>
      </p:sp>
      <p:pic>
        <p:nvPicPr>
          <p:cNvPr id="12290" name="Picture 2" descr="Công nghệ lớp 3 Bài 9: Làm đồ chơi trang 55, 56, 57, 58, 59, 60, 61, 62 | Cánh diều (ảnh 3)">
            <a:extLst>
              <a:ext uri="{FF2B5EF4-FFF2-40B4-BE49-F238E27FC236}">
                <a16:creationId xmlns:a16="http://schemas.microsoft.com/office/drawing/2014/main" id="{90D17502-C42B-4D86-ACFB-ECE1E48EA5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3237"/>
          <a:stretch/>
        </p:blipFill>
        <p:spPr bwMode="auto">
          <a:xfrm>
            <a:off x="8900319" y="3995738"/>
            <a:ext cx="7385618" cy="401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16042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fade">
                                      <p:cBhvr>
                                        <p:cTn id="17" dur="5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fade">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fade">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fade">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601914" y="7620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601914" y="1447800"/>
            <a:ext cx="3669594" cy="584775"/>
          </a:xfrm>
          <a:prstGeom prst="rect">
            <a:avLst/>
          </a:prstGeom>
        </p:spPr>
        <p:txBody>
          <a:bodyPr wrap="none">
            <a:spAutoFit/>
          </a:bodyPr>
          <a:lstStyle/>
          <a:p>
            <a:r>
              <a:rPr lang="vi-VN" sz="3200" b="1">
                <a:solidFill>
                  <a:srgbClr val="FF0000"/>
                </a:solidFill>
                <a:latin typeface="Times New Roman" panose="02020603050405020304" pitchFamily="18" charset="0"/>
                <a:cs typeface="Times New Roman" panose="02020603050405020304" pitchFamily="18" charset="0"/>
              </a:rPr>
              <a:t>b) Chuẩn bị vật liệu</a:t>
            </a:r>
          </a:p>
        </p:txBody>
      </p:sp>
      <p:sp>
        <p:nvSpPr>
          <p:cNvPr id="6" name="Rectangle 5">
            <a:extLst>
              <a:ext uri="{FF2B5EF4-FFF2-40B4-BE49-F238E27FC236}">
                <a16:creationId xmlns:a16="http://schemas.microsoft.com/office/drawing/2014/main" id="{568DA1FC-AAE2-4B1A-B01A-733C508FEF81}"/>
              </a:ext>
            </a:extLst>
          </p:cNvPr>
          <p:cNvSpPr/>
          <p:nvPr/>
        </p:nvSpPr>
        <p:spPr>
          <a:xfrm>
            <a:off x="1632858" y="2041267"/>
            <a:ext cx="1021946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Theo em để gấp được máy bay giấy cần vật liệu gì?</a:t>
            </a:r>
          </a:p>
        </p:txBody>
      </p:sp>
      <p:pic>
        <p:nvPicPr>
          <p:cNvPr id="1026" name="Picture 2" descr="Công nghệ lớp 3 Bài 9: Làm đồ chơi trang 55, 56, 57, 58, 59, 60, 61, 62 | Cánh diều (ảnh 4)">
            <a:extLst>
              <a:ext uri="{FF2B5EF4-FFF2-40B4-BE49-F238E27FC236}">
                <a16:creationId xmlns:a16="http://schemas.microsoft.com/office/drawing/2014/main" id="{7D89EC13-F023-4E36-BCA9-8049286EDB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1357"/>
          <a:stretch/>
        </p:blipFill>
        <p:spPr bwMode="auto">
          <a:xfrm>
            <a:off x="1356519" y="2914560"/>
            <a:ext cx="13335000" cy="543513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44C753AA-57B1-4AF5-91C4-F92896895EE5}"/>
              </a:ext>
            </a:extLst>
          </p:cNvPr>
          <p:cNvSpPr/>
          <p:nvPr/>
        </p:nvSpPr>
        <p:spPr>
          <a:xfrm>
            <a:off x="1565055" y="8245371"/>
            <a:ext cx="13239522" cy="646331"/>
          </a:xfrm>
          <a:prstGeom prst="rect">
            <a:avLst/>
          </a:prstGeom>
          <a:solidFill>
            <a:schemeClr val="bg1"/>
          </a:solidFill>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Vật liệu gấp máy bay giấy: Giấy thủ công các màu hoặc giấy trắng.</a:t>
            </a:r>
          </a:p>
        </p:txBody>
      </p:sp>
      <p:sp>
        <p:nvSpPr>
          <p:cNvPr id="18" name="Thought Bubble: Cloud 17">
            <a:extLst>
              <a:ext uri="{FF2B5EF4-FFF2-40B4-BE49-F238E27FC236}">
                <a16:creationId xmlns:a16="http://schemas.microsoft.com/office/drawing/2014/main" id="{6347E38A-80F1-4592-B83D-62B69A2029E3}"/>
              </a:ext>
            </a:extLst>
          </p:cNvPr>
          <p:cNvSpPr/>
          <p:nvPr/>
        </p:nvSpPr>
        <p:spPr>
          <a:xfrm>
            <a:off x="12212924" y="2133600"/>
            <a:ext cx="3669594" cy="1872734"/>
          </a:xfrm>
          <a:prstGeom prst="cloudCallout">
            <a:avLst/>
          </a:prstGeom>
          <a:solidFill>
            <a:srgbClr val="FFE1F9"/>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a:solidFill>
                  <a:srgbClr val="0000CC"/>
                </a:solidFill>
                <a:latin typeface="Times New Roman" panose="02020603050405020304" pitchFamily="18" charset="0"/>
                <a:cs typeface="Times New Roman" panose="02020603050405020304" pitchFamily="18" charset="0"/>
              </a:rPr>
              <a:t>Thảo luận nhóm 2</a:t>
            </a:r>
          </a:p>
        </p:txBody>
      </p:sp>
    </p:spTree>
    <p:extLst>
      <p:ext uri="{BB962C8B-B14F-4D97-AF65-F5344CB8AC3E}">
        <p14:creationId xmlns:p14="http://schemas.microsoft.com/office/powerpoint/2010/main" val="26502395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fade">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13719" y="117978"/>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813719" y="903425"/>
            <a:ext cx="4099199"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c) Quy trình thực hiện</a:t>
            </a:r>
          </a:p>
        </p:txBody>
      </p:sp>
      <p:sp>
        <p:nvSpPr>
          <p:cNvPr id="32" name="Rectangle 31">
            <a:extLst>
              <a:ext uri="{FF2B5EF4-FFF2-40B4-BE49-F238E27FC236}">
                <a16:creationId xmlns:a16="http://schemas.microsoft.com/office/drawing/2014/main" id="{203B541B-EA2E-491B-B1E2-E9DDEE899729}"/>
              </a:ext>
            </a:extLst>
          </p:cNvPr>
          <p:cNvSpPr/>
          <p:nvPr/>
        </p:nvSpPr>
        <p:spPr>
          <a:xfrm>
            <a:off x="1825499" y="1604639"/>
            <a:ext cx="11020966" cy="584775"/>
          </a:xfrm>
          <a:prstGeom prst="rect">
            <a:avLst/>
          </a:prstGeom>
        </p:spPr>
        <p:txBody>
          <a:bodyPr wrap="none">
            <a:spAutoFit/>
          </a:bodyPr>
          <a:lstStyle/>
          <a:p>
            <a:r>
              <a:rPr lang="vi-VN" sz="3200" b="1" dirty="0">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pic>
        <p:nvPicPr>
          <p:cNvPr id="33" name="Picture 32">
            <a:extLst>
              <a:ext uri="{FF2B5EF4-FFF2-40B4-BE49-F238E27FC236}">
                <a16:creationId xmlns:a16="http://schemas.microsoft.com/office/drawing/2014/main" id="{8D78FF57-6F1E-4A59-8F95-7643CB1E8D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724" y="2735418"/>
            <a:ext cx="6454576" cy="4493164"/>
          </a:xfrm>
          <a:prstGeom prst="rect">
            <a:avLst/>
          </a:prstGeom>
        </p:spPr>
      </p:pic>
      <p:pic>
        <p:nvPicPr>
          <p:cNvPr id="35" name="Picture 34">
            <a:extLst>
              <a:ext uri="{FF2B5EF4-FFF2-40B4-BE49-F238E27FC236}">
                <a16:creationId xmlns:a16="http://schemas.microsoft.com/office/drawing/2014/main" id="{50D24F48-85A6-4AFE-B333-D7A4772C44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22135" y1="54375" x2="58333" y2="12812"/>
                        <a14:foregroundMark x1="67188" y1="4375" x2="68750" y2="1250"/>
                        <a14:foregroundMark x1="65625" y1="2500" x2="69531" y2="1250"/>
                        <a14:foregroundMark x1="68490" y1="1875" x2="65625" y2="1875"/>
                        <a14:foregroundMark x1="96875" y1="6563" x2="98958" y2="2188"/>
                        <a14:foregroundMark x1="95052" y1="4375" x2="99219" y2="625"/>
                        <a14:foregroundMark x1="94531" y1="2500" x2="97656" y2="625"/>
                        <a14:foregroundMark x1="20313" y1="53125" x2="56510" y2="10938"/>
                        <a14:foregroundMark x1="23177" y1="56875" x2="60938" y2="13750"/>
                        <a14:foregroundMark x1="1302" y1="95313" x2="1823" y2="96875"/>
                        <a14:foregroundMark x1="3646" y1="96563" x2="3125" y2="99375"/>
                        <a14:foregroundMark x1="3125" y1="95625" x2="2083" y2="99063"/>
                        <a14:foregroundMark x1="3385" y1="95625" x2="3385" y2="95625"/>
                        <a14:foregroundMark x1="3125" y1="95000" x2="3125" y2="95000"/>
                        <a14:foregroundMark x1="1302" y1="94375" x2="1302" y2="94375"/>
                        <a14:foregroundMark x1="1302" y1="94375" x2="1302" y2="94375"/>
                        <a14:foregroundMark x1="1302" y1="94375" x2="1302" y2="94375"/>
                        <a14:foregroundMark x1="67448" y1="98125" x2="67448" y2="98125"/>
                        <a14:foregroundMark x1="67969" y1="97500" x2="67969" y2="97500"/>
                        <a14:foregroundMark x1="68229" y1="96563" x2="68229" y2="96563"/>
                        <a14:foregroundMark x1="68229" y1="95000" x2="68229" y2="95000"/>
                        <a14:foregroundMark x1="67969" y1="94063" x2="67969" y2="94063"/>
                        <a14:foregroundMark x1="66927" y1="94063" x2="66927" y2="94063"/>
                        <a14:foregroundMark x1="66667" y1="94063" x2="66667" y2="94063"/>
                        <a14:foregroundMark x1="66146" y1="94375" x2="66146" y2="94375"/>
                        <a14:foregroundMark x1="65885" y1="95000" x2="65885" y2="95000"/>
                        <a14:foregroundMark x1="65625" y1="95625" x2="65625" y2="95625"/>
                        <a14:foregroundMark x1="65365" y1="96563" x2="65365" y2="96563"/>
                        <a14:foregroundMark x1="65625" y1="96875" x2="66927" y2="96875"/>
                        <a14:foregroundMark x1="66927" y1="96875" x2="68229" y2="96875"/>
                        <a14:foregroundMark x1="68490" y1="96875" x2="68490" y2="96875"/>
                        <a14:foregroundMark x1="69271" y1="96875" x2="69271" y2="96875"/>
                        <a14:foregroundMark x1="69271" y1="96875" x2="69271" y2="96875"/>
                        <a14:foregroundMark x1="98177" y1="96250" x2="98177" y2="96250"/>
                        <a14:foregroundMark x1="98177" y1="96250" x2="98177" y2="96250"/>
                        <a14:foregroundMark x1="97396" y1="96250" x2="97396" y2="96250"/>
                        <a14:foregroundMark x1="97396" y1="96250" x2="97396" y2="96250"/>
                        <a14:foregroundMark x1="97135" y1="96250" x2="97135" y2="96250"/>
                        <a14:foregroundMark x1="96354" y1="96563" x2="96354" y2="96563"/>
                        <a14:foregroundMark x1="96094" y1="96875" x2="96094" y2="96875"/>
                        <a14:foregroundMark x1="96094" y1="97500" x2="96094" y2="97500"/>
                        <a14:foregroundMark x1="97396" y1="98750" x2="97396" y2="98750"/>
                        <a14:foregroundMark x1="97396" y1="99063" x2="97396" y2="99063"/>
                        <a14:foregroundMark x1="98698" y1="97813" x2="98698" y2="97813"/>
                        <a14:foregroundMark x1="98698" y1="96250" x2="98698" y2="96250"/>
                        <a14:foregroundMark x1="68490" y1="50625" x2="97917" y2="51875"/>
                      </a14:backgroundRemoval>
                    </a14:imgEffect>
                  </a14:imgLayer>
                </a14:imgProps>
              </a:ext>
              <a:ext uri="{28A0092B-C50C-407E-A947-70E740481C1C}">
                <a14:useLocalDpi xmlns:a14="http://schemas.microsoft.com/office/drawing/2010/main" val="0"/>
              </a:ext>
            </a:extLst>
          </a:blip>
          <a:stretch>
            <a:fillRect/>
          </a:stretch>
        </p:blipFill>
        <p:spPr>
          <a:xfrm>
            <a:off x="8222785" y="2885771"/>
            <a:ext cx="6954881" cy="4246398"/>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851153" y="7228582"/>
            <a:ext cx="6064481" cy="1077218"/>
          </a:xfrm>
          <a:prstGeom prst="rect">
            <a:avLst/>
          </a:prstGeom>
          <a:solidFill>
            <a:schemeClr val="bg1"/>
          </a:solidFill>
        </p:spPr>
        <p:txBody>
          <a:bodyPr wrap="none">
            <a:spAutoFit/>
          </a:bodyPr>
          <a:lstStyle/>
          <a:p>
            <a:pPr marL="514350" indent="-514350" algn="ctr">
              <a:buAutoNum type="arabicPeriod"/>
            </a:pPr>
            <a:r>
              <a:rPr lang="vi-VN" sz="3200" b="1">
                <a:solidFill>
                  <a:srgbClr val="0000CC"/>
                </a:solidFill>
                <a:latin typeface="Times New Roman" panose="02020603050405020304" pitchFamily="18" charset="0"/>
                <a:cs typeface="Times New Roman" panose="02020603050405020304" pitchFamily="18" charset="0"/>
              </a:rPr>
              <a:t>Gấp đôi tờ giấy hình chữ nhật.</a:t>
            </a:r>
          </a:p>
          <a:p>
            <a:pPr algn="ctr"/>
            <a:r>
              <a:rPr lang="vi-VN" sz="3200" b="1">
                <a:solidFill>
                  <a:srgbClr val="0000CC"/>
                </a:solidFill>
                <a:latin typeface="Times New Roman" panose="02020603050405020304" pitchFamily="18" charset="0"/>
                <a:cs typeface="Times New Roman" panose="02020603050405020304" pitchFamily="18" charset="0"/>
              </a:rPr>
              <a:t>Miết nếp gấp và mở ra</a:t>
            </a:r>
          </a:p>
        </p:txBody>
      </p:sp>
      <p:sp>
        <p:nvSpPr>
          <p:cNvPr id="45" name="Rectangle 44">
            <a:extLst>
              <a:ext uri="{FF2B5EF4-FFF2-40B4-BE49-F238E27FC236}">
                <a16:creationId xmlns:a16="http://schemas.microsoft.com/office/drawing/2014/main" id="{75F51867-51F8-4A15-BE54-3350B1B04583}"/>
              </a:ext>
            </a:extLst>
          </p:cNvPr>
          <p:cNvSpPr/>
          <p:nvPr/>
        </p:nvSpPr>
        <p:spPr>
          <a:xfrm>
            <a:off x="8492431" y="7154703"/>
            <a:ext cx="6454576"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2. Gấp chéo tờ giấy, miết nép gấp và mở ra. Làm tương tự ở nửa kia.</a:t>
            </a:r>
          </a:p>
        </p:txBody>
      </p:sp>
    </p:spTree>
    <p:extLst>
      <p:ext uri="{BB962C8B-B14F-4D97-AF65-F5344CB8AC3E}">
        <p14:creationId xmlns:p14="http://schemas.microsoft.com/office/powerpoint/2010/main" val="15342879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ircle(in)">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ircle(in)">
                                      <p:cBhvr>
                                        <p:cTn id="27" dur="20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13719" y="1524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813719" y="1075729"/>
            <a:ext cx="4099199"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c) Quy trình thực hiện</a:t>
            </a:r>
          </a:p>
        </p:txBody>
      </p:sp>
      <p:sp>
        <p:nvSpPr>
          <p:cNvPr id="32" name="Rectangle 31">
            <a:extLst>
              <a:ext uri="{FF2B5EF4-FFF2-40B4-BE49-F238E27FC236}">
                <a16:creationId xmlns:a16="http://schemas.microsoft.com/office/drawing/2014/main" id="{203B541B-EA2E-491B-B1E2-E9DDEE899729}"/>
              </a:ext>
            </a:extLst>
          </p:cNvPr>
          <p:cNvSpPr/>
          <p:nvPr/>
        </p:nvSpPr>
        <p:spPr>
          <a:xfrm>
            <a:off x="2194719" y="1806231"/>
            <a:ext cx="11020966" cy="584775"/>
          </a:xfrm>
          <a:prstGeom prst="rect">
            <a:avLst/>
          </a:prstGeom>
        </p:spPr>
        <p:txBody>
          <a:bodyPr wrap="none">
            <a:spAutoFit/>
          </a:bodyPr>
          <a:lstStyle/>
          <a:p>
            <a:r>
              <a:rPr lang="vi-VN" sz="3200" b="1" dirty="0">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sp>
        <p:nvSpPr>
          <p:cNvPr id="45" name="Rectangle 44">
            <a:extLst>
              <a:ext uri="{FF2B5EF4-FFF2-40B4-BE49-F238E27FC236}">
                <a16:creationId xmlns:a16="http://schemas.microsoft.com/office/drawing/2014/main" id="{75F51867-51F8-4A15-BE54-3350B1B04583}"/>
              </a:ext>
            </a:extLst>
          </p:cNvPr>
          <p:cNvSpPr/>
          <p:nvPr/>
        </p:nvSpPr>
        <p:spPr>
          <a:xfrm>
            <a:off x="8694143" y="7799546"/>
            <a:ext cx="6454576"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4. Gấp theo đường nét đứt </a:t>
            </a:r>
            <a:r>
              <a:rPr lang="vi-VN" sz="3200" b="1">
                <a:solidFill>
                  <a:srgbClr val="FF0000"/>
                </a:solidFill>
                <a:latin typeface="Times New Roman" panose="02020603050405020304" pitchFamily="18" charset="0"/>
                <a:cs typeface="Times New Roman" panose="02020603050405020304" pitchFamily="18" charset="0"/>
              </a:rPr>
              <a:t>n </a:t>
            </a:r>
            <a:r>
              <a:rPr lang="vi-VN" sz="3200" b="1">
                <a:solidFill>
                  <a:srgbClr val="0000CC"/>
                </a:solidFill>
                <a:latin typeface="Times New Roman" panose="02020603050405020304" pitchFamily="18" charset="0"/>
                <a:cs typeface="Times New Roman" panose="02020603050405020304" pitchFamily="18" charset="0"/>
              </a:rPr>
              <a:t>như hình vẽ.</a:t>
            </a:r>
          </a:p>
        </p:txBody>
      </p:sp>
      <p:pic>
        <p:nvPicPr>
          <p:cNvPr id="6" name="Picture 5">
            <a:extLst>
              <a:ext uri="{FF2B5EF4-FFF2-40B4-BE49-F238E27FC236}">
                <a16:creationId xmlns:a16="http://schemas.microsoft.com/office/drawing/2014/main" id="{B964DF55-F4D1-4910-A844-A267D20DD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154" y="3228371"/>
            <a:ext cx="7009699" cy="4571175"/>
          </a:xfrm>
          <a:prstGeom prst="rect">
            <a:avLst/>
          </a:prstGeom>
        </p:spPr>
      </p:pic>
      <p:pic>
        <p:nvPicPr>
          <p:cNvPr id="8" name="Picture 7">
            <a:extLst>
              <a:ext uri="{FF2B5EF4-FFF2-40B4-BE49-F238E27FC236}">
                <a16:creationId xmlns:a16="http://schemas.microsoft.com/office/drawing/2014/main" id="{087A2430-E452-4B76-9E26-64BC8A2B65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92431" y="3284936"/>
            <a:ext cx="6656288" cy="4337669"/>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823119" y="7799546"/>
            <a:ext cx="6580088" cy="1077218"/>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3. Tại điểm GA trùng với GD. Làm tương tự ở nửa kia.</a:t>
            </a:r>
          </a:p>
        </p:txBody>
      </p:sp>
    </p:spTree>
    <p:extLst>
      <p:ext uri="{BB962C8B-B14F-4D97-AF65-F5344CB8AC3E}">
        <p14:creationId xmlns:p14="http://schemas.microsoft.com/office/powerpoint/2010/main" val="318782619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5"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05787" y="3048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805787" y="1274595"/>
            <a:ext cx="4099199"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c) Quy trình thực hiện</a:t>
            </a:r>
          </a:p>
        </p:txBody>
      </p:sp>
      <p:sp>
        <p:nvSpPr>
          <p:cNvPr id="32" name="Rectangle 31">
            <a:extLst>
              <a:ext uri="{FF2B5EF4-FFF2-40B4-BE49-F238E27FC236}">
                <a16:creationId xmlns:a16="http://schemas.microsoft.com/office/drawing/2014/main" id="{203B541B-EA2E-491B-B1E2-E9DDEE899729}"/>
              </a:ext>
            </a:extLst>
          </p:cNvPr>
          <p:cNvSpPr/>
          <p:nvPr/>
        </p:nvSpPr>
        <p:spPr>
          <a:xfrm>
            <a:off x="1900733" y="2046086"/>
            <a:ext cx="11020966" cy="584775"/>
          </a:xfrm>
          <a:prstGeom prst="rect">
            <a:avLst/>
          </a:prstGeom>
        </p:spPr>
        <p:txBody>
          <a:bodyPr wrap="none">
            <a:spAutoFit/>
          </a:bodyPr>
          <a:lstStyle/>
          <a:p>
            <a:r>
              <a:rPr lang="vi-VN" sz="3200" b="1" dirty="0">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pic>
        <p:nvPicPr>
          <p:cNvPr id="12" name="Picture 11">
            <a:extLst>
              <a:ext uri="{FF2B5EF4-FFF2-40B4-BE49-F238E27FC236}">
                <a16:creationId xmlns:a16="http://schemas.microsoft.com/office/drawing/2014/main" id="{1199D36F-6F03-47A4-A28E-8832ADEB9D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33519" y="3115610"/>
            <a:ext cx="7620000" cy="4861428"/>
          </a:xfrm>
          <a:prstGeom prst="rect">
            <a:avLst/>
          </a:prstGeom>
        </p:spPr>
      </p:pic>
      <p:pic>
        <p:nvPicPr>
          <p:cNvPr id="17" name="Picture 16">
            <a:extLst>
              <a:ext uri="{FF2B5EF4-FFF2-40B4-BE49-F238E27FC236}">
                <a16:creationId xmlns:a16="http://schemas.microsoft.com/office/drawing/2014/main" id="{E114649F-90BF-4F16-94B6-67AE31F000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026" y="3215936"/>
            <a:ext cx="6144166" cy="4761102"/>
          </a:xfrm>
          <a:prstGeom prst="rect">
            <a:avLst/>
          </a:prstGeom>
        </p:spPr>
      </p:pic>
      <p:sp>
        <p:nvSpPr>
          <p:cNvPr id="44" name="Rectangle 43">
            <a:extLst>
              <a:ext uri="{FF2B5EF4-FFF2-40B4-BE49-F238E27FC236}">
                <a16:creationId xmlns:a16="http://schemas.microsoft.com/office/drawing/2014/main" id="{E65E5D31-88CA-4B77-84B3-32B120DC8446}"/>
              </a:ext>
            </a:extLst>
          </p:cNvPr>
          <p:cNvSpPr/>
          <p:nvPr/>
        </p:nvSpPr>
        <p:spPr>
          <a:xfrm>
            <a:off x="793699" y="8068805"/>
            <a:ext cx="7010400" cy="584775"/>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5. Gấp theo đường nét đứt KG và KH</a:t>
            </a:r>
          </a:p>
        </p:txBody>
      </p:sp>
      <p:sp>
        <p:nvSpPr>
          <p:cNvPr id="45" name="Rectangle 44">
            <a:extLst>
              <a:ext uri="{FF2B5EF4-FFF2-40B4-BE49-F238E27FC236}">
                <a16:creationId xmlns:a16="http://schemas.microsoft.com/office/drawing/2014/main" id="{75F51867-51F8-4A15-BE54-3350B1B04583}"/>
              </a:ext>
            </a:extLst>
          </p:cNvPr>
          <p:cNvSpPr/>
          <p:nvPr/>
        </p:nvSpPr>
        <p:spPr>
          <a:xfrm>
            <a:off x="8976146" y="8068804"/>
            <a:ext cx="6454576" cy="584775"/>
          </a:xfrm>
          <a:prstGeom prst="rect">
            <a:avLst/>
          </a:prstGeom>
          <a:solidFill>
            <a:schemeClr val="bg1"/>
          </a:solidFill>
        </p:spPr>
        <p:txBody>
          <a:bodyPr wrap="square">
            <a:spAutoFit/>
          </a:bodyPr>
          <a:lstStyle/>
          <a:p>
            <a:pPr algn="ctr"/>
            <a:r>
              <a:rPr lang="vi-VN" sz="3200" b="1">
                <a:solidFill>
                  <a:srgbClr val="0000CC"/>
                </a:solidFill>
                <a:latin typeface="Times New Roman" panose="02020603050405020304" pitchFamily="18" charset="0"/>
                <a:cs typeface="Times New Roman" panose="02020603050405020304" pitchFamily="18" charset="0"/>
              </a:rPr>
              <a:t>6. Gấp theo đường nét đứt MP</a:t>
            </a:r>
          </a:p>
        </p:txBody>
      </p:sp>
    </p:spTree>
    <p:extLst>
      <p:ext uri="{BB962C8B-B14F-4D97-AF65-F5344CB8AC3E}">
        <p14:creationId xmlns:p14="http://schemas.microsoft.com/office/powerpoint/2010/main" val="384351157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P spid="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1813719" y="228600"/>
            <a:ext cx="5012405" cy="677108"/>
            <a:chOff x="1508918" y="1888664"/>
            <a:chExt cx="8674608" cy="677108"/>
          </a:xfrm>
        </p:grpSpPr>
        <p:sp>
          <p:nvSpPr>
            <p:cNvPr id="10" name="Rectangle 9"/>
            <p:cNvSpPr/>
            <p:nvPr/>
          </p:nvSpPr>
          <p:spPr>
            <a:xfrm>
              <a:off x="1508918" y="1888664"/>
              <a:ext cx="8674608"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2. Gấp máy bay.</a:t>
              </a:r>
            </a:p>
          </p:txBody>
        </p:sp>
        <p:cxnSp>
          <p:nvCxnSpPr>
            <p:cNvPr id="11" name="Straight Connector 10"/>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 name="Rectangle 2">
            <a:extLst>
              <a:ext uri="{FF2B5EF4-FFF2-40B4-BE49-F238E27FC236}">
                <a16:creationId xmlns:a16="http://schemas.microsoft.com/office/drawing/2014/main" id="{D9CA8EA9-2DC6-4700-AD7B-70C838E75224}"/>
              </a:ext>
            </a:extLst>
          </p:cNvPr>
          <p:cNvSpPr/>
          <p:nvPr/>
        </p:nvSpPr>
        <p:spPr>
          <a:xfrm>
            <a:off x="1813719" y="1170633"/>
            <a:ext cx="4099199"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c) Quy trình thực hiện</a:t>
            </a:r>
          </a:p>
        </p:txBody>
      </p:sp>
      <p:sp>
        <p:nvSpPr>
          <p:cNvPr id="32" name="Rectangle 31">
            <a:extLst>
              <a:ext uri="{FF2B5EF4-FFF2-40B4-BE49-F238E27FC236}">
                <a16:creationId xmlns:a16="http://schemas.microsoft.com/office/drawing/2014/main" id="{203B541B-EA2E-491B-B1E2-E9DDEE899729}"/>
              </a:ext>
            </a:extLst>
          </p:cNvPr>
          <p:cNvSpPr/>
          <p:nvPr/>
        </p:nvSpPr>
        <p:spPr>
          <a:xfrm>
            <a:off x="1908665" y="2020333"/>
            <a:ext cx="11020966" cy="584775"/>
          </a:xfrm>
          <a:prstGeom prst="rect">
            <a:avLst/>
          </a:prstGeom>
        </p:spPr>
        <p:txBody>
          <a:bodyPr wrap="none">
            <a:spAutoFit/>
          </a:bodyPr>
          <a:lstStyle/>
          <a:p>
            <a:r>
              <a:rPr lang="vi-VN" sz="3200" b="1" dirty="0">
                <a:solidFill>
                  <a:srgbClr val="0000CC"/>
                </a:solidFill>
                <a:latin typeface="Times New Roman" panose="02020603050405020304" pitchFamily="18" charset="0"/>
                <a:cs typeface="Times New Roman" panose="02020603050405020304" pitchFamily="18" charset="0"/>
              </a:rPr>
              <a:t>Các em cùng thực hiện gấp máy bay theo các bước dưới đây:</a:t>
            </a:r>
          </a:p>
        </p:txBody>
      </p:sp>
      <p:sp>
        <p:nvSpPr>
          <p:cNvPr id="44" name="Rectangle 43">
            <a:extLst>
              <a:ext uri="{FF2B5EF4-FFF2-40B4-BE49-F238E27FC236}">
                <a16:creationId xmlns:a16="http://schemas.microsoft.com/office/drawing/2014/main" id="{E65E5D31-88CA-4B77-84B3-32B120DC8446}"/>
              </a:ext>
            </a:extLst>
          </p:cNvPr>
          <p:cNvSpPr/>
          <p:nvPr/>
        </p:nvSpPr>
        <p:spPr>
          <a:xfrm>
            <a:off x="4633119" y="7010400"/>
            <a:ext cx="7010400" cy="1077218"/>
          </a:xfrm>
          <a:prstGeom prst="rect">
            <a:avLst/>
          </a:prstGeom>
          <a:solidFill>
            <a:schemeClr val="bg1"/>
          </a:solidFill>
        </p:spPr>
        <p:txBody>
          <a:bodyPr wrap="square">
            <a:spAutoFit/>
          </a:bodyPr>
          <a:lstStyle/>
          <a:p>
            <a:pPr algn="ctr"/>
            <a:r>
              <a:rPr lang="vi-VN" sz="3200" b="1" dirty="0">
                <a:solidFill>
                  <a:srgbClr val="0000CC"/>
                </a:solidFill>
                <a:latin typeface="Times New Roman" panose="02020603050405020304" pitchFamily="18" charset="0"/>
                <a:cs typeface="Times New Roman" panose="02020603050405020304" pitchFamily="18" charset="0"/>
              </a:rPr>
              <a:t>7. Gấp hai nửa ra ngoài. Gấp hai cánh vào để tạo sản phẩm hoàn chỉnh.</a:t>
            </a:r>
          </a:p>
        </p:txBody>
      </p:sp>
      <p:pic>
        <p:nvPicPr>
          <p:cNvPr id="4" name="Picture 3">
            <a:extLst>
              <a:ext uri="{FF2B5EF4-FFF2-40B4-BE49-F238E27FC236}">
                <a16:creationId xmlns:a16="http://schemas.microsoft.com/office/drawing/2014/main" id="{84EED329-D413-402C-8B3A-4810FCA820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919" y="2870033"/>
            <a:ext cx="7167444" cy="3692320"/>
          </a:xfrm>
          <a:prstGeom prst="rect">
            <a:avLst/>
          </a:prstGeom>
        </p:spPr>
      </p:pic>
    </p:spTree>
    <p:extLst>
      <p:ext uri="{BB962C8B-B14F-4D97-AF65-F5344CB8AC3E}">
        <p14:creationId xmlns:p14="http://schemas.microsoft.com/office/powerpoint/2010/main" val="384903139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animEffect transition="in" filter="fade">
                                      <p:cBhvr>
                                        <p:cTn id="2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Xếp giấy Origami-Hướng dẫn gấp máy bay giấy đơn giản nhất (Mẫu 1)">
            <a:hlinkClick r:id="" action="ppaction://media"/>
            <a:extLst>
              <a:ext uri="{FF2B5EF4-FFF2-40B4-BE49-F238E27FC236}">
                <a16:creationId xmlns:a16="http://schemas.microsoft.com/office/drawing/2014/main" id="{89426D74-D00B-4C64-BDC6-8BEA4AB40702}"/>
              </a:ext>
            </a:extLst>
          </p:cNvPr>
          <p:cNvPicPr>
            <a:picLocks noChangeAspect="1"/>
          </p:cNvPicPr>
          <p:nvPr>
            <a:videoFile r:link="rId1"/>
            <p:extLst>
              <p:ext uri="{DAA4B4D4-6D71-4841-9C94-3DE7FCFB9230}">
                <p14:media xmlns:p14="http://schemas.microsoft.com/office/powerpoint/2010/main" r:embed="rId2">
                  <p14:trim st="13538" end="10435.5555"/>
                </p14:media>
              </p:ext>
            </p:extLst>
          </p:nvPr>
        </p:nvPicPr>
        <p:blipFill>
          <a:blip r:embed="rId5"/>
          <a:stretch>
            <a:fillRect/>
          </a:stretch>
        </p:blipFill>
        <p:spPr>
          <a:xfrm>
            <a:off x="975519" y="2286000"/>
            <a:ext cx="14532248" cy="6388793"/>
          </a:xfrm>
          <a:prstGeom prst="rect">
            <a:avLst/>
          </a:prstGeom>
        </p:spPr>
      </p:pic>
      <p:grpSp>
        <p:nvGrpSpPr>
          <p:cNvPr id="32" name="Group 31">
            <a:extLst>
              <a:ext uri="{FF2B5EF4-FFF2-40B4-BE49-F238E27FC236}">
                <a16:creationId xmlns:a16="http://schemas.microsoft.com/office/drawing/2014/main" id="{5C170F83-1550-4F58-A83D-67730233CC16}"/>
              </a:ext>
            </a:extLst>
          </p:cNvPr>
          <p:cNvGrpSpPr/>
          <p:nvPr/>
        </p:nvGrpSpPr>
        <p:grpSpPr>
          <a:xfrm>
            <a:off x="1813719" y="228600"/>
            <a:ext cx="5012405" cy="677108"/>
            <a:chOff x="1508918" y="1888664"/>
            <a:chExt cx="8674608" cy="677108"/>
          </a:xfrm>
        </p:grpSpPr>
        <p:sp>
          <p:nvSpPr>
            <p:cNvPr id="33" name="Rectangle 32">
              <a:extLst>
                <a:ext uri="{FF2B5EF4-FFF2-40B4-BE49-F238E27FC236}">
                  <a16:creationId xmlns:a16="http://schemas.microsoft.com/office/drawing/2014/main" id="{91FC0C3D-0F62-44DA-B99D-26F921BE7894}"/>
                </a:ext>
              </a:extLst>
            </p:cNvPr>
            <p:cNvSpPr/>
            <p:nvPr/>
          </p:nvSpPr>
          <p:spPr>
            <a:xfrm>
              <a:off x="1508918" y="1888664"/>
              <a:ext cx="8674608" cy="677108"/>
            </a:xfrm>
            <a:prstGeom prst="rect">
              <a:avLst/>
            </a:prstGeom>
          </p:spPr>
          <p:txBody>
            <a:bodyPr wrap="square">
              <a:spAutoFit/>
            </a:bodyPr>
            <a:lstStyle/>
            <a:p>
              <a:r>
                <a:rPr lang="en-US" sz="3800" b="1" dirty="0">
                  <a:solidFill>
                    <a:srgbClr val="FF0066"/>
                  </a:solidFill>
                  <a:latin typeface="Times New Roman" pitchFamily="18" charset="0"/>
                  <a:cs typeface="Times New Roman" pitchFamily="18" charset="0"/>
                </a:rPr>
                <a:t>2. </a:t>
              </a:r>
              <a:r>
                <a:rPr lang="en-US" sz="3800" b="1" dirty="0" err="1">
                  <a:solidFill>
                    <a:srgbClr val="FF0066"/>
                  </a:solidFill>
                  <a:latin typeface="Times New Roman" pitchFamily="18" charset="0"/>
                  <a:cs typeface="Times New Roman" pitchFamily="18" charset="0"/>
                </a:rPr>
                <a:t>Gấp</a:t>
              </a:r>
              <a:r>
                <a:rPr lang="en-US" sz="3800" b="1" dirty="0">
                  <a:solidFill>
                    <a:srgbClr val="FF0066"/>
                  </a:solidFill>
                  <a:latin typeface="Times New Roman" pitchFamily="18" charset="0"/>
                  <a:cs typeface="Times New Roman" pitchFamily="18" charset="0"/>
                </a:rPr>
                <a:t> </a:t>
              </a:r>
              <a:r>
                <a:rPr lang="en-US" sz="3800" b="1" dirty="0" err="1">
                  <a:solidFill>
                    <a:srgbClr val="FF0066"/>
                  </a:solidFill>
                  <a:latin typeface="Times New Roman" pitchFamily="18" charset="0"/>
                  <a:cs typeface="Times New Roman" pitchFamily="18" charset="0"/>
                </a:rPr>
                <a:t>máy</a:t>
              </a:r>
              <a:r>
                <a:rPr lang="en-US" sz="3800" b="1" dirty="0">
                  <a:solidFill>
                    <a:srgbClr val="FF0066"/>
                  </a:solidFill>
                  <a:latin typeface="Times New Roman" pitchFamily="18" charset="0"/>
                  <a:cs typeface="Times New Roman" pitchFamily="18" charset="0"/>
                </a:rPr>
                <a:t> bay.</a:t>
              </a:r>
            </a:p>
          </p:txBody>
        </p:sp>
        <p:cxnSp>
          <p:nvCxnSpPr>
            <p:cNvPr id="34" name="Straight Connector 33">
              <a:extLst>
                <a:ext uri="{FF2B5EF4-FFF2-40B4-BE49-F238E27FC236}">
                  <a16:creationId xmlns:a16="http://schemas.microsoft.com/office/drawing/2014/main" id="{6C25E219-1376-495F-BD92-A92D780D6E0E}"/>
                </a:ext>
              </a:extLst>
            </p:cNvPr>
            <p:cNvCxnSpPr/>
            <p:nvPr/>
          </p:nvCxnSpPr>
          <p:spPr>
            <a:xfrm>
              <a:off x="1673234" y="2519755"/>
              <a:ext cx="5621066"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5" name="Rectangle 34">
            <a:extLst>
              <a:ext uri="{FF2B5EF4-FFF2-40B4-BE49-F238E27FC236}">
                <a16:creationId xmlns:a16="http://schemas.microsoft.com/office/drawing/2014/main" id="{496FAF92-D2C7-4ED2-85FF-E175CFBA1413}"/>
              </a:ext>
            </a:extLst>
          </p:cNvPr>
          <p:cNvSpPr/>
          <p:nvPr/>
        </p:nvSpPr>
        <p:spPr>
          <a:xfrm>
            <a:off x="1813719" y="1371600"/>
            <a:ext cx="12222192" cy="584775"/>
          </a:xfrm>
          <a:prstGeom prst="rect">
            <a:avLst/>
          </a:prstGeom>
        </p:spPr>
        <p:txBody>
          <a:bodyPr wrap="none">
            <a:spAutoFit/>
          </a:bodyPr>
          <a:lstStyle/>
          <a:p>
            <a:r>
              <a:rPr lang="vi-VN" sz="3200" b="1" dirty="0">
                <a:solidFill>
                  <a:srgbClr val="FF0000"/>
                </a:solidFill>
                <a:latin typeface="Times New Roman" panose="02020603050405020304" pitchFamily="18" charset="0"/>
                <a:cs typeface="Times New Roman" panose="02020603050405020304" pitchFamily="18" charset="0"/>
              </a:rPr>
              <a:t>d) Thực hành: Cùng xem lại quy trình và thực hiện gấp máy bay nhé.</a:t>
            </a:r>
          </a:p>
        </p:txBody>
      </p:sp>
    </p:spTree>
    <p:extLst>
      <p:ext uri="{BB962C8B-B14F-4D97-AF65-F5344CB8AC3E}">
        <p14:creationId xmlns:p14="http://schemas.microsoft.com/office/powerpoint/2010/main" val="2432748071"/>
      </p:ext>
    </p:extLst>
  </p:cSld>
  <p:clrMapOvr>
    <a:masterClrMapping/>
  </p:clrMapOvr>
  <p:transition spd="slow">
    <p:split orient="vert"/>
  </p:transition>
  <p:timing>
    <p:tnLst>
      <p:par>
        <p:cTn id="1" dur="indefinite" restart="never" nodeType="tmRoot">
          <p:childTnLst>
            <p:video>
              <p:cMediaNode vol="100000">
                <p:cTn id="2" fill="hold" display="0">
                  <p:stCondLst>
                    <p:cond delay="indefinite"/>
                  </p:stCondLst>
                </p:cTn>
                <p:tgtEl>
                  <p:spTgt spid="21"/>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10141</TotalTime>
  <Words>508</Words>
  <Application>Microsoft Office PowerPoint</Application>
  <PresentationFormat>Custom</PresentationFormat>
  <Paragraphs>52</Paragraphs>
  <Slides>13</Slides>
  <Notes>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vt:i4>
      </vt:variant>
    </vt:vector>
  </HeadingPairs>
  <TitlesOfParts>
    <vt:vector size="16"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Windows 10</cp:lastModifiedBy>
  <cp:revision>1344</cp:revision>
  <dcterms:created xsi:type="dcterms:W3CDTF">2008-09-09T22:52:10Z</dcterms:created>
  <dcterms:modified xsi:type="dcterms:W3CDTF">2024-05-02T17:52:47Z</dcterms:modified>
</cp:coreProperties>
</file>