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73" r:id="rId6"/>
    <p:sldId id="260" r:id="rId7"/>
    <p:sldId id="271" r:id="rId8"/>
    <p:sldId id="282" r:id="rId9"/>
    <p:sldId id="283" r:id="rId10"/>
    <p:sldId id="284" r:id="rId11"/>
    <p:sldId id="285" r:id="rId12"/>
    <p:sldId id="257" r:id="rId13"/>
    <p:sldId id="274" r:id="rId14"/>
    <p:sldId id="286" r:id="rId15"/>
    <p:sldId id="287" r:id="rId16"/>
    <p:sldId id="288" r:id="rId17"/>
    <p:sldId id="289" r:id="rId18"/>
    <p:sldId id="263" r:id="rId19"/>
    <p:sldId id="270" r:id="rId20"/>
    <p:sldId id="279" r:id="rId21"/>
    <p:sldId id="280"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76" d="100"/>
          <a:sy n="76" d="100"/>
        </p:scale>
        <p:origin x="13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1/5/2024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1/5/2024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1/5/2024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oc10.vn/doc-sach/tieng-viet-4-tap-2/1/388/14/"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2/1/388/13/"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6.jpg"/><Relationship Id="rId1" Type="http://schemas.openxmlformats.org/officeDocument/2006/relationships/slideLayout" Target="../slideLayouts/slideLayout2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13/"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13/"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a:t>
            </a:r>
            <a:r>
              <a:rPr lang="en-US" sz="5400" b="1" kern="0" dirty="0">
                <a:solidFill>
                  <a:srgbClr val="002060"/>
                </a:solidFill>
                <a:latin typeface="UTM Avo" panose="02040603050506020204" pitchFamily="18"/>
              </a:rPr>
              <a:t>20</a:t>
            </a:r>
            <a:endPar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Luyện từ và câu: Vị ngữ</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556875" y="749745"/>
            <a:ext cx="167322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A11BA8BE-5920-FF34-9E48-FA91EDAADC35}"/>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220;p10">
            <a:extLst>
              <a:ext uri="{FF2B5EF4-FFF2-40B4-BE49-F238E27FC236}">
                <a16:creationId xmlns:a16="http://schemas.microsoft.com/office/drawing/2014/main" id="{6853B727-E077-306C-193E-789CC543D13C}"/>
              </a:ext>
            </a:extLst>
          </p:cNvPr>
          <p:cNvSpPr/>
          <p:nvPr/>
        </p:nvSpPr>
        <p:spPr>
          <a:xfrm flipH="1">
            <a:off x="2641746" y="1783336"/>
            <a:ext cx="6908507" cy="826176"/>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r>
              <a:rPr lang="vi-VN" sz="2400" b="1" dirty="0">
                <a:solidFill>
                  <a:sysClr val="windowText" lastClr="000000"/>
                </a:solidFill>
                <a:latin typeface="UTM Avo" panose="02040603050506020204" pitchFamily="18"/>
              </a:rPr>
              <a:t>1. Tìm vị ngữ của mỗi câu trong đoạn văn</a:t>
            </a:r>
            <a:endParaRPr sz="2400" dirty="0">
              <a:solidFill>
                <a:sysClr val="windowText" lastClr="000000"/>
              </a:solidFill>
              <a:latin typeface="UTM Avo" panose="02040603050506020204" pitchFamily="18"/>
            </a:endParaRPr>
          </a:p>
        </p:txBody>
      </p:sp>
      <p:sp>
        <p:nvSpPr>
          <p:cNvPr id="4" name="Google Shape;221;p10">
            <a:extLst>
              <a:ext uri="{FF2B5EF4-FFF2-40B4-BE49-F238E27FC236}">
                <a16:creationId xmlns:a16="http://schemas.microsoft.com/office/drawing/2014/main" id="{08A96B95-326C-6FE1-B01C-CAAC10F5B393}"/>
              </a:ext>
            </a:extLst>
          </p:cNvPr>
          <p:cNvSpPr/>
          <p:nvPr/>
        </p:nvSpPr>
        <p:spPr>
          <a:xfrm>
            <a:off x="0" y="2938435"/>
            <a:ext cx="4673599" cy="826176"/>
          </a:xfrm>
          <a:prstGeom prst="homePlate">
            <a:avLst>
              <a:gd name="adj" fmla="val 50000"/>
            </a:avLst>
          </a:prstGeom>
          <a:solidFill>
            <a:schemeClr val="lt1"/>
          </a:solidFill>
          <a:ln w="2857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b="1" dirty="0">
                <a:solidFill>
                  <a:schemeClr val="dk1"/>
                </a:solidFill>
                <a:latin typeface="UTM Avo" panose="02040603050506020204" pitchFamily="18"/>
              </a:rPr>
              <a:t>THẢO LUẬN NHÓM</a:t>
            </a:r>
            <a:endParaRPr sz="2400" dirty="0">
              <a:solidFill>
                <a:schemeClr val="dk1"/>
              </a:solidFill>
              <a:latin typeface="UTM Avo" panose="02040603050506020204" pitchFamily="18"/>
            </a:endParaRPr>
          </a:p>
        </p:txBody>
      </p:sp>
      <p:sp>
        <p:nvSpPr>
          <p:cNvPr id="5" name="Google Shape;222;p10">
            <a:extLst>
              <a:ext uri="{FF2B5EF4-FFF2-40B4-BE49-F238E27FC236}">
                <a16:creationId xmlns:a16="http://schemas.microsoft.com/office/drawing/2014/main" id="{99A25A50-AE75-0346-8216-125460675345}"/>
              </a:ext>
            </a:extLst>
          </p:cNvPr>
          <p:cNvSpPr/>
          <p:nvPr/>
        </p:nvSpPr>
        <p:spPr>
          <a:xfrm>
            <a:off x="5069909" y="3108873"/>
            <a:ext cx="5711375" cy="3276904"/>
          </a:xfrm>
          <a:custGeom>
            <a:avLst/>
            <a:gdLst/>
            <a:ahLst/>
            <a:cxnLst/>
            <a:rect l="l" t="t" r="r" b="b"/>
            <a:pathLst>
              <a:path w="1622014" h="930631" extrusionOk="0">
                <a:moveTo>
                  <a:pt x="0" y="0"/>
                </a:moveTo>
                <a:lnTo>
                  <a:pt x="1622014" y="0"/>
                </a:lnTo>
                <a:lnTo>
                  <a:pt x="1622014" y="930631"/>
                </a:lnTo>
                <a:lnTo>
                  <a:pt x="0" y="930631"/>
                </a:lnTo>
                <a:lnTo>
                  <a:pt x="0" y="0"/>
                </a:lnTo>
                <a:close/>
              </a:path>
            </a:pathLst>
          </a:custGeom>
          <a:blipFill rotWithShape="1">
            <a:blip r:embed="rId3">
              <a:alphaModFix/>
            </a:blip>
            <a:stretch>
              <a:fillRect/>
            </a:stretch>
          </a:blipFill>
          <a:ln>
            <a:noFill/>
          </a:ln>
        </p:spPr>
        <p:txBody>
          <a:bodyPr/>
          <a:lstStyle/>
          <a:p>
            <a:endParaRPr lang="en-US"/>
          </a:p>
        </p:txBody>
      </p:sp>
      <p:sp>
        <p:nvSpPr>
          <p:cNvPr id="9" name="Google Shape;226;p10">
            <a:extLst>
              <a:ext uri="{FF2B5EF4-FFF2-40B4-BE49-F238E27FC236}">
                <a16:creationId xmlns:a16="http://schemas.microsoft.com/office/drawing/2014/main" id="{B470C5B7-33DD-9842-FE45-7A66BA2FF2CC}"/>
              </a:ext>
            </a:extLst>
          </p:cNvPr>
          <p:cNvSpPr txBox="1"/>
          <p:nvPr/>
        </p:nvSpPr>
        <p:spPr>
          <a:xfrm>
            <a:off x="418598" y="4051976"/>
            <a:ext cx="4255000" cy="1169525"/>
          </a:xfrm>
          <a:prstGeom prst="rect">
            <a:avLst/>
          </a:prstGeom>
          <a:noFill/>
          <a:ln>
            <a:noFill/>
          </a:ln>
        </p:spPr>
        <p:txBody>
          <a:bodyPr spcFirstLastPara="1" wrap="square" lIns="60950" tIns="30467" rIns="60950" bIns="30467" anchor="t" anchorCtr="0">
            <a:spAutoFit/>
          </a:bodyPr>
          <a:lstStyle/>
          <a:p>
            <a:pPr marL="190510" indent="-190510">
              <a:lnSpc>
                <a:spcPct val="150000"/>
              </a:lnSpc>
              <a:buClr>
                <a:schemeClr val="dk1"/>
              </a:buClr>
              <a:buSzPct val="120000"/>
              <a:buFont typeface="Arial"/>
              <a:buChar char="•"/>
            </a:pPr>
            <a:r>
              <a:rPr lang="vi-VN" sz="2400" dirty="0">
                <a:solidFill>
                  <a:schemeClr val="dk1"/>
                </a:solidFill>
                <a:latin typeface="UTM Avo" panose="02040603050506020204" pitchFamily="18"/>
              </a:rPr>
              <a:t>Tìm vị ngữ của mỗi câu trong đoạn </a:t>
            </a:r>
            <a:r>
              <a:rPr lang="vi-VN" sz="2400">
                <a:solidFill>
                  <a:schemeClr val="dk1"/>
                </a:solidFill>
                <a:latin typeface="UTM Avo" panose="02040603050506020204" pitchFamily="18"/>
              </a:rPr>
              <a:t>văn sau</a:t>
            </a:r>
            <a:r>
              <a:rPr lang="en-US" sz="2400">
                <a:solidFill>
                  <a:schemeClr val="dk1"/>
                </a:solidFill>
                <a:latin typeface="UTM Avo" panose="02040603050506020204" pitchFamily="18"/>
              </a:rPr>
              <a:t>:</a:t>
            </a:r>
            <a:endParaRPr sz="2400" dirty="0">
              <a:solidFill>
                <a:schemeClr val="dk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Google Shape;233;p11">
            <a:extLst>
              <a:ext uri="{FF2B5EF4-FFF2-40B4-BE49-F238E27FC236}">
                <a16:creationId xmlns:a16="http://schemas.microsoft.com/office/drawing/2014/main" id="{EEA2E3DF-68D6-5211-0CA2-93B2E7C3AF6F}"/>
              </a:ext>
            </a:extLst>
          </p:cNvPr>
          <p:cNvSpPr txBox="1"/>
          <p:nvPr/>
        </p:nvSpPr>
        <p:spPr>
          <a:xfrm>
            <a:off x="895098" y="2572765"/>
            <a:ext cx="10401800" cy="3939514"/>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dk1"/>
                </a:solidFill>
                <a:latin typeface="UTM Avo" panose="02040603050506020204" pitchFamily="18"/>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endParaRPr sz="2400" dirty="0">
              <a:solidFill>
                <a:schemeClr val="dk1"/>
              </a:solidFill>
              <a:latin typeface="UTM Avo" panose="02040603050506020204" pitchFamily="18"/>
            </a:endParaRPr>
          </a:p>
          <a:p>
            <a:pPr algn="r">
              <a:lnSpc>
                <a:spcPct val="150000"/>
              </a:lnSpc>
            </a:pPr>
            <a:r>
              <a:rPr lang="vi-VN" sz="2400" dirty="0">
                <a:solidFill>
                  <a:schemeClr val="dk1"/>
                </a:solidFill>
                <a:latin typeface="UTM Avo" panose="02040603050506020204" pitchFamily="18"/>
              </a:rPr>
              <a:t>Theo sách </a:t>
            </a:r>
            <a:r>
              <a:rPr lang="vi-VN" sz="2400" i="1" dirty="0">
                <a:solidFill>
                  <a:schemeClr val="dk1"/>
                </a:solidFill>
                <a:latin typeface="UTM Avo" panose="02040603050506020204" pitchFamily="18"/>
              </a:rPr>
              <a:t>Truyện kể về những trái tim nhân hậu</a:t>
            </a:r>
            <a:endParaRPr sz="2400" i="1" dirty="0">
              <a:solidFill>
                <a:schemeClr val="dk1"/>
              </a:solidFill>
              <a:latin typeface="UTM Avo" panose="02040603050506020204" pitchFamily="18"/>
            </a:endParaRPr>
          </a:p>
        </p:txBody>
      </p:sp>
      <p:sp>
        <p:nvSpPr>
          <p:cNvPr id="13" name="Google Shape;220;p10">
            <a:extLst>
              <a:ext uri="{FF2B5EF4-FFF2-40B4-BE49-F238E27FC236}">
                <a16:creationId xmlns:a16="http://schemas.microsoft.com/office/drawing/2014/main" id="{572FBC0D-CB20-39D7-59E5-0D9FEAAE4E8A}"/>
              </a:ext>
            </a:extLst>
          </p:cNvPr>
          <p:cNvSpPr/>
          <p:nvPr/>
        </p:nvSpPr>
        <p:spPr>
          <a:xfrm flipH="1">
            <a:off x="2641745" y="1643636"/>
            <a:ext cx="6908507" cy="782064"/>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r>
              <a:rPr lang="vi-VN" sz="2400" b="1" dirty="0">
                <a:solidFill>
                  <a:sysClr val="windowText" lastClr="000000"/>
                </a:solidFill>
                <a:latin typeface="UTM Avo" panose="02040603050506020204" pitchFamily="18"/>
              </a:rPr>
              <a:t>1. Tìm vị ngữ của mỗi câu trong đoạn văn</a:t>
            </a:r>
            <a:endParaRPr sz="2400" dirty="0">
              <a:solidFill>
                <a:sysClr val="windowText" lastClr="000000"/>
              </a:solidFill>
              <a:latin typeface="UTM Avo" panose="02040603050506020204" pitchFamily="18"/>
            </a:endParaRPr>
          </a:p>
        </p:txBody>
      </p:sp>
    </p:spTree>
    <p:extLst>
      <p:ext uri="{BB962C8B-B14F-4D97-AF65-F5344CB8AC3E}">
        <p14:creationId xmlns:p14="http://schemas.microsoft.com/office/powerpoint/2010/main" val="272009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40;p12">
            <a:extLst>
              <a:ext uri="{FF2B5EF4-FFF2-40B4-BE49-F238E27FC236}">
                <a16:creationId xmlns:a16="http://schemas.microsoft.com/office/drawing/2014/main" id="{AE5F0FEA-30E4-CFAC-8FA1-3241902C2DA2}"/>
              </a:ext>
            </a:extLst>
          </p:cNvPr>
          <p:cNvSpPr txBox="1"/>
          <p:nvPr/>
        </p:nvSpPr>
        <p:spPr>
          <a:xfrm>
            <a:off x="1320798" y="2565400"/>
            <a:ext cx="9550400" cy="3385516"/>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bg1"/>
                </a:solidFill>
                <a:latin typeface="UTM Avo" panose="02040603050506020204" pitchFamily="18"/>
              </a:rPr>
              <a:t>Chàng trai </a:t>
            </a:r>
            <a:r>
              <a:rPr lang="vi-VN" sz="2400" b="1" dirty="0">
                <a:solidFill>
                  <a:schemeClr val="bg1"/>
                </a:solidFill>
                <a:latin typeface="UTM Avo" panose="02040603050506020204" pitchFamily="18"/>
              </a:rPr>
              <a:t>lên xe buýt và ngồi cạnh bà cụ đi chân đất</a:t>
            </a:r>
            <a:r>
              <a:rPr lang="vi-VN" sz="2400" dirty="0">
                <a:solidFill>
                  <a:schemeClr val="bg1"/>
                </a:solidFill>
                <a:latin typeface="UTM Avo" panose="02040603050506020204" pitchFamily="18"/>
              </a:rPr>
              <a:t>. Cậu </a:t>
            </a:r>
            <a:r>
              <a:rPr lang="vi-VN" sz="2400" b="1" dirty="0">
                <a:solidFill>
                  <a:schemeClr val="bg1"/>
                </a:solidFill>
                <a:latin typeface="UTM Avo" panose="02040603050506020204" pitchFamily="18"/>
              </a:rPr>
              <a:t>nhìn từ chân bà cụ sang chân mình</a:t>
            </a:r>
            <a:r>
              <a:rPr lang="vi-VN" sz="2400" dirty="0">
                <a:solidFill>
                  <a:schemeClr val="bg1"/>
                </a:solidFill>
                <a:latin typeface="UTM Avo" panose="02040603050506020204" pitchFamily="18"/>
              </a:rPr>
              <a:t>. Đôi giày của cậu </a:t>
            </a:r>
            <a:r>
              <a:rPr lang="vi-VN" sz="2400" b="1" dirty="0">
                <a:solidFill>
                  <a:schemeClr val="bg1"/>
                </a:solidFill>
                <a:latin typeface="UTM Avo" panose="02040603050506020204" pitchFamily="18"/>
              </a:rPr>
              <a:t>mới tinh</a:t>
            </a:r>
            <a:r>
              <a:rPr lang="vi-VN" sz="2400" dirty="0">
                <a:solidFill>
                  <a:schemeClr val="bg1"/>
                </a:solidFill>
                <a:latin typeface="UTM Avo" panose="02040603050506020204" pitchFamily="18"/>
              </a:rPr>
              <a:t>. Cậu </a:t>
            </a:r>
            <a:r>
              <a:rPr lang="vi-VN" sz="2400" b="1" dirty="0">
                <a:solidFill>
                  <a:schemeClr val="bg1"/>
                </a:solidFill>
                <a:latin typeface="UTM Avo" panose="02040603050506020204" pitchFamily="18"/>
              </a:rPr>
              <a:t>đã tiết kiệm tiền tiêu vặt khá lâu mới mua được</a:t>
            </a:r>
            <a:r>
              <a:rPr lang="vi-VN" sz="2400" dirty="0">
                <a:solidFill>
                  <a:schemeClr val="bg1"/>
                </a:solidFill>
                <a:latin typeface="UTM Avo" panose="02040603050506020204" pitchFamily="18"/>
              </a:rPr>
              <a:t>. Nhưng rồi cậu </a:t>
            </a:r>
            <a:r>
              <a:rPr lang="vi-VN" sz="2400" b="1" dirty="0">
                <a:solidFill>
                  <a:schemeClr val="bg1"/>
                </a:solidFill>
                <a:latin typeface="UTM Avo" panose="02040603050506020204" pitchFamily="18"/>
              </a:rPr>
              <a:t>cúi xuống, cởi giày và ngồi xuống sàn xe</a:t>
            </a:r>
            <a:r>
              <a:rPr lang="vi-VN" sz="2400" dirty="0">
                <a:solidFill>
                  <a:schemeClr val="bg1"/>
                </a:solidFill>
                <a:latin typeface="UTM Avo" panose="02040603050506020204" pitchFamily="18"/>
              </a:rPr>
              <a:t>. Cậu </a:t>
            </a:r>
            <a:r>
              <a:rPr lang="vi-VN" sz="2400" b="1" dirty="0">
                <a:solidFill>
                  <a:schemeClr val="bg1"/>
                </a:solidFill>
                <a:latin typeface="UTM Avo" panose="02040603050506020204" pitchFamily="18"/>
              </a:rPr>
              <a:t>nhấc bàn chân lạnh cóng của bà cụ lên, xỏ tất và giày vào chân bà.</a:t>
            </a:r>
            <a:r>
              <a:rPr lang="vi-VN" sz="2400" dirty="0">
                <a:solidFill>
                  <a:schemeClr val="bg1"/>
                </a:solidFill>
                <a:latin typeface="UTM Avo" panose="02040603050506020204" pitchFamily="18"/>
              </a:rPr>
              <a:t> Bà cụ </a:t>
            </a:r>
            <a:r>
              <a:rPr lang="vi-VN" sz="2400" b="1" dirty="0">
                <a:solidFill>
                  <a:schemeClr val="bg1"/>
                </a:solidFill>
                <a:latin typeface="UTM Avo" panose="02040603050506020204" pitchFamily="18"/>
              </a:rPr>
              <a:t>sững người, khẽ nói lời cảm ơn</a:t>
            </a:r>
            <a:r>
              <a:rPr lang="vi-VN" sz="2400" dirty="0">
                <a:solidFill>
                  <a:schemeClr val="bg1"/>
                </a:solidFill>
                <a:latin typeface="UTM Avo" panose="02040603050506020204" pitchFamily="18"/>
              </a:rPr>
              <a:t>.</a:t>
            </a:r>
            <a:endParaRPr sz="2400" i="1" dirty="0">
              <a:solidFill>
                <a:schemeClr val="bg1"/>
              </a:solidFill>
              <a:latin typeface="UTM Avo" panose="02040603050506020204" pitchFamily="18"/>
            </a:endParaRPr>
          </a:p>
        </p:txBody>
      </p:sp>
      <p:sp>
        <p:nvSpPr>
          <p:cNvPr id="5" name="Google Shape;220;p10">
            <a:extLst>
              <a:ext uri="{FF2B5EF4-FFF2-40B4-BE49-F238E27FC236}">
                <a16:creationId xmlns:a16="http://schemas.microsoft.com/office/drawing/2014/main" id="{0E6641E0-9124-667D-6143-F46DFE18427B}"/>
              </a:ext>
            </a:extLst>
          </p:cNvPr>
          <p:cNvSpPr/>
          <p:nvPr/>
        </p:nvSpPr>
        <p:spPr>
          <a:xfrm flipH="1">
            <a:off x="2641745" y="1643636"/>
            <a:ext cx="6908507" cy="782064"/>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r>
              <a:rPr lang="vi-VN" sz="2400" b="1" dirty="0">
                <a:solidFill>
                  <a:sysClr val="windowText" lastClr="000000"/>
                </a:solidFill>
                <a:latin typeface="UTM Avo" panose="02040603050506020204" pitchFamily="18"/>
              </a:rPr>
              <a:t>1. Tìm vị ngữ của mỗi câu trong đoạn văn</a:t>
            </a:r>
            <a:endParaRPr sz="2400" dirty="0">
              <a:solidFill>
                <a:sysClr val="windowText" lastClr="000000"/>
              </a:solidFill>
              <a:latin typeface="UTM Avo" panose="02040603050506020204" pitchFamily="18"/>
            </a:endParaRPr>
          </a:p>
        </p:txBody>
      </p:sp>
    </p:spTree>
    <p:extLst>
      <p:ext uri="{BB962C8B-B14F-4D97-AF65-F5344CB8AC3E}">
        <p14:creationId xmlns:p14="http://schemas.microsoft.com/office/powerpoint/2010/main" val="38823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249;p13">
            <a:extLst>
              <a:ext uri="{FF2B5EF4-FFF2-40B4-BE49-F238E27FC236}">
                <a16:creationId xmlns:a16="http://schemas.microsoft.com/office/drawing/2014/main" id="{C89CB90C-7339-4B8F-E7E0-8BE12DFB1E14}"/>
              </a:ext>
            </a:extLst>
          </p:cNvPr>
          <p:cNvSpPr/>
          <p:nvPr/>
        </p:nvSpPr>
        <p:spPr>
          <a:xfrm flipH="1">
            <a:off x="1610040" y="1851547"/>
            <a:ext cx="9029407" cy="826176"/>
          </a:xfrm>
          <a:custGeom>
            <a:avLst/>
            <a:gdLst/>
            <a:ahLst/>
            <a:cxnLst/>
            <a:rect l="l" t="t" r="r" b="b"/>
            <a:pathLst>
              <a:path w="516978" h="2875768" extrusionOk="0">
                <a:moveTo>
                  <a:pt x="0" y="0"/>
                </a:moveTo>
                <a:lnTo>
                  <a:pt x="516978" y="0"/>
                </a:lnTo>
                <a:lnTo>
                  <a:pt x="516978" y="2875768"/>
                </a:lnTo>
                <a:lnTo>
                  <a:pt x="0" y="2875768"/>
                </a:ln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2. Đặt một câu nói về lòng nhân ái và xác định vị ngữ</a:t>
            </a:r>
            <a:endParaRPr sz="2400" dirty="0">
              <a:solidFill>
                <a:schemeClr val="bg1"/>
              </a:solidFill>
              <a:latin typeface="UTM Avo" panose="02040603050506020204" pitchFamily="18"/>
            </a:endParaRPr>
          </a:p>
        </p:txBody>
      </p:sp>
      <p:sp>
        <p:nvSpPr>
          <p:cNvPr id="7" name="Google Shape;250;p13">
            <a:extLst>
              <a:ext uri="{FF2B5EF4-FFF2-40B4-BE49-F238E27FC236}">
                <a16:creationId xmlns:a16="http://schemas.microsoft.com/office/drawing/2014/main" id="{4CEB3193-CF60-6127-2213-7F16EF479509}"/>
              </a:ext>
            </a:extLst>
          </p:cNvPr>
          <p:cNvSpPr txBox="1"/>
          <p:nvPr/>
        </p:nvSpPr>
        <p:spPr>
          <a:xfrm>
            <a:off x="1610040" y="2983254"/>
            <a:ext cx="5495860" cy="2831518"/>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SzPct val="120000"/>
              <a:buFont typeface="Arial"/>
              <a:buChar char="•"/>
            </a:pPr>
            <a:r>
              <a:rPr lang="vi-VN" sz="2400" dirty="0">
                <a:solidFill>
                  <a:schemeClr val="bg1"/>
                </a:solidFill>
                <a:latin typeface="UTM Avo" panose="02040603050506020204" pitchFamily="18"/>
              </a:rPr>
              <a:t>Em hãy vận dụng kiến thức về lòng nhân ái qua các bài đọc và tiết </a:t>
            </a:r>
            <a:r>
              <a:rPr lang="vi-VN" sz="2400" i="1" dirty="0">
                <a:solidFill>
                  <a:schemeClr val="bg1"/>
                </a:solidFill>
                <a:latin typeface="UTM Avo" panose="02040603050506020204" pitchFamily="18"/>
              </a:rPr>
              <a:t>Trao đổi</a:t>
            </a:r>
            <a:r>
              <a:rPr lang="vi-VN" sz="2400" dirty="0">
                <a:solidFill>
                  <a:schemeClr val="bg1"/>
                </a:solidFill>
                <a:latin typeface="UTM Avo" panose="02040603050506020204" pitchFamily="18"/>
              </a:rPr>
              <a:t> ở Bài 11 để đặt câu.</a:t>
            </a:r>
            <a:endParaRPr sz="2400" dirty="0">
              <a:solidFill>
                <a:schemeClr val="bg1"/>
              </a:solidFill>
              <a:latin typeface="UTM Avo" panose="02040603050506020204" pitchFamily="18"/>
            </a:endParaRPr>
          </a:p>
          <a:p>
            <a:pPr marL="381019" indent="-381019" algn="just">
              <a:lnSpc>
                <a:spcPct val="150000"/>
              </a:lnSpc>
              <a:buSzPct val="120000"/>
              <a:buFont typeface="Arial"/>
              <a:buChar char="•"/>
            </a:pPr>
            <a:r>
              <a:rPr lang="vi-VN" sz="2400" dirty="0">
                <a:solidFill>
                  <a:schemeClr val="bg1"/>
                </a:solidFill>
                <a:latin typeface="UTM Avo" panose="02040603050506020204" pitchFamily="18"/>
              </a:rPr>
              <a:t>Sau đó, xác định vị ngữ của câu em vừa đặt. </a:t>
            </a:r>
            <a:endParaRPr sz="2400" dirty="0">
              <a:solidFill>
                <a:schemeClr val="bg1"/>
              </a:solidFill>
              <a:latin typeface="UTM Avo" panose="02040603050506020204" pitchFamily="18"/>
            </a:endParaRPr>
          </a:p>
        </p:txBody>
      </p:sp>
      <p:sp>
        <p:nvSpPr>
          <p:cNvPr id="8" name="Google Shape;251;p13">
            <a:extLst>
              <a:ext uri="{FF2B5EF4-FFF2-40B4-BE49-F238E27FC236}">
                <a16:creationId xmlns:a16="http://schemas.microsoft.com/office/drawing/2014/main" id="{82A177D5-CCF1-7F39-43BF-D2C127443833}"/>
              </a:ext>
            </a:extLst>
          </p:cNvPr>
          <p:cNvSpPr/>
          <p:nvPr/>
        </p:nvSpPr>
        <p:spPr>
          <a:xfrm>
            <a:off x="7366794" y="2858295"/>
            <a:ext cx="3215166" cy="4230484"/>
          </a:xfrm>
          <a:custGeom>
            <a:avLst/>
            <a:gdLst/>
            <a:ahLst/>
            <a:cxnLst/>
            <a:rect l="l" t="t" r="r" b="b"/>
            <a:pathLst>
              <a:path w="811460" h="1067711" extrusionOk="0">
                <a:moveTo>
                  <a:pt x="0" y="0"/>
                </a:moveTo>
                <a:lnTo>
                  <a:pt x="811460" y="0"/>
                </a:lnTo>
                <a:lnTo>
                  <a:pt x="811460" y="1067711"/>
                </a:lnTo>
                <a:lnTo>
                  <a:pt x="0" y="1067711"/>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2400">
              <a:solidFill>
                <a:schemeClr val="bg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30275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61;p14">
            <a:extLst>
              <a:ext uri="{FF2B5EF4-FFF2-40B4-BE49-F238E27FC236}">
                <a16:creationId xmlns:a16="http://schemas.microsoft.com/office/drawing/2014/main" id="{6972A793-A676-42A3-3878-704E8D6467D5}"/>
              </a:ext>
            </a:extLst>
          </p:cNvPr>
          <p:cNvSpPr txBox="1"/>
          <p:nvPr/>
        </p:nvSpPr>
        <p:spPr>
          <a:xfrm>
            <a:off x="4267994" y="3392556"/>
            <a:ext cx="6806406" cy="1723522"/>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SzPts val="4400"/>
              <a:buFont typeface="Arial"/>
              <a:buChar char="•"/>
            </a:pPr>
            <a:r>
              <a:rPr lang="vi-VN" sz="2400" dirty="0">
                <a:solidFill>
                  <a:schemeClr val="bg1"/>
                </a:solidFill>
                <a:latin typeface="UTM Avo" panose="02040603050506020204" pitchFamily="18"/>
              </a:rPr>
              <a:t>Bà Dung </a:t>
            </a:r>
            <a:r>
              <a:rPr lang="vi-VN" sz="2400" b="1" dirty="0">
                <a:solidFill>
                  <a:schemeClr val="bg1"/>
                </a:solidFill>
                <a:latin typeface="UTM Avo" panose="02040603050506020204" pitchFamily="18"/>
              </a:rPr>
              <a:t>là một người giàu lòng nhân ái</a:t>
            </a:r>
            <a:r>
              <a:rPr lang="vi-VN" sz="2400" dirty="0">
                <a:solidFill>
                  <a:schemeClr val="bg1"/>
                </a:solidFill>
                <a:latin typeface="UTM Avo" panose="02040603050506020204" pitchFamily="18"/>
              </a:rPr>
              <a:t>.</a:t>
            </a:r>
            <a:endParaRPr sz="2400" dirty="0">
              <a:solidFill>
                <a:schemeClr val="bg1"/>
              </a:solidFill>
              <a:latin typeface="UTM Avo" panose="02040603050506020204" pitchFamily="18"/>
            </a:endParaRPr>
          </a:p>
          <a:p>
            <a:pPr marL="381019" indent="-381019" algn="just">
              <a:lnSpc>
                <a:spcPct val="150000"/>
              </a:lnSpc>
              <a:buSzPts val="4400"/>
              <a:buFont typeface="Arial"/>
              <a:buChar char="•"/>
            </a:pPr>
            <a:r>
              <a:rPr lang="vi-VN" sz="2400" dirty="0">
                <a:solidFill>
                  <a:schemeClr val="bg1"/>
                </a:solidFill>
                <a:latin typeface="UTM Avo" panose="02040603050506020204" pitchFamily="18"/>
              </a:rPr>
              <a:t>Bà ấy </a:t>
            </a:r>
            <a:r>
              <a:rPr lang="vi-VN" sz="2400" b="1" dirty="0">
                <a:solidFill>
                  <a:schemeClr val="bg1"/>
                </a:solidFill>
                <a:latin typeface="UTM Avo" panose="02040603050506020204" pitchFamily="18"/>
              </a:rPr>
              <a:t>có tấm lòng nhân ái nên luôn được mọi người yêu mến.</a:t>
            </a:r>
            <a:endParaRPr sz="2400" dirty="0">
              <a:solidFill>
                <a:schemeClr val="bg1"/>
              </a:solidFill>
              <a:latin typeface="UTM Avo" panose="02040603050506020204" pitchFamily="18"/>
            </a:endParaRPr>
          </a:p>
        </p:txBody>
      </p:sp>
      <p:sp>
        <p:nvSpPr>
          <p:cNvPr id="8" name="Google Shape;262;p14">
            <a:extLst>
              <a:ext uri="{FF2B5EF4-FFF2-40B4-BE49-F238E27FC236}">
                <a16:creationId xmlns:a16="http://schemas.microsoft.com/office/drawing/2014/main" id="{AEFABE2D-1F0F-7988-824B-40A73C688DA4}"/>
              </a:ext>
            </a:extLst>
          </p:cNvPr>
          <p:cNvSpPr/>
          <p:nvPr/>
        </p:nvSpPr>
        <p:spPr>
          <a:xfrm>
            <a:off x="419393" y="2983254"/>
            <a:ext cx="2438399" cy="826176"/>
          </a:xfrm>
          <a:prstGeom prst="homePlate">
            <a:avLst>
              <a:gd name="adj" fmla="val 50000"/>
            </a:avLst>
          </a:prstGeom>
          <a:solidFill>
            <a:schemeClr val="lt1"/>
          </a:solidFill>
          <a:ln w="2857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Gợi ý</a:t>
            </a:r>
            <a:endParaRPr sz="2400" dirty="0">
              <a:solidFill>
                <a:schemeClr val="bg1"/>
              </a:solidFill>
              <a:latin typeface="UTM Avo" panose="02040603050506020204" pitchFamily="18"/>
            </a:endParaRPr>
          </a:p>
        </p:txBody>
      </p:sp>
      <p:sp>
        <p:nvSpPr>
          <p:cNvPr id="9" name="Google Shape;263;p14">
            <a:extLst>
              <a:ext uri="{FF2B5EF4-FFF2-40B4-BE49-F238E27FC236}">
                <a16:creationId xmlns:a16="http://schemas.microsoft.com/office/drawing/2014/main" id="{4C864F37-DC04-874B-3321-754293D56322}"/>
              </a:ext>
            </a:extLst>
          </p:cNvPr>
          <p:cNvSpPr/>
          <p:nvPr/>
        </p:nvSpPr>
        <p:spPr>
          <a:xfrm flipH="1">
            <a:off x="419393" y="4114961"/>
            <a:ext cx="3269845" cy="2697619"/>
          </a:xfrm>
          <a:custGeom>
            <a:avLst/>
            <a:gdLst/>
            <a:ahLst/>
            <a:cxnLst/>
            <a:rect l="l" t="t" r="r" b="b"/>
            <a:pathLst>
              <a:path w="1349145" h="1113044" extrusionOk="0">
                <a:moveTo>
                  <a:pt x="0" y="0"/>
                </a:moveTo>
                <a:lnTo>
                  <a:pt x="1349145" y="0"/>
                </a:lnTo>
                <a:lnTo>
                  <a:pt x="1349145" y="1113044"/>
                </a:lnTo>
                <a:lnTo>
                  <a:pt x="0" y="1113044"/>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249;p13">
            <a:extLst>
              <a:ext uri="{FF2B5EF4-FFF2-40B4-BE49-F238E27FC236}">
                <a16:creationId xmlns:a16="http://schemas.microsoft.com/office/drawing/2014/main" id="{546D67BA-609E-FC1A-9FCC-00D656CC4726}"/>
              </a:ext>
            </a:extLst>
          </p:cNvPr>
          <p:cNvSpPr/>
          <p:nvPr/>
        </p:nvSpPr>
        <p:spPr>
          <a:xfrm flipH="1">
            <a:off x="1610040" y="1851547"/>
            <a:ext cx="9029407" cy="826176"/>
          </a:xfrm>
          <a:custGeom>
            <a:avLst/>
            <a:gdLst/>
            <a:ahLst/>
            <a:cxnLst/>
            <a:rect l="l" t="t" r="r" b="b"/>
            <a:pathLst>
              <a:path w="516978" h="2875768" extrusionOk="0">
                <a:moveTo>
                  <a:pt x="0" y="0"/>
                </a:moveTo>
                <a:lnTo>
                  <a:pt x="516978" y="0"/>
                </a:lnTo>
                <a:lnTo>
                  <a:pt x="516978" y="2875768"/>
                </a:lnTo>
                <a:lnTo>
                  <a:pt x="0" y="2875768"/>
                </a:ln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2. Đặt một câu nói về lòng nhân ái và xác định vị ngữ</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0135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F8B4CF3C-D06F-75D4-2977-02054C83D415}"/>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268;p15">
            <a:extLst>
              <a:ext uri="{FF2B5EF4-FFF2-40B4-BE49-F238E27FC236}">
                <a16:creationId xmlns:a16="http://schemas.microsoft.com/office/drawing/2014/main" id="{99E3CCDC-8A09-DF11-8EF0-33582D5EDC4D}"/>
              </a:ext>
            </a:extLst>
          </p:cNvPr>
          <p:cNvSpPr/>
          <p:nvPr/>
        </p:nvSpPr>
        <p:spPr>
          <a:xfrm>
            <a:off x="2567445" y="4332910"/>
            <a:ext cx="7058699" cy="2479370"/>
          </a:xfrm>
          <a:custGeom>
            <a:avLst/>
            <a:gdLst/>
            <a:ahLst/>
            <a:cxnLst/>
            <a:rect l="l" t="t" r="r" b="b"/>
            <a:pathLst>
              <a:path w="1826514" h="641563" extrusionOk="0">
                <a:moveTo>
                  <a:pt x="0" y="0"/>
                </a:moveTo>
                <a:lnTo>
                  <a:pt x="1826514" y="0"/>
                </a:lnTo>
                <a:lnTo>
                  <a:pt x="1826514" y="641563"/>
                </a:lnTo>
                <a:lnTo>
                  <a:pt x="0" y="641563"/>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269;p15">
            <a:extLst>
              <a:ext uri="{FF2B5EF4-FFF2-40B4-BE49-F238E27FC236}">
                <a16:creationId xmlns:a16="http://schemas.microsoft.com/office/drawing/2014/main" id="{4E84254F-D640-831B-814A-87CD0CE17B65}"/>
              </a:ext>
            </a:extLst>
          </p:cNvPr>
          <p:cNvSpPr/>
          <p:nvPr/>
        </p:nvSpPr>
        <p:spPr>
          <a:xfrm>
            <a:off x="1379561" y="1905000"/>
            <a:ext cx="9434467" cy="965200"/>
          </a:xfrm>
          <a:custGeom>
            <a:avLst/>
            <a:gdLst/>
            <a:ahLst/>
            <a:cxnLst/>
            <a:rect l="l" t="t" r="r" b="b"/>
            <a:pathLst>
              <a:path w="8071065" h="2991551" extrusionOk="0">
                <a:moveTo>
                  <a:pt x="7946605" y="2991550"/>
                </a:moveTo>
                <a:lnTo>
                  <a:pt x="124460" y="2991550"/>
                </a:lnTo>
                <a:cubicBezTo>
                  <a:pt x="55880" y="2991550"/>
                  <a:pt x="0" y="2935670"/>
                  <a:pt x="0" y="2867090"/>
                </a:cubicBezTo>
                <a:lnTo>
                  <a:pt x="0" y="124460"/>
                </a:lnTo>
                <a:cubicBezTo>
                  <a:pt x="0" y="55880"/>
                  <a:pt x="55880" y="0"/>
                  <a:pt x="124460" y="0"/>
                </a:cubicBezTo>
                <a:lnTo>
                  <a:pt x="7946605" y="0"/>
                </a:lnTo>
                <a:cubicBezTo>
                  <a:pt x="8015185" y="0"/>
                  <a:pt x="8071065" y="55880"/>
                  <a:pt x="8071065" y="124460"/>
                </a:cubicBezTo>
                <a:lnTo>
                  <a:pt x="8071065" y="2867090"/>
                </a:lnTo>
                <a:cubicBezTo>
                  <a:pt x="8071065" y="2935670"/>
                  <a:pt x="8015185" y="2991551"/>
                  <a:pt x="7946605" y="2991551"/>
                </a:cubicBezTo>
                <a:close/>
              </a:path>
            </a:pathLst>
          </a:custGeom>
          <a:solidFill>
            <a:srgbClr val="92D050"/>
          </a:solidFill>
          <a:ln>
            <a:noFill/>
          </a:ln>
        </p:spPr>
        <p:txBody>
          <a:bodyPr spcFirstLastPara="1" wrap="square" lIns="60950" tIns="30467" rIns="60950" bIns="168000" anchor="ctr" anchorCtr="0">
            <a:noAutofit/>
          </a:bodyPr>
          <a:lstStyle/>
          <a:p>
            <a:pPr algn="ctr">
              <a:lnSpc>
                <a:spcPct val="150000"/>
              </a:lnSpc>
            </a:pPr>
            <a:r>
              <a:rPr lang="vi-VN" sz="2667" dirty="0">
                <a:solidFill>
                  <a:schemeClr val="dk1"/>
                </a:solidFill>
                <a:latin typeface="UTM Avo" panose="02040603050506020204" pitchFamily="18"/>
              </a:rPr>
              <a:t>Luyện tập đặt câu và xác định vị ngữ có trong câu</a:t>
            </a:r>
            <a:endParaRPr sz="622" dirty="0">
              <a:latin typeface="UTM Avo" panose="02040603050506020204" pitchFamily="18"/>
            </a:endParaRPr>
          </a:p>
        </p:txBody>
      </p:sp>
      <p:sp>
        <p:nvSpPr>
          <p:cNvPr id="4" name="Google Shape;270;p15">
            <a:extLst>
              <a:ext uri="{FF2B5EF4-FFF2-40B4-BE49-F238E27FC236}">
                <a16:creationId xmlns:a16="http://schemas.microsoft.com/office/drawing/2014/main" id="{109918F2-3C4D-4C90-8B72-D67DB829E5D5}"/>
              </a:ext>
            </a:extLst>
          </p:cNvPr>
          <p:cNvSpPr/>
          <p:nvPr/>
        </p:nvSpPr>
        <p:spPr>
          <a:xfrm>
            <a:off x="1379561" y="3073400"/>
            <a:ext cx="9434467" cy="1422400"/>
          </a:xfrm>
          <a:custGeom>
            <a:avLst/>
            <a:gdLst/>
            <a:ahLst/>
            <a:cxnLst/>
            <a:rect l="l" t="t" r="r" b="b"/>
            <a:pathLst>
              <a:path w="8071065" h="3001813" extrusionOk="0">
                <a:moveTo>
                  <a:pt x="7946605" y="3001813"/>
                </a:moveTo>
                <a:lnTo>
                  <a:pt x="124460" y="3001813"/>
                </a:lnTo>
                <a:cubicBezTo>
                  <a:pt x="55880" y="3001813"/>
                  <a:pt x="0" y="2945933"/>
                  <a:pt x="0" y="2877353"/>
                </a:cubicBezTo>
                <a:lnTo>
                  <a:pt x="0" y="124460"/>
                </a:lnTo>
                <a:cubicBezTo>
                  <a:pt x="0" y="55880"/>
                  <a:pt x="55880" y="0"/>
                  <a:pt x="124460" y="0"/>
                </a:cubicBezTo>
                <a:lnTo>
                  <a:pt x="7946605" y="0"/>
                </a:lnTo>
                <a:cubicBezTo>
                  <a:pt x="8015185" y="0"/>
                  <a:pt x="8071065" y="55880"/>
                  <a:pt x="8071065" y="124460"/>
                </a:cubicBezTo>
                <a:lnTo>
                  <a:pt x="8071065" y="2877353"/>
                </a:lnTo>
                <a:cubicBezTo>
                  <a:pt x="8071065" y="2945933"/>
                  <a:pt x="8015185" y="3001813"/>
                  <a:pt x="7946605" y="3001813"/>
                </a:cubicBezTo>
                <a:close/>
              </a:path>
            </a:pathLst>
          </a:custGeom>
          <a:solidFill>
            <a:schemeClr val="accent4">
              <a:lumMod val="60000"/>
              <a:lumOff val="40000"/>
            </a:schemeClr>
          </a:solidFill>
          <a:ln>
            <a:noFill/>
          </a:ln>
        </p:spPr>
        <p:txBody>
          <a:bodyPr spcFirstLastPara="1" wrap="square" lIns="60950" tIns="30467" rIns="60950" bIns="168000" anchor="ctr" anchorCtr="0">
            <a:noAutofit/>
          </a:bodyPr>
          <a:lstStyle/>
          <a:p>
            <a:pPr algn="ctr">
              <a:lnSpc>
                <a:spcPct val="150000"/>
              </a:lnSpc>
            </a:pPr>
            <a:r>
              <a:rPr lang="vi-VN" sz="2667" dirty="0">
                <a:solidFill>
                  <a:schemeClr val="dk1"/>
                </a:solidFill>
                <a:latin typeface="UTM Avo" panose="02040603050506020204" pitchFamily="18"/>
              </a:rPr>
              <a:t>Chuẩn bị cho tiết học sau: </a:t>
            </a:r>
            <a:endParaRPr sz="622" dirty="0">
              <a:latin typeface="UTM Avo" panose="02040603050506020204" pitchFamily="18"/>
            </a:endParaRPr>
          </a:p>
          <a:p>
            <a:pPr algn="ctr">
              <a:lnSpc>
                <a:spcPct val="150000"/>
              </a:lnSpc>
            </a:pPr>
            <a:r>
              <a:rPr lang="vi-VN" sz="2667" b="1" dirty="0">
                <a:solidFill>
                  <a:schemeClr val="dk1"/>
                </a:solidFill>
                <a:latin typeface="UTM Avo" panose="02040603050506020204" pitchFamily="18"/>
              </a:rPr>
              <a:t>Góc sáng tạo: Dự án "Trái tim yêu thương"</a:t>
            </a:r>
            <a:endParaRPr sz="622" b="1" dirty="0">
              <a:latin typeface="UTM Avo" panose="02040603050506020204" pitchFamily="18"/>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Google Shape;107;p2">
            <a:extLst>
              <a:ext uri="{FF2B5EF4-FFF2-40B4-BE49-F238E27FC236}">
                <a16:creationId xmlns:a16="http://schemas.microsoft.com/office/drawing/2014/main" id="{644F59ED-A3F2-4562-D11B-806999A0EE97}"/>
              </a:ext>
            </a:extLst>
          </p:cNvPr>
          <p:cNvSpPr txBox="1"/>
          <p:nvPr/>
        </p:nvSpPr>
        <p:spPr>
          <a:xfrm>
            <a:off x="2235994" y="1863707"/>
            <a:ext cx="7721600" cy="677045"/>
          </a:xfrm>
          <a:prstGeom prst="rect">
            <a:avLst/>
          </a:prstGeom>
          <a:noFill/>
          <a:ln>
            <a:noFill/>
          </a:ln>
        </p:spPr>
        <p:txBody>
          <a:bodyPr spcFirstLastPara="1" wrap="square" lIns="0" tIns="0" rIns="0" bIns="0" anchor="t" anchorCtr="0">
            <a:spAutoFit/>
          </a:bodyPr>
          <a:lstStyle/>
          <a:p>
            <a:pPr algn="ctr">
              <a:lnSpc>
                <a:spcPct val="150000"/>
              </a:lnSpc>
            </a:pPr>
            <a:r>
              <a:rPr lang="vi-VN" sz="2933" b="1">
                <a:solidFill>
                  <a:schemeClr val="bg1"/>
                </a:solidFill>
                <a:latin typeface="UTM Avo" panose="02040603050506020204" pitchFamily="18"/>
                <a:cs typeface="Calibri" panose="020F0502020204030204" pitchFamily="34" charset="0"/>
              </a:rPr>
              <a:t>Em hãy tìm chủ ngữ trong các câu sau:</a:t>
            </a:r>
            <a:endParaRPr sz="622">
              <a:solidFill>
                <a:schemeClr val="bg1"/>
              </a:solidFill>
              <a:latin typeface="UTM Avo" panose="02040603050506020204" pitchFamily="18"/>
              <a:cs typeface="Calibri" panose="020F0502020204030204" pitchFamily="34" charset="0"/>
            </a:endParaRPr>
          </a:p>
        </p:txBody>
      </p:sp>
      <p:sp>
        <p:nvSpPr>
          <p:cNvPr id="15" name="Google Shape;108;p2">
            <a:extLst>
              <a:ext uri="{FF2B5EF4-FFF2-40B4-BE49-F238E27FC236}">
                <a16:creationId xmlns:a16="http://schemas.microsoft.com/office/drawing/2014/main" id="{78F4D48A-ED17-5E5E-5F2F-9C4BEBBC6925}"/>
              </a:ext>
            </a:extLst>
          </p:cNvPr>
          <p:cNvSpPr/>
          <p:nvPr/>
        </p:nvSpPr>
        <p:spPr>
          <a:xfrm>
            <a:off x="711994" y="2850007"/>
            <a:ext cx="6958806" cy="914400"/>
          </a:xfrm>
          <a:prstGeom prst="rect">
            <a:avLst/>
          </a:prstGeom>
          <a:ln w="190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0950" tIns="30467" rIns="60950" bIns="120000" anchor="ctr" anchorCtr="0">
            <a:noAutofit/>
          </a:bodyPr>
          <a:lstStyle/>
          <a:p>
            <a:pPr algn="ctr"/>
            <a:r>
              <a:rPr lang="vi-VN" sz="2667">
                <a:solidFill>
                  <a:schemeClr val="bg1"/>
                </a:solidFill>
                <a:latin typeface="UTM Avo" panose="02040603050506020204" pitchFamily="18"/>
                <a:cs typeface="Calibri" panose="020F0502020204030204" pitchFamily="34" charset="0"/>
              </a:rPr>
              <a:t>a. Mấy hôm nay, Chi đang rất bối rối.</a:t>
            </a:r>
            <a:endParaRPr sz="2667">
              <a:solidFill>
                <a:schemeClr val="bg1"/>
              </a:solidFill>
              <a:latin typeface="UTM Avo" panose="02040603050506020204" pitchFamily="18"/>
              <a:cs typeface="Calibri" panose="020F0502020204030204" pitchFamily="34" charset="0"/>
            </a:endParaRPr>
          </a:p>
        </p:txBody>
      </p:sp>
      <p:sp>
        <p:nvSpPr>
          <p:cNvPr id="16" name="Google Shape;109;p2">
            <a:extLst>
              <a:ext uri="{FF2B5EF4-FFF2-40B4-BE49-F238E27FC236}">
                <a16:creationId xmlns:a16="http://schemas.microsoft.com/office/drawing/2014/main" id="{223F0719-11CC-FCA0-F453-CD18A00241C6}"/>
              </a:ext>
            </a:extLst>
          </p:cNvPr>
          <p:cNvSpPr/>
          <p:nvPr/>
        </p:nvSpPr>
        <p:spPr>
          <a:xfrm>
            <a:off x="711994" y="4078693"/>
            <a:ext cx="6958806" cy="914400"/>
          </a:xfrm>
          <a:prstGeom prst="rect">
            <a:avLst/>
          </a:prstGeom>
          <a:ln w="190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0950" tIns="30467" rIns="60950" bIns="120000" anchor="ctr" anchorCtr="0">
            <a:noAutofit/>
          </a:bodyPr>
          <a:lstStyle/>
          <a:p>
            <a:pPr algn="ctr">
              <a:lnSpc>
                <a:spcPct val="150000"/>
              </a:lnSpc>
            </a:pPr>
            <a:r>
              <a:rPr lang="vi-VN" sz="2667" dirty="0">
                <a:solidFill>
                  <a:schemeClr val="bg1"/>
                </a:solidFill>
                <a:latin typeface="UTM Avo" panose="02040603050506020204" pitchFamily="18"/>
                <a:cs typeface="Calibri" panose="020F0502020204030204" pitchFamily="34" charset="0"/>
              </a:rPr>
              <a:t>b. Rai-ân là một cậu bé </a:t>
            </a:r>
            <a:r>
              <a:rPr lang="vi-VN" sz="2667">
                <a:solidFill>
                  <a:schemeClr val="bg1"/>
                </a:solidFill>
                <a:latin typeface="UTM Avo" panose="02040603050506020204" pitchFamily="18"/>
                <a:cs typeface="Calibri" panose="020F0502020204030204" pitchFamily="34" charset="0"/>
              </a:rPr>
              <a:t>người Ca-na-</a:t>
            </a:r>
            <a:r>
              <a:rPr lang="en-US" sz="2667">
                <a:solidFill>
                  <a:schemeClr val="bg1"/>
                </a:solidFill>
                <a:latin typeface="UTM Avo" panose="02040603050506020204" pitchFamily="18"/>
                <a:cs typeface="Calibri" panose="020F0502020204030204" pitchFamily="34" charset="0"/>
              </a:rPr>
              <a:t>đ</a:t>
            </a:r>
            <a:r>
              <a:rPr lang="vi-VN" sz="2667">
                <a:solidFill>
                  <a:schemeClr val="bg1"/>
                </a:solidFill>
                <a:latin typeface="UTM Avo" panose="02040603050506020204" pitchFamily="18"/>
                <a:cs typeface="Calibri" panose="020F0502020204030204" pitchFamily="34" charset="0"/>
              </a:rPr>
              <a:t>a</a:t>
            </a:r>
            <a:r>
              <a:rPr lang="vi-VN" sz="2667" dirty="0">
                <a:solidFill>
                  <a:schemeClr val="bg1"/>
                </a:solidFill>
                <a:latin typeface="UTM Avo" panose="02040603050506020204" pitchFamily="18"/>
                <a:cs typeface="Calibri" panose="020F0502020204030204" pitchFamily="34" charset="0"/>
              </a:rPr>
              <a:t>.</a:t>
            </a:r>
            <a:endParaRPr sz="2667" dirty="0">
              <a:solidFill>
                <a:schemeClr val="bg1"/>
              </a:solidFill>
              <a:latin typeface="UTM Avo" panose="02040603050506020204" pitchFamily="18"/>
              <a:cs typeface="Calibri" panose="020F0502020204030204" pitchFamily="34" charset="0"/>
            </a:endParaRPr>
          </a:p>
        </p:txBody>
      </p:sp>
      <p:sp>
        <p:nvSpPr>
          <p:cNvPr id="17" name="Google Shape;110;p2">
            <a:extLst>
              <a:ext uri="{FF2B5EF4-FFF2-40B4-BE49-F238E27FC236}">
                <a16:creationId xmlns:a16="http://schemas.microsoft.com/office/drawing/2014/main" id="{CEE7FCC1-901D-B955-D63B-FEDC931174F8}"/>
              </a:ext>
            </a:extLst>
          </p:cNvPr>
          <p:cNvSpPr/>
          <p:nvPr/>
        </p:nvSpPr>
        <p:spPr>
          <a:xfrm>
            <a:off x="711994" y="5307379"/>
            <a:ext cx="6958806" cy="914400"/>
          </a:xfrm>
          <a:prstGeom prst="rect">
            <a:avLst/>
          </a:prstGeom>
          <a:ln w="190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0950" tIns="30467" rIns="60950" bIns="120000" anchor="ctr" anchorCtr="0">
            <a:noAutofit/>
          </a:bodyPr>
          <a:lstStyle/>
          <a:p>
            <a:pPr algn="ctr">
              <a:lnSpc>
                <a:spcPct val="150000"/>
              </a:lnSpc>
            </a:pPr>
            <a:r>
              <a:rPr lang="vi-VN" sz="2667" dirty="0">
                <a:solidFill>
                  <a:schemeClr val="bg1"/>
                </a:solidFill>
                <a:latin typeface="UTM Avo" panose="02040603050506020204" pitchFamily="18"/>
                <a:cs typeface="Calibri" panose="020F0502020204030204" pitchFamily="34" charset="0"/>
              </a:rPr>
              <a:t>c. Cô bé chạy thoắt về nhà gọi anh.</a:t>
            </a:r>
            <a:endParaRPr sz="2667" dirty="0">
              <a:solidFill>
                <a:schemeClr val="bg1"/>
              </a:solidFill>
              <a:latin typeface="UTM Avo" panose="02040603050506020204" pitchFamily="18"/>
              <a:cs typeface="Calibri" panose="020F0502020204030204" pitchFamily="34" charset="0"/>
            </a:endParaRPr>
          </a:p>
        </p:txBody>
      </p:sp>
      <p:sp>
        <p:nvSpPr>
          <p:cNvPr id="18" name="Google Shape;111;p2">
            <a:extLst>
              <a:ext uri="{FF2B5EF4-FFF2-40B4-BE49-F238E27FC236}">
                <a16:creationId xmlns:a16="http://schemas.microsoft.com/office/drawing/2014/main" id="{4C673A53-FE49-8BD1-4DFD-7B165DAD8AC8}"/>
              </a:ext>
            </a:extLst>
          </p:cNvPr>
          <p:cNvSpPr/>
          <p:nvPr/>
        </p:nvSpPr>
        <p:spPr>
          <a:xfrm>
            <a:off x="7999270" y="3016375"/>
            <a:ext cx="3482324" cy="4582008"/>
          </a:xfrm>
          <a:custGeom>
            <a:avLst/>
            <a:gdLst/>
            <a:ahLst/>
            <a:cxnLst/>
            <a:rect l="l" t="t" r="r" b="b"/>
            <a:pathLst>
              <a:path w="811460" h="1067711" extrusionOk="0">
                <a:moveTo>
                  <a:pt x="0" y="0"/>
                </a:moveTo>
                <a:lnTo>
                  <a:pt x="811460" y="0"/>
                </a:lnTo>
                <a:lnTo>
                  <a:pt x="811460" y="1067711"/>
                </a:lnTo>
                <a:lnTo>
                  <a:pt x="0" y="1067711"/>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800">
              <a:solidFill>
                <a:schemeClr val="bg1"/>
              </a:solidFill>
              <a:latin typeface="UTM Avo" panose="02040603050506020204" pitchFamily="18"/>
              <a:ea typeface="Calibri"/>
              <a:cs typeface="Calibri" panose="020F0502020204030204" pitchFamily="34" charset="0"/>
              <a:sym typeface="Calibri"/>
            </a:endParaRPr>
          </a:p>
        </p:txBody>
      </p:sp>
      <p:cxnSp>
        <p:nvCxnSpPr>
          <p:cNvPr id="19" name="Google Shape;112;p2">
            <a:extLst>
              <a:ext uri="{FF2B5EF4-FFF2-40B4-BE49-F238E27FC236}">
                <a16:creationId xmlns:a16="http://schemas.microsoft.com/office/drawing/2014/main" id="{17A1E9CD-789E-FDDE-F968-019C78687265}"/>
              </a:ext>
            </a:extLst>
          </p:cNvPr>
          <p:cNvCxnSpPr/>
          <p:nvPr/>
        </p:nvCxnSpPr>
        <p:spPr>
          <a:xfrm>
            <a:off x="3963194" y="3479800"/>
            <a:ext cx="576000" cy="0"/>
          </a:xfrm>
          <a:prstGeom prst="straightConnector1">
            <a:avLst/>
          </a:prstGeom>
          <a:noFill/>
          <a:ln w="28575" cap="flat" cmpd="sng">
            <a:solidFill>
              <a:srgbClr val="FF0000"/>
            </a:solidFill>
            <a:prstDash val="solid"/>
            <a:round/>
            <a:headEnd type="none" w="sm" len="sm"/>
            <a:tailEnd type="none" w="sm" len="sm"/>
          </a:ln>
        </p:spPr>
      </p:cxnSp>
      <p:cxnSp>
        <p:nvCxnSpPr>
          <p:cNvPr id="20" name="Google Shape;113;p2">
            <a:extLst>
              <a:ext uri="{FF2B5EF4-FFF2-40B4-BE49-F238E27FC236}">
                <a16:creationId xmlns:a16="http://schemas.microsoft.com/office/drawing/2014/main" id="{B9919633-12C7-7802-077E-410E9D17E2C2}"/>
              </a:ext>
            </a:extLst>
          </p:cNvPr>
          <p:cNvCxnSpPr/>
          <p:nvPr/>
        </p:nvCxnSpPr>
        <p:spPr>
          <a:xfrm>
            <a:off x="1207294" y="4737100"/>
            <a:ext cx="1044000" cy="0"/>
          </a:xfrm>
          <a:prstGeom prst="straightConnector1">
            <a:avLst/>
          </a:prstGeom>
          <a:noFill/>
          <a:ln w="28575" cap="flat" cmpd="sng">
            <a:solidFill>
              <a:srgbClr val="FF0000"/>
            </a:solidFill>
            <a:prstDash val="solid"/>
            <a:round/>
            <a:headEnd type="none" w="sm" len="sm"/>
            <a:tailEnd type="none" w="sm" len="sm"/>
          </a:ln>
        </p:spPr>
      </p:cxnSp>
      <p:cxnSp>
        <p:nvCxnSpPr>
          <p:cNvPr id="21" name="Google Shape;114;p2">
            <a:extLst>
              <a:ext uri="{FF2B5EF4-FFF2-40B4-BE49-F238E27FC236}">
                <a16:creationId xmlns:a16="http://schemas.microsoft.com/office/drawing/2014/main" id="{1C40F760-6F36-7656-3CC9-939CD8808EE1}"/>
              </a:ext>
            </a:extLst>
          </p:cNvPr>
          <p:cNvCxnSpPr/>
          <p:nvPr/>
        </p:nvCxnSpPr>
        <p:spPr>
          <a:xfrm>
            <a:off x="1582814" y="5969000"/>
            <a:ext cx="970680" cy="0"/>
          </a:xfrm>
          <a:prstGeom prst="straightConnector1">
            <a:avLst/>
          </a:prstGeom>
          <a:noFill/>
          <a:ln w="28575" cap="flat" cmpd="sng">
            <a:solidFill>
              <a:srgbClr val="FF0000"/>
            </a:solidFill>
            <a:prstDash val="solid"/>
            <a:round/>
            <a:headEnd type="none" w="sm" len="sm"/>
            <a:tailEnd type="none" w="sm" len="sm"/>
          </a:ln>
        </p:spPr>
      </p:cxnSp>
    </p:spTree>
    <p:extLst>
      <p:ext uri="{BB962C8B-B14F-4D97-AF65-F5344CB8AC3E}">
        <p14:creationId xmlns:p14="http://schemas.microsoft.com/office/powerpoint/2010/main" val="37038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ECB6C867-EC2E-A07A-B9DD-AC2413837BA9}"/>
              </a:ext>
            </a:extLst>
          </p:cNvPr>
          <p:cNvPicPr>
            <a:picLocks noChangeAspect="1"/>
          </p:cNvPicPr>
          <p:nvPr/>
        </p:nvPicPr>
        <p:blipFill>
          <a:blip r:embed="rId4"/>
          <a:stretch>
            <a:fillRect/>
          </a:stretch>
        </p:blipFill>
        <p:spPr>
          <a:xfrm>
            <a:off x="9207500" y="691352"/>
            <a:ext cx="2984500" cy="1651174"/>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3;p5">
            <a:extLst>
              <a:ext uri="{FF2B5EF4-FFF2-40B4-BE49-F238E27FC236}">
                <a16:creationId xmlns:a16="http://schemas.microsoft.com/office/drawing/2014/main" id="{905CFC76-0F00-B997-1F13-2E48D3E0AD4D}"/>
              </a:ext>
            </a:extLst>
          </p:cNvPr>
          <p:cNvSpPr txBox="1"/>
          <p:nvPr/>
        </p:nvSpPr>
        <p:spPr>
          <a:xfrm>
            <a:off x="4952135" y="2471164"/>
            <a:ext cx="6532698" cy="4247317"/>
          </a:xfrm>
          <a:prstGeom prst="rect">
            <a:avLst/>
          </a:prstGeom>
          <a:noFill/>
          <a:ln>
            <a:noFill/>
          </a:ln>
        </p:spPr>
        <p:txBody>
          <a:bodyPr spcFirstLastPara="1" wrap="square" lIns="0" tIns="0" rIns="0" bIns="0" anchor="t" anchorCtr="0">
            <a:spAutoFit/>
          </a:bodyPr>
          <a:lstStyle/>
          <a:p>
            <a:pPr algn="just">
              <a:lnSpc>
                <a:spcPct val="150000"/>
              </a:lnSpc>
            </a:pPr>
            <a:r>
              <a:rPr lang="vi-VN" sz="2300" dirty="0">
                <a:solidFill>
                  <a:schemeClr val="bg1"/>
                </a:solidFill>
                <a:latin typeface="UTM Avo" panose="02040603050506020204" pitchFamily="18"/>
              </a:rPr>
              <a:t>Bộ phận in đậm trong mỗi câu sau được dùng để làm gì?</a:t>
            </a:r>
            <a:endParaRPr sz="2300" dirty="0">
              <a:solidFill>
                <a:schemeClr val="bg1"/>
              </a:solidFill>
              <a:latin typeface="UTM Avo" panose="02040603050506020204" pitchFamily="18"/>
            </a:endParaRPr>
          </a:p>
          <a:p>
            <a:pPr algn="just">
              <a:lnSpc>
                <a:spcPct val="150000"/>
              </a:lnSpc>
            </a:pPr>
            <a:r>
              <a:rPr lang="vi-VN" sz="2300" dirty="0">
                <a:solidFill>
                  <a:schemeClr val="bg1"/>
                </a:solidFill>
                <a:latin typeface="UTM Avo" panose="02040603050506020204" pitchFamily="18"/>
              </a:rPr>
              <a:t>a. Mấy hôm nay, Chi </a:t>
            </a:r>
            <a:r>
              <a:rPr lang="vi-VN" sz="2300" b="1" dirty="0">
                <a:solidFill>
                  <a:schemeClr val="bg1"/>
                </a:solidFill>
                <a:latin typeface="UTM Avo" panose="02040603050506020204" pitchFamily="18"/>
              </a:rPr>
              <a:t>đang rất bối rối</a:t>
            </a:r>
            <a:r>
              <a:rPr lang="vi-VN" sz="2300" dirty="0">
                <a:solidFill>
                  <a:schemeClr val="bg1"/>
                </a:solidFill>
                <a:latin typeface="UTM Avo" panose="02040603050506020204" pitchFamily="18"/>
              </a:rPr>
              <a:t>. </a:t>
            </a:r>
            <a:endParaRPr sz="2300" dirty="0">
              <a:solidFill>
                <a:schemeClr val="bg1"/>
              </a:solidFill>
              <a:latin typeface="UTM Avo" panose="02040603050506020204" pitchFamily="18"/>
            </a:endParaRPr>
          </a:p>
          <a:p>
            <a:pPr algn="r">
              <a:lnSpc>
                <a:spcPct val="150000"/>
              </a:lnSpc>
            </a:pPr>
            <a:r>
              <a:rPr lang="vi-VN" sz="2300" dirty="0">
                <a:solidFill>
                  <a:schemeClr val="bg1"/>
                </a:solidFill>
                <a:latin typeface="UTM Avo" panose="02040603050506020204" pitchFamily="18"/>
              </a:rPr>
              <a:t>Theo TRẦN TÙNG CHINH</a:t>
            </a:r>
            <a:endParaRPr sz="2300" dirty="0">
              <a:solidFill>
                <a:schemeClr val="bg1"/>
              </a:solidFill>
              <a:latin typeface="UTM Avo" panose="02040603050506020204" pitchFamily="18"/>
            </a:endParaRPr>
          </a:p>
          <a:p>
            <a:pPr algn="just">
              <a:lnSpc>
                <a:spcPct val="150000"/>
              </a:lnSpc>
            </a:pPr>
            <a:r>
              <a:rPr lang="vi-VN" sz="2300" dirty="0">
                <a:solidFill>
                  <a:schemeClr val="bg1"/>
                </a:solidFill>
                <a:latin typeface="UTM Avo" panose="02040603050506020204" pitchFamily="18"/>
              </a:rPr>
              <a:t>b. Rai-ân </a:t>
            </a:r>
            <a:r>
              <a:rPr lang="vi-VN" sz="2300" b="1" dirty="0">
                <a:solidFill>
                  <a:schemeClr val="bg1"/>
                </a:solidFill>
                <a:latin typeface="UTM Avo" panose="02040603050506020204" pitchFamily="18"/>
              </a:rPr>
              <a:t>là một cậu bé </a:t>
            </a:r>
            <a:r>
              <a:rPr lang="vi-VN" sz="2300" b="1">
                <a:solidFill>
                  <a:schemeClr val="bg1"/>
                </a:solidFill>
                <a:latin typeface="UTM Avo" panose="02040603050506020204" pitchFamily="18"/>
              </a:rPr>
              <a:t>người Ca-na-</a:t>
            </a:r>
            <a:r>
              <a:rPr lang="en-US" sz="2300" b="1">
                <a:solidFill>
                  <a:schemeClr val="bg1"/>
                </a:solidFill>
                <a:latin typeface="UTM Avo" panose="02040603050506020204" pitchFamily="18"/>
              </a:rPr>
              <a:t>đ</a:t>
            </a:r>
            <a:r>
              <a:rPr lang="vi-VN" sz="2300" b="1">
                <a:solidFill>
                  <a:schemeClr val="bg1"/>
                </a:solidFill>
                <a:latin typeface="UTM Avo" panose="02040603050506020204" pitchFamily="18"/>
              </a:rPr>
              <a:t>a</a:t>
            </a:r>
            <a:r>
              <a:rPr lang="vi-VN" sz="2300" dirty="0">
                <a:solidFill>
                  <a:schemeClr val="bg1"/>
                </a:solidFill>
                <a:latin typeface="UTM Avo" panose="02040603050506020204" pitchFamily="18"/>
              </a:rPr>
              <a:t>.</a:t>
            </a:r>
            <a:endParaRPr sz="2300" dirty="0">
              <a:solidFill>
                <a:schemeClr val="bg1"/>
              </a:solidFill>
              <a:latin typeface="UTM Avo" panose="02040603050506020204" pitchFamily="18"/>
            </a:endParaRPr>
          </a:p>
          <a:p>
            <a:pPr algn="r">
              <a:lnSpc>
                <a:spcPct val="150000"/>
              </a:lnSpc>
            </a:pPr>
            <a:r>
              <a:rPr lang="vi-VN" sz="2300" dirty="0">
                <a:solidFill>
                  <a:schemeClr val="bg1"/>
                </a:solidFill>
                <a:latin typeface="UTM Avo" panose="02040603050506020204" pitchFamily="18"/>
              </a:rPr>
              <a:t>Theo báo </a:t>
            </a:r>
            <a:r>
              <a:rPr lang="vi-VN" sz="2300" i="1" dirty="0">
                <a:solidFill>
                  <a:schemeClr val="bg1"/>
                </a:solidFill>
                <a:latin typeface="UTM Avo" panose="02040603050506020204" pitchFamily="18"/>
              </a:rPr>
              <a:t>Tuổi Trẻ</a:t>
            </a:r>
            <a:endParaRPr sz="2300" i="1" dirty="0">
              <a:solidFill>
                <a:schemeClr val="bg1"/>
              </a:solidFill>
              <a:latin typeface="UTM Avo" panose="02040603050506020204" pitchFamily="18"/>
            </a:endParaRPr>
          </a:p>
          <a:p>
            <a:pPr algn="just">
              <a:lnSpc>
                <a:spcPct val="150000"/>
              </a:lnSpc>
            </a:pPr>
            <a:r>
              <a:rPr lang="vi-VN" sz="2300" dirty="0">
                <a:solidFill>
                  <a:schemeClr val="bg1"/>
                </a:solidFill>
                <a:latin typeface="UTM Avo" panose="02040603050506020204" pitchFamily="18"/>
              </a:rPr>
              <a:t>c. Cô bé </a:t>
            </a:r>
            <a:r>
              <a:rPr lang="vi-VN" sz="2300" b="1" dirty="0">
                <a:solidFill>
                  <a:schemeClr val="bg1"/>
                </a:solidFill>
                <a:latin typeface="UTM Avo" panose="02040603050506020204" pitchFamily="18"/>
              </a:rPr>
              <a:t>chạy thoắt về nhà gọi anh</a:t>
            </a:r>
            <a:r>
              <a:rPr lang="vi-VN" sz="2300" dirty="0">
                <a:solidFill>
                  <a:schemeClr val="bg1"/>
                </a:solidFill>
                <a:latin typeface="UTM Avo" panose="02040603050506020204" pitchFamily="18"/>
              </a:rPr>
              <a:t>.</a:t>
            </a:r>
            <a:endParaRPr sz="2300" dirty="0">
              <a:solidFill>
                <a:schemeClr val="bg1"/>
              </a:solidFill>
              <a:latin typeface="UTM Avo" panose="02040603050506020204" pitchFamily="18"/>
            </a:endParaRPr>
          </a:p>
          <a:p>
            <a:pPr algn="r">
              <a:lnSpc>
                <a:spcPct val="150000"/>
              </a:lnSpc>
            </a:pPr>
            <a:r>
              <a:rPr lang="vi-VN" sz="2300" dirty="0">
                <a:solidFill>
                  <a:schemeClr val="bg1"/>
                </a:solidFill>
                <a:latin typeface="UTM Avo" panose="02040603050506020204" pitchFamily="18"/>
              </a:rPr>
              <a:t>Theo LÊ MINH</a:t>
            </a:r>
            <a:endParaRPr sz="2300" dirty="0">
              <a:solidFill>
                <a:schemeClr val="bg1"/>
              </a:solidFill>
              <a:latin typeface="UTM Avo" panose="02040603050506020204" pitchFamily="18"/>
            </a:endParaRPr>
          </a:p>
        </p:txBody>
      </p:sp>
      <p:grpSp>
        <p:nvGrpSpPr>
          <p:cNvPr id="4" name="Google Shape;155;p5">
            <a:extLst>
              <a:ext uri="{FF2B5EF4-FFF2-40B4-BE49-F238E27FC236}">
                <a16:creationId xmlns:a16="http://schemas.microsoft.com/office/drawing/2014/main" id="{53209553-78F7-3315-8105-E75C2C14A319}"/>
              </a:ext>
            </a:extLst>
          </p:cNvPr>
          <p:cNvGrpSpPr/>
          <p:nvPr/>
        </p:nvGrpSpPr>
        <p:grpSpPr>
          <a:xfrm>
            <a:off x="472937" y="1751164"/>
            <a:ext cx="2991921" cy="720000"/>
            <a:chOff x="692526" y="862365"/>
            <a:chExt cx="4487883" cy="1080000"/>
          </a:xfrm>
        </p:grpSpPr>
        <p:sp>
          <p:nvSpPr>
            <p:cNvPr id="5" name="Google Shape;156;p5">
              <a:extLst>
                <a:ext uri="{FF2B5EF4-FFF2-40B4-BE49-F238E27FC236}">
                  <a16:creationId xmlns:a16="http://schemas.microsoft.com/office/drawing/2014/main" id="{3EA91018-971B-2121-4C57-3964060BAED0}"/>
                </a:ext>
              </a:extLst>
            </p:cNvPr>
            <p:cNvSpPr/>
            <p:nvPr/>
          </p:nvSpPr>
          <p:spPr>
            <a:xfrm>
              <a:off x="1247530" y="899788"/>
              <a:ext cx="3932879" cy="1005155"/>
            </a:xfrm>
            <a:custGeom>
              <a:avLst/>
              <a:gdLst/>
              <a:ahLst/>
              <a:cxnLst/>
              <a:rect l="l" t="t" r="r" b="b"/>
              <a:pathLst>
                <a:path w="4153341" h="3458667" extrusionOk="0">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92D050"/>
            </a:solidFill>
            <a:ln>
              <a:noFill/>
            </a:ln>
          </p:spPr>
          <p:txBody>
            <a:bodyPr spcFirstLastPara="1" wrap="square" lIns="60950" tIns="60950" rIns="60950" bIns="60950" anchor="ctr" anchorCtr="0">
              <a:noAutofit/>
            </a:bodyPr>
            <a:lstStyle/>
            <a:p>
              <a:endParaRPr sz="2400">
                <a:solidFill>
                  <a:schemeClr val="bg1"/>
                </a:solidFill>
                <a:latin typeface="UTM Avo" panose="02040603050506020204" pitchFamily="18"/>
              </a:endParaRPr>
            </a:p>
          </p:txBody>
        </p:sp>
        <p:sp>
          <p:nvSpPr>
            <p:cNvPr id="6" name="Google Shape;157;p5">
              <a:extLst>
                <a:ext uri="{FF2B5EF4-FFF2-40B4-BE49-F238E27FC236}">
                  <a16:creationId xmlns:a16="http://schemas.microsoft.com/office/drawing/2014/main" id="{F998F1AE-6CFB-916C-D852-E909BB3B327A}"/>
                </a:ext>
              </a:extLst>
            </p:cNvPr>
            <p:cNvSpPr txBox="1"/>
            <p:nvPr/>
          </p:nvSpPr>
          <p:spPr>
            <a:xfrm>
              <a:off x="1466906" y="1139222"/>
              <a:ext cx="3494123" cy="553998"/>
            </a:xfrm>
            <a:prstGeom prst="rect">
              <a:avLst/>
            </a:prstGeom>
            <a:noFill/>
            <a:ln>
              <a:noFill/>
            </a:ln>
          </p:spPr>
          <p:txBody>
            <a:bodyPr spcFirstLastPara="1" wrap="square" lIns="0" tIns="0" rIns="0" bIns="0" anchor="t" anchorCtr="0">
              <a:spAutoFit/>
            </a:bodyPr>
            <a:lstStyle/>
            <a:p>
              <a:pPr algn="ctr"/>
              <a:r>
                <a:rPr lang="vi-VN" sz="2400" b="1" dirty="0">
                  <a:solidFill>
                    <a:schemeClr val="bg1"/>
                  </a:solidFill>
                  <a:latin typeface="UTM Avo" panose="02040603050506020204" pitchFamily="18"/>
                </a:rPr>
                <a:t>Nhận xét</a:t>
              </a:r>
              <a:endParaRPr sz="2400" b="1" dirty="0">
                <a:solidFill>
                  <a:schemeClr val="bg1"/>
                </a:solidFill>
                <a:latin typeface="UTM Avo" panose="02040603050506020204" pitchFamily="18"/>
              </a:endParaRPr>
            </a:p>
          </p:txBody>
        </p:sp>
        <p:sp>
          <p:nvSpPr>
            <p:cNvPr id="7" name="Google Shape;158;p5">
              <a:extLst>
                <a:ext uri="{FF2B5EF4-FFF2-40B4-BE49-F238E27FC236}">
                  <a16:creationId xmlns:a16="http://schemas.microsoft.com/office/drawing/2014/main" id="{E524BC22-69DC-8795-EE88-DBBCA91911C3}"/>
                </a:ext>
              </a:extLst>
            </p:cNvPr>
            <p:cNvSpPr/>
            <p:nvPr/>
          </p:nvSpPr>
          <p:spPr>
            <a:xfrm>
              <a:off x="692526" y="862365"/>
              <a:ext cx="1080000" cy="108000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1</a:t>
              </a:r>
              <a:endParaRPr sz="2400" b="1" dirty="0">
                <a:solidFill>
                  <a:schemeClr val="bg1"/>
                </a:solidFill>
                <a:latin typeface="UTM Avo" panose="02040603050506020204" pitchFamily="18"/>
              </a:endParaRPr>
            </a:p>
          </p:txBody>
        </p:sp>
      </p:grpSp>
      <p:sp>
        <p:nvSpPr>
          <p:cNvPr id="8" name="Google Shape;159;p5">
            <a:extLst>
              <a:ext uri="{FF2B5EF4-FFF2-40B4-BE49-F238E27FC236}">
                <a16:creationId xmlns:a16="http://schemas.microsoft.com/office/drawing/2014/main" id="{3FD38335-DEB9-CD24-1C0A-A5644B0D85A7}"/>
              </a:ext>
            </a:extLst>
          </p:cNvPr>
          <p:cNvSpPr/>
          <p:nvPr/>
        </p:nvSpPr>
        <p:spPr>
          <a:xfrm flipH="1">
            <a:off x="4779234" y="1751164"/>
            <a:ext cx="6705599" cy="670103"/>
          </a:xfrm>
          <a:custGeom>
            <a:avLst/>
            <a:gdLst/>
            <a:ahLst/>
            <a:cxnLst/>
            <a:rect l="l" t="t" r="r" b="b"/>
            <a:pathLst>
              <a:path w="516978" h="2875768" extrusionOk="0">
                <a:moveTo>
                  <a:pt x="0" y="0"/>
                </a:moveTo>
                <a:lnTo>
                  <a:pt x="516978" y="0"/>
                </a:lnTo>
                <a:lnTo>
                  <a:pt x="516978" y="2875768"/>
                </a:lnTo>
                <a:lnTo>
                  <a:pt x="0" y="2875768"/>
                </a:ln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a:solidFill>
                  <a:schemeClr val="bg1"/>
                </a:solidFill>
                <a:latin typeface="UTM Avo" panose="02040603050506020204" pitchFamily="18"/>
              </a:rPr>
              <a:t>1. Tìm hiểu ý nghĩa của vị ngữ </a:t>
            </a:r>
            <a:endParaRPr sz="2400">
              <a:solidFill>
                <a:schemeClr val="bg1"/>
              </a:solidFill>
              <a:latin typeface="UTM Avo" panose="02040603050506020204" pitchFamily="18"/>
            </a:endParaRPr>
          </a:p>
        </p:txBody>
      </p:sp>
      <p:sp>
        <p:nvSpPr>
          <p:cNvPr id="9" name="Google Shape;160;p5">
            <a:extLst>
              <a:ext uri="{FF2B5EF4-FFF2-40B4-BE49-F238E27FC236}">
                <a16:creationId xmlns:a16="http://schemas.microsoft.com/office/drawing/2014/main" id="{EE9305F5-957D-EA18-0D40-6F9B195E5CD1}"/>
              </a:ext>
            </a:extLst>
          </p:cNvPr>
          <p:cNvSpPr/>
          <p:nvPr/>
        </p:nvSpPr>
        <p:spPr>
          <a:xfrm>
            <a:off x="796" y="5520521"/>
            <a:ext cx="3936204" cy="826176"/>
          </a:xfrm>
          <a:prstGeom prst="homePlate">
            <a:avLst>
              <a:gd name="adj" fmla="val 50000"/>
            </a:avLst>
          </a:prstGeom>
          <a:solidFill>
            <a:schemeClr val="lt1"/>
          </a:solidFill>
          <a:ln w="28575"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rPr>
              <a:t>THẢO LUẬN NHÓM ĐÔI</a:t>
            </a:r>
            <a:endParaRPr sz="2400" dirty="0">
              <a:solidFill>
                <a:schemeClr val="bg1"/>
              </a:solidFill>
              <a:latin typeface="UTM Avo" panose="02040603050506020204" pitchFamily="18"/>
            </a:endParaRPr>
          </a:p>
        </p:txBody>
      </p:sp>
      <p:sp>
        <p:nvSpPr>
          <p:cNvPr id="10" name="Google Shape;161;p5">
            <a:extLst>
              <a:ext uri="{FF2B5EF4-FFF2-40B4-BE49-F238E27FC236}">
                <a16:creationId xmlns:a16="http://schemas.microsoft.com/office/drawing/2014/main" id="{E96F2944-11AD-127E-DFA7-6A664996B48F}"/>
              </a:ext>
            </a:extLst>
          </p:cNvPr>
          <p:cNvSpPr/>
          <p:nvPr/>
        </p:nvSpPr>
        <p:spPr>
          <a:xfrm>
            <a:off x="832481" y="2679700"/>
            <a:ext cx="2005687" cy="2973833"/>
          </a:xfrm>
          <a:custGeom>
            <a:avLst/>
            <a:gdLst/>
            <a:ahLst/>
            <a:cxnLst/>
            <a:rect l="l" t="t" r="r" b="b"/>
            <a:pathLst>
              <a:path w="1622014" h="930631" extrusionOk="0">
                <a:moveTo>
                  <a:pt x="0" y="0"/>
                </a:moveTo>
                <a:lnTo>
                  <a:pt x="1622014" y="0"/>
                </a:lnTo>
                <a:lnTo>
                  <a:pt x="1622014" y="930631"/>
                </a:lnTo>
                <a:lnTo>
                  <a:pt x="0" y="930631"/>
                </a:lnTo>
                <a:lnTo>
                  <a:pt x="0" y="0"/>
                </a:lnTo>
                <a:close/>
              </a:path>
            </a:pathLst>
          </a:custGeom>
          <a:blipFill rotWithShape="1">
            <a:blip r:embed="rId3">
              <a:alphaModFix/>
            </a:blip>
            <a:stretch>
              <a:fillRect l="-140367"/>
            </a:stretch>
          </a:blipFill>
          <a:ln>
            <a:noFill/>
          </a:ln>
        </p:spPr>
        <p:txBody>
          <a:bodyPr spcFirstLastPara="1" wrap="square" lIns="60950" tIns="30467" rIns="60950" bIns="30467" anchor="t" anchorCtr="0">
            <a:noAutofit/>
          </a:bodyPr>
          <a:lstStyle/>
          <a:p>
            <a:endParaRPr sz="2400">
              <a:solidFill>
                <a:schemeClr val="bg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2935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1"/>
                                          </p:val>
                                        </p:tav>
                                        <p:tav tm="100000">
                                          <p:val>
                                            <p:strVal val="#ppt_x"/>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Google Shape;172;p6">
            <a:extLst>
              <a:ext uri="{FF2B5EF4-FFF2-40B4-BE49-F238E27FC236}">
                <a16:creationId xmlns:a16="http://schemas.microsoft.com/office/drawing/2014/main" id="{70C40B66-A512-BAD8-37BE-ACC827BF43EB}"/>
              </a:ext>
            </a:extLst>
          </p:cNvPr>
          <p:cNvGraphicFramePr/>
          <p:nvPr>
            <p:extLst>
              <p:ext uri="{D42A27DB-BD31-4B8C-83A1-F6EECF244321}">
                <p14:modId xmlns:p14="http://schemas.microsoft.com/office/powerpoint/2010/main" val="4021579882"/>
              </p:ext>
            </p:extLst>
          </p:nvPr>
        </p:nvGraphicFramePr>
        <p:xfrm>
          <a:off x="939800" y="2590799"/>
          <a:ext cx="10312400" cy="4063273"/>
        </p:xfrm>
        <a:graphic>
          <a:graphicData uri="http://schemas.openxmlformats.org/drawingml/2006/table">
            <a:tbl>
              <a:tblPr>
                <a:tableStyleId>{16D9F66E-5EB9-4882-86FB-DCBF35E3C3E4}</a:tableStyleId>
              </a:tblPr>
              <a:tblGrid>
                <a:gridCol w="3433065">
                  <a:extLst>
                    <a:ext uri="{9D8B030D-6E8A-4147-A177-3AD203B41FA5}">
                      <a16:colId xmlns:a16="http://schemas.microsoft.com/office/drawing/2014/main" val="20000"/>
                    </a:ext>
                  </a:extLst>
                </a:gridCol>
                <a:gridCol w="6879335">
                  <a:extLst>
                    <a:ext uri="{9D8B030D-6E8A-4147-A177-3AD203B41FA5}">
                      <a16:colId xmlns:a16="http://schemas.microsoft.com/office/drawing/2014/main" val="20001"/>
                    </a:ext>
                  </a:extLst>
                </a:gridCol>
              </a:tblGrid>
              <a:tr h="591988">
                <a:tc>
                  <a:txBody>
                    <a:bodyPr/>
                    <a:lstStyle/>
                    <a:p>
                      <a:pPr marL="0" marR="0" lvl="0" indent="0" algn="ctr" rtl="0">
                        <a:lnSpc>
                          <a:spcPct val="150000"/>
                        </a:lnSpc>
                        <a:spcBef>
                          <a:spcPts val="0"/>
                        </a:spcBef>
                        <a:spcAft>
                          <a:spcPts val="0"/>
                        </a:spcAft>
                        <a:buNone/>
                      </a:pPr>
                      <a:r>
                        <a:rPr lang="vi-VN" sz="2000" b="1" u="none" strike="noStrike" cap="none" dirty="0">
                          <a:latin typeface="UTM Avo" panose="02040603050506020204" pitchFamily="18"/>
                          <a:sym typeface="Arial"/>
                        </a:rPr>
                        <a:t>Câu</a:t>
                      </a:r>
                      <a:endParaRPr sz="2000" dirty="0">
                        <a:latin typeface="UTM Avo" panose="02040603050506020204" pitchFamily="18"/>
                      </a:endParaRPr>
                    </a:p>
                  </a:txBody>
                  <a:tcPr marL="49817" marR="49817" marT="24900" marB="24900" anchor="ctr"/>
                </a:tc>
                <a:tc>
                  <a:txBody>
                    <a:bodyPr/>
                    <a:lstStyle/>
                    <a:p>
                      <a:pPr marL="0" marR="0" lvl="0" indent="0" algn="ctr" rtl="0">
                        <a:lnSpc>
                          <a:spcPct val="150000"/>
                        </a:lnSpc>
                        <a:spcBef>
                          <a:spcPts val="0"/>
                        </a:spcBef>
                        <a:spcAft>
                          <a:spcPts val="0"/>
                        </a:spcAft>
                        <a:buNone/>
                      </a:pPr>
                      <a:r>
                        <a:rPr lang="vi-VN" sz="2000" b="1" u="none" strike="noStrike" cap="none" dirty="0">
                          <a:latin typeface="UTM Avo" panose="02040603050506020204" pitchFamily="18"/>
                          <a:sym typeface="Arial"/>
                        </a:rPr>
                        <a:t>Tác dụng của bộ phận in đậm</a:t>
                      </a:r>
                      <a:endParaRPr sz="2000" dirty="0">
                        <a:latin typeface="UTM Avo" panose="02040603050506020204" pitchFamily="18"/>
                      </a:endParaRPr>
                    </a:p>
                  </a:txBody>
                  <a:tcPr marL="49817" marR="49817" marT="24900" marB="24900" anchor="ctr"/>
                </a:tc>
                <a:extLst>
                  <a:ext uri="{0D108BD9-81ED-4DB2-BD59-A6C34878D82A}">
                    <a16:rowId xmlns:a16="http://schemas.microsoft.com/office/drawing/2014/main" val="10000"/>
                  </a:ext>
                </a:extLst>
              </a:tr>
              <a:tr h="1109813">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a. Mấy hôm nay, Chi </a:t>
                      </a:r>
                      <a:r>
                        <a:rPr lang="vi-VN" sz="2000" b="1" u="none" strike="noStrike" cap="none" dirty="0">
                          <a:latin typeface="UTM Avo" panose="02040603050506020204" pitchFamily="18"/>
                          <a:sym typeface="Arial"/>
                        </a:rPr>
                        <a:t>đang rất bối rối</a:t>
                      </a:r>
                      <a:r>
                        <a:rPr lang="vi-VN" sz="2000" u="none" strike="noStrike" cap="none" dirty="0">
                          <a:latin typeface="UTM Avo" panose="02040603050506020204" pitchFamily="18"/>
                          <a:sym typeface="Arial"/>
                        </a:rPr>
                        <a:t>.</a:t>
                      </a:r>
                      <a:endParaRPr sz="2000" dirty="0">
                        <a:latin typeface="UTM Avo" panose="02040603050506020204" pitchFamily="18"/>
                      </a:endParaRPr>
                    </a:p>
                  </a:txBody>
                  <a:tcPr marL="240000" marR="240000" marT="24900" marB="120000" anchor="ctr"/>
                </a:tc>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Miêu tả đặc điểm, trạng thái của sự vật được nêu chủ ngữ.</a:t>
                      </a:r>
                      <a:endParaRPr sz="2000" dirty="0">
                        <a:latin typeface="UTM Avo" panose="02040603050506020204" pitchFamily="18"/>
                      </a:endParaRPr>
                    </a:p>
                  </a:txBody>
                  <a:tcPr marL="240000" marR="240000" marT="24900" marB="120000" anchor="ctr"/>
                </a:tc>
                <a:extLst>
                  <a:ext uri="{0D108BD9-81ED-4DB2-BD59-A6C34878D82A}">
                    <a16:rowId xmlns:a16="http://schemas.microsoft.com/office/drawing/2014/main" val="10001"/>
                  </a:ext>
                </a:extLst>
              </a:tr>
              <a:tr h="1157462">
                <a:tc>
                  <a:txBody>
                    <a:bodyPr/>
                    <a:lstStyle/>
                    <a:p>
                      <a:pPr marL="0" marR="0" lvl="0" indent="0" algn="just" rtl="0">
                        <a:lnSpc>
                          <a:spcPct val="150000"/>
                        </a:lnSpc>
                        <a:spcBef>
                          <a:spcPts val="0"/>
                        </a:spcBef>
                        <a:spcAft>
                          <a:spcPts val="0"/>
                        </a:spcAft>
                        <a:buNone/>
                      </a:pPr>
                      <a:r>
                        <a:rPr lang="vi-VN" sz="2000" u="none" strike="noStrike" cap="none">
                          <a:latin typeface="UTM Avo" panose="02040603050506020204" pitchFamily="18"/>
                          <a:sym typeface="Arial"/>
                        </a:rPr>
                        <a:t>b. Rai - ân </a:t>
                      </a:r>
                      <a:r>
                        <a:rPr lang="vi-VN" sz="2000" b="1" u="none" strike="noStrike" cap="none">
                          <a:latin typeface="UTM Avo" panose="02040603050506020204" pitchFamily="18"/>
                          <a:sym typeface="Arial"/>
                        </a:rPr>
                        <a:t>là một cậu bé người Ca-na-</a:t>
                      </a:r>
                      <a:r>
                        <a:rPr lang="en-US" sz="2000" b="1" u="none" strike="noStrike" cap="none">
                          <a:latin typeface="UTM Avo" panose="02040603050506020204" pitchFamily="18"/>
                          <a:sym typeface="Arial"/>
                        </a:rPr>
                        <a:t>đ</a:t>
                      </a:r>
                      <a:r>
                        <a:rPr lang="vi-VN" sz="2000" b="1" u="none" strike="noStrike" cap="none">
                          <a:latin typeface="UTM Avo" panose="02040603050506020204" pitchFamily="18"/>
                          <a:sym typeface="Arial"/>
                        </a:rPr>
                        <a:t>a</a:t>
                      </a:r>
                      <a:r>
                        <a:rPr lang="vi-VN" sz="2000" u="none" strike="noStrike" cap="none">
                          <a:latin typeface="UTM Avo" panose="02040603050506020204" pitchFamily="18"/>
                          <a:sym typeface="Arial"/>
                        </a:rPr>
                        <a:t>.</a:t>
                      </a:r>
                      <a:endParaRPr sz="2000">
                        <a:latin typeface="UTM Avo" panose="02040603050506020204" pitchFamily="18"/>
                      </a:endParaRPr>
                    </a:p>
                  </a:txBody>
                  <a:tcPr marL="240000" marR="240000" marT="24900" marB="120000" anchor="ctr"/>
                </a:tc>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Giới thiệu, nhận xét về sự vật được nêu ở chủ ngữ.</a:t>
                      </a:r>
                      <a:endParaRPr sz="2000" dirty="0">
                        <a:latin typeface="UTM Avo" panose="02040603050506020204" pitchFamily="18"/>
                      </a:endParaRPr>
                    </a:p>
                  </a:txBody>
                  <a:tcPr marL="240000" marR="240000" marT="24900" marB="120000" anchor="ctr"/>
                </a:tc>
                <a:extLst>
                  <a:ext uri="{0D108BD9-81ED-4DB2-BD59-A6C34878D82A}">
                    <a16:rowId xmlns:a16="http://schemas.microsoft.com/office/drawing/2014/main" val="10002"/>
                  </a:ext>
                </a:extLst>
              </a:tr>
              <a:tr h="1204010">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c. Cô bé </a:t>
                      </a:r>
                      <a:r>
                        <a:rPr lang="vi-VN" sz="2000" b="1" u="none" strike="noStrike" cap="none" dirty="0">
                          <a:latin typeface="UTM Avo" panose="02040603050506020204" pitchFamily="18"/>
                          <a:sym typeface="Arial"/>
                        </a:rPr>
                        <a:t>chạy thoắt về nhà gọi anh</a:t>
                      </a:r>
                      <a:r>
                        <a:rPr lang="vi-VN" sz="2000" u="none" strike="noStrike" cap="none" dirty="0">
                          <a:latin typeface="UTM Avo" panose="02040603050506020204" pitchFamily="18"/>
                          <a:sym typeface="Arial"/>
                        </a:rPr>
                        <a:t>.</a:t>
                      </a:r>
                      <a:endParaRPr sz="2000" dirty="0">
                        <a:latin typeface="UTM Avo" panose="02040603050506020204" pitchFamily="18"/>
                      </a:endParaRPr>
                    </a:p>
                  </a:txBody>
                  <a:tcPr marL="240000" marR="240000" marT="24900" marB="120000" anchor="ctr"/>
                </a:tc>
                <a:tc>
                  <a:txBody>
                    <a:bodyPr/>
                    <a:lstStyle/>
                    <a:p>
                      <a:pPr marL="0" marR="0" lvl="0" indent="0" algn="just" rtl="0">
                        <a:lnSpc>
                          <a:spcPct val="150000"/>
                        </a:lnSpc>
                        <a:spcBef>
                          <a:spcPts val="0"/>
                        </a:spcBef>
                        <a:spcAft>
                          <a:spcPts val="0"/>
                        </a:spcAft>
                        <a:buNone/>
                      </a:pPr>
                      <a:r>
                        <a:rPr lang="vi-VN" sz="2000" u="none" strike="noStrike" cap="none" dirty="0">
                          <a:latin typeface="UTM Avo" panose="02040603050506020204" pitchFamily="18"/>
                          <a:sym typeface="Arial"/>
                        </a:rPr>
                        <a:t>Kể hoạt động của sự vật được nêu ở chủ ngữ.</a:t>
                      </a:r>
                      <a:endParaRPr sz="2000" dirty="0">
                        <a:latin typeface="UTM Avo" panose="02040603050506020204" pitchFamily="18"/>
                      </a:endParaRPr>
                    </a:p>
                  </a:txBody>
                  <a:tcPr marL="240000" marR="240000" marT="24900" marB="120000" anchor="ctr"/>
                </a:tc>
                <a:extLst>
                  <a:ext uri="{0D108BD9-81ED-4DB2-BD59-A6C34878D82A}">
                    <a16:rowId xmlns:a16="http://schemas.microsoft.com/office/drawing/2014/main" val="10003"/>
                  </a:ext>
                </a:extLst>
              </a:tr>
            </a:tbl>
          </a:graphicData>
        </a:graphic>
      </p:graphicFrame>
      <p:grpSp>
        <p:nvGrpSpPr>
          <p:cNvPr id="9" name="Google Shape;155;p5">
            <a:extLst>
              <a:ext uri="{FF2B5EF4-FFF2-40B4-BE49-F238E27FC236}">
                <a16:creationId xmlns:a16="http://schemas.microsoft.com/office/drawing/2014/main" id="{686702B1-60AD-35D1-1C47-44B2EDE5D863}"/>
              </a:ext>
            </a:extLst>
          </p:cNvPr>
          <p:cNvGrpSpPr/>
          <p:nvPr/>
        </p:nvGrpSpPr>
        <p:grpSpPr>
          <a:xfrm>
            <a:off x="472937" y="1751164"/>
            <a:ext cx="2991921" cy="720000"/>
            <a:chOff x="692526" y="862365"/>
            <a:chExt cx="4487883" cy="1080000"/>
          </a:xfrm>
        </p:grpSpPr>
        <p:sp>
          <p:nvSpPr>
            <p:cNvPr id="10" name="Google Shape;156;p5">
              <a:extLst>
                <a:ext uri="{FF2B5EF4-FFF2-40B4-BE49-F238E27FC236}">
                  <a16:creationId xmlns:a16="http://schemas.microsoft.com/office/drawing/2014/main" id="{BD5FE833-EA3E-4BA1-6207-EE64C920CCDA}"/>
                </a:ext>
              </a:extLst>
            </p:cNvPr>
            <p:cNvSpPr/>
            <p:nvPr/>
          </p:nvSpPr>
          <p:spPr>
            <a:xfrm>
              <a:off x="1247530" y="899788"/>
              <a:ext cx="3932879" cy="1005155"/>
            </a:xfrm>
            <a:custGeom>
              <a:avLst/>
              <a:gdLst/>
              <a:ahLst/>
              <a:cxnLst/>
              <a:rect l="l" t="t" r="r" b="b"/>
              <a:pathLst>
                <a:path w="4153341" h="3458667" extrusionOk="0">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92D050"/>
            </a:solidFill>
            <a:ln>
              <a:noFill/>
            </a:ln>
          </p:spPr>
          <p:txBody>
            <a:bodyPr spcFirstLastPara="1" wrap="square" lIns="60950" tIns="60950" rIns="60950" bIns="60950" anchor="ctr" anchorCtr="0">
              <a:noAutofit/>
            </a:bodyPr>
            <a:lstStyle/>
            <a:p>
              <a:endParaRPr sz="2400">
                <a:solidFill>
                  <a:schemeClr val="bg1"/>
                </a:solidFill>
                <a:latin typeface="UTM Avo" panose="02040603050506020204" pitchFamily="18"/>
              </a:endParaRPr>
            </a:p>
          </p:txBody>
        </p:sp>
        <p:sp>
          <p:nvSpPr>
            <p:cNvPr id="11" name="Google Shape;157;p5">
              <a:extLst>
                <a:ext uri="{FF2B5EF4-FFF2-40B4-BE49-F238E27FC236}">
                  <a16:creationId xmlns:a16="http://schemas.microsoft.com/office/drawing/2014/main" id="{F8304335-2419-B4D5-A72E-B38D1EB6344F}"/>
                </a:ext>
              </a:extLst>
            </p:cNvPr>
            <p:cNvSpPr txBox="1"/>
            <p:nvPr/>
          </p:nvSpPr>
          <p:spPr>
            <a:xfrm>
              <a:off x="1466906" y="1139222"/>
              <a:ext cx="3494123" cy="553998"/>
            </a:xfrm>
            <a:prstGeom prst="rect">
              <a:avLst/>
            </a:prstGeom>
            <a:noFill/>
            <a:ln>
              <a:noFill/>
            </a:ln>
          </p:spPr>
          <p:txBody>
            <a:bodyPr spcFirstLastPara="1" wrap="square" lIns="0" tIns="0" rIns="0" bIns="0" anchor="t" anchorCtr="0">
              <a:spAutoFit/>
            </a:bodyPr>
            <a:lstStyle/>
            <a:p>
              <a:pPr algn="ctr"/>
              <a:r>
                <a:rPr lang="vi-VN" sz="2400" b="1" dirty="0">
                  <a:solidFill>
                    <a:schemeClr val="bg1"/>
                  </a:solidFill>
                  <a:latin typeface="UTM Avo" panose="02040603050506020204" pitchFamily="18"/>
                </a:rPr>
                <a:t>Nhận xét</a:t>
              </a:r>
              <a:endParaRPr sz="2400" b="1" dirty="0">
                <a:solidFill>
                  <a:schemeClr val="bg1"/>
                </a:solidFill>
                <a:latin typeface="UTM Avo" panose="02040603050506020204" pitchFamily="18"/>
              </a:endParaRPr>
            </a:p>
          </p:txBody>
        </p:sp>
        <p:sp>
          <p:nvSpPr>
            <p:cNvPr id="12" name="Google Shape;158;p5">
              <a:extLst>
                <a:ext uri="{FF2B5EF4-FFF2-40B4-BE49-F238E27FC236}">
                  <a16:creationId xmlns:a16="http://schemas.microsoft.com/office/drawing/2014/main" id="{1BBCC92A-C4E2-490C-EF64-D951FD85C8C8}"/>
                </a:ext>
              </a:extLst>
            </p:cNvPr>
            <p:cNvSpPr/>
            <p:nvPr/>
          </p:nvSpPr>
          <p:spPr>
            <a:xfrm>
              <a:off x="692526" y="862365"/>
              <a:ext cx="1080000" cy="108000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1</a:t>
              </a:r>
              <a:endParaRPr sz="2400" b="1" dirty="0">
                <a:solidFill>
                  <a:schemeClr val="bg1"/>
                </a:solidFill>
                <a:latin typeface="UTM Avo" panose="02040603050506020204" pitchFamily="18"/>
              </a:endParaRPr>
            </a:p>
          </p:txBody>
        </p:sp>
      </p:grpSp>
      <p:sp>
        <p:nvSpPr>
          <p:cNvPr id="13" name="Google Shape;159;p5">
            <a:extLst>
              <a:ext uri="{FF2B5EF4-FFF2-40B4-BE49-F238E27FC236}">
                <a16:creationId xmlns:a16="http://schemas.microsoft.com/office/drawing/2014/main" id="{971CA4F8-87F2-9811-BBA0-B15B0140B738}"/>
              </a:ext>
            </a:extLst>
          </p:cNvPr>
          <p:cNvSpPr/>
          <p:nvPr/>
        </p:nvSpPr>
        <p:spPr>
          <a:xfrm flipH="1">
            <a:off x="4779234" y="1751164"/>
            <a:ext cx="6705599" cy="670103"/>
          </a:xfrm>
          <a:custGeom>
            <a:avLst/>
            <a:gdLst/>
            <a:ahLst/>
            <a:cxnLst/>
            <a:rect l="l" t="t" r="r" b="b"/>
            <a:pathLst>
              <a:path w="516978" h="2875768" extrusionOk="0">
                <a:moveTo>
                  <a:pt x="0" y="0"/>
                </a:moveTo>
                <a:lnTo>
                  <a:pt x="516978" y="0"/>
                </a:lnTo>
                <a:lnTo>
                  <a:pt x="516978" y="2875768"/>
                </a:lnTo>
                <a:lnTo>
                  <a:pt x="0" y="2875768"/>
                </a:lnTo>
                <a:close/>
              </a:path>
            </a:pathLst>
          </a:custGeom>
          <a:solidFill>
            <a:schemeClr val="accent4">
              <a:lumMod val="60000"/>
              <a:lumOff val="40000"/>
            </a:schemeClr>
          </a:solidFill>
          <a:ln>
            <a:noFill/>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1. Tìm hiểu ý nghĩa của vị ngữ </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98213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78;p7">
            <a:extLst>
              <a:ext uri="{FF2B5EF4-FFF2-40B4-BE49-F238E27FC236}">
                <a16:creationId xmlns:a16="http://schemas.microsoft.com/office/drawing/2014/main" id="{5FC6A8BE-E278-E1AF-E5EB-E6340DC7DC78}"/>
              </a:ext>
            </a:extLst>
          </p:cNvPr>
          <p:cNvSpPr/>
          <p:nvPr/>
        </p:nvSpPr>
        <p:spPr>
          <a:xfrm flipH="1">
            <a:off x="2762647" y="1623734"/>
            <a:ext cx="6666706" cy="660400"/>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lnSpc>
                <a:spcPct val="114000"/>
              </a:lnSpc>
            </a:pPr>
            <a:r>
              <a:rPr lang="vi-VN" sz="2300" b="1" dirty="0">
                <a:solidFill>
                  <a:schemeClr val="bg1"/>
                </a:solidFill>
                <a:latin typeface="UTM Avo" panose="02040603050506020204" pitchFamily="18"/>
              </a:rPr>
              <a:t>2. Tìm hiểu dấu hiệu nhận biết vị ngữ</a:t>
            </a:r>
            <a:endParaRPr sz="2300" dirty="0">
              <a:solidFill>
                <a:schemeClr val="bg1"/>
              </a:solidFill>
              <a:latin typeface="UTM Avo" panose="02040603050506020204" pitchFamily="18"/>
            </a:endParaRPr>
          </a:p>
        </p:txBody>
      </p:sp>
      <p:sp>
        <p:nvSpPr>
          <p:cNvPr id="4" name="Google Shape;179;p7">
            <a:extLst>
              <a:ext uri="{FF2B5EF4-FFF2-40B4-BE49-F238E27FC236}">
                <a16:creationId xmlns:a16="http://schemas.microsoft.com/office/drawing/2014/main" id="{49B2C9FA-474D-5426-D91F-FCF2E9C594AA}"/>
              </a:ext>
            </a:extLst>
          </p:cNvPr>
          <p:cNvSpPr txBox="1"/>
          <p:nvPr/>
        </p:nvSpPr>
        <p:spPr>
          <a:xfrm>
            <a:off x="2133600" y="2538967"/>
            <a:ext cx="7924800" cy="3231654"/>
          </a:xfrm>
          <a:prstGeom prst="rect">
            <a:avLst/>
          </a:prstGeom>
          <a:noFill/>
          <a:ln>
            <a:noFill/>
          </a:ln>
        </p:spPr>
        <p:txBody>
          <a:bodyPr spcFirstLastPara="1" wrap="square" lIns="0" tIns="0" rIns="0" bIns="0" anchor="t" anchorCtr="0">
            <a:spAutoFit/>
          </a:bodyPr>
          <a:lstStyle/>
          <a:p>
            <a:pPr algn="just">
              <a:lnSpc>
                <a:spcPct val="150000"/>
              </a:lnSpc>
            </a:pPr>
            <a:r>
              <a:rPr lang="vi-VN" sz="2000" b="1" dirty="0">
                <a:solidFill>
                  <a:schemeClr val="bg1"/>
                </a:solidFill>
                <a:latin typeface="UTM Avo" panose="02040603050506020204" pitchFamily="18"/>
              </a:rPr>
              <a:t>Mỗi bộ phận in đậm sau trả lời cho câu hỏi nào?</a:t>
            </a:r>
            <a:endParaRPr sz="2000" dirty="0">
              <a:solidFill>
                <a:schemeClr val="bg1"/>
              </a:solidFill>
              <a:latin typeface="UTM Avo" panose="02040603050506020204" pitchFamily="18"/>
            </a:endParaRPr>
          </a:p>
          <a:p>
            <a:pPr algn="just">
              <a:lnSpc>
                <a:spcPct val="150000"/>
              </a:lnSpc>
            </a:pPr>
            <a:r>
              <a:rPr lang="vi-VN" sz="2000" dirty="0">
                <a:solidFill>
                  <a:schemeClr val="bg1"/>
                </a:solidFill>
                <a:latin typeface="UTM Avo" panose="02040603050506020204" pitchFamily="18"/>
              </a:rPr>
              <a:t>a. Mấy hôm nay, Chi </a:t>
            </a:r>
            <a:r>
              <a:rPr lang="vi-VN" sz="2000" b="1" dirty="0">
                <a:solidFill>
                  <a:schemeClr val="bg1"/>
                </a:solidFill>
                <a:latin typeface="UTM Avo" panose="02040603050506020204" pitchFamily="18"/>
              </a:rPr>
              <a:t>đang rất bối rối</a:t>
            </a:r>
            <a:r>
              <a:rPr lang="vi-VN" sz="2000" dirty="0">
                <a:solidFill>
                  <a:schemeClr val="bg1"/>
                </a:solidFill>
                <a:latin typeface="UTM Avo" panose="02040603050506020204" pitchFamily="18"/>
              </a:rPr>
              <a:t>. </a:t>
            </a:r>
            <a:endParaRPr sz="2000" dirty="0">
              <a:solidFill>
                <a:schemeClr val="bg1"/>
              </a:solidFill>
              <a:latin typeface="UTM Avo" panose="02040603050506020204" pitchFamily="18"/>
            </a:endParaRPr>
          </a:p>
          <a:p>
            <a:pPr algn="r">
              <a:lnSpc>
                <a:spcPct val="150000"/>
              </a:lnSpc>
            </a:pPr>
            <a:r>
              <a:rPr lang="vi-VN" sz="2000" dirty="0">
                <a:solidFill>
                  <a:schemeClr val="bg1"/>
                </a:solidFill>
                <a:latin typeface="UTM Avo" panose="02040603050506020204" pitchFamily="18"/>
              </a:rPr>
              <a:t>Theo TRẦN TÙNG CHINH</a:t>
            </a:r>
            <a:endParaRPr sz="2000" dirty="0">
              <a:solidFill>
                <a:schemeClr val="bg1"/>
              </a:solidFill>
              <a:latin typeface="UTM Avo" panose="02040603050506020204" pitchFamily="18"/>
            </a:endParaRPr>
          </a:p>
          <a:p>
            <a:pPr algn="just">
              <a:lnSpc>
                <a:spcPct val="150000"/>
              </a:lnSpc>
            </a:pPr>
            <a:r>
              <a:rPr lang="vi-VN" sz="2000" dirty="0">
                <a:solidFill>
                  <a:schemeClr val="bg1"/>
                </a:solidFill>
                <a:latin typeface="UTM Avo" panose="02040603050506020204" pitchFamily="18"/>
              </a:rPr>
              <a:t>b. Rai-ân </a:t>
            </a:r>
            <a:r>
              <a:rPr lang="vi-VN" sz="2000" b="1" dirty="0">
                <a:solidFill>
                  <a:schemeClr val="bg1"/>
                </a:solidFill>
                <a:latin typeface="UTM Avo" panose="02040603050506020204" pitchFamily="18"/>
              </a:rPr>
              <a:t>là một cậu bé </a:t>
            </a:r>
            <a:r>
              <a:rPr lang="vi-VN" sz="2000" b="1">
                <a:solidFill>
                  <a:schemeClr val="bg1"/>
                </a:solidFill>
                <a:latin typeface="UTM Avo" panose="02040603050506020204" pitchFamily="18"/>
              </a:rPr>
              <a:t>người Ca-na-</a:t>
            </a:r>
            <a:r>
              <a:rPr lang="en-US" sz="2000" b="1">
                <a:solidFill>
                  <a:schemeClr val="bg1"/>
                </a:solidFill>
                <a:latin typeface="UTM Avo" panose="02040603050506020204" pitchFamily="18"/>
              </a:rPr>
              <a:t>đ</a:t>
            </a:r>
            <a:r>
              <a:rPr lang="vi-VN" sz="2000" b="1">
                <a:solidFill>
                  <a:schemeClr val="bg1"/>
                </a:solidFill>
                <a:latin typeface="UTM Avo" panose="02040603050506020204" pitchFamily="18"/>
              </a:rPr>
              <a:t>a</a:t>
            </a:r>
            <a:r>
              <a:rPr lang="vi-VN" sz="2000" dirty="0">
                <a:solidFill>
                  <a:schemeClr val="bg1"/>
                </a:solidFill>
                <a:latin typeface="UTM Avo" panose="02040603050506020204" pitchFamily="18"/>
              </a:rPr>
              <a:t>.</a:t>
            </a:r>
            <a:endParaRPr sz="2000" dirty="0">
              <a:solidFill>
                <a:schemeClr val="bg1"/>
              </a:solidFill>
              <a:latin typeface="UTM Avo" panose="02040603050506020204" pitchFamily="18"/>
            </a:endParaRPr>
          </a:p>
          <a:p>
            <a:pPr algn="r">
              <a:lnSpc>
                <a:spcPct val="150000"/>
              </a:lnSpc>
            </a:pPr>
            <a:r>
              <a:rPr lang="vi-VN" sz="2000" dirty="0">
                <a:solidFill>
                  <a:schemeClr val="bg1"/>
                </a:solidFill>
                <a:latin typeface="UTM Avo" panose="02040603050506020204" pitchFamily="18"/>
              </a:rPr>
              <a:t>Theo báo </a:t>
            </a:r>
            <a:r>
              <a:rPr lang="vi-VN" sz="2000" i="1" dirty="0">
                <a:solidFill>
                  <a:schemeClr val="bg1"/>
                </a:solidFill>
                <a:latin typeface="UTM Avo" panose="02040603050506020204" pitchFamily="18"/>
              </a:rPr>
              <a:t>Tuổi Trẻ</a:t>
            </a:r>
            <a:endParaRPr sz="2000" i="1" dirty="0">
              <a:solidFill>
                <a:schemeClr val="bg1"/>
              </a:solidFill>
              <a:latin typeface="UTM Avo" panose="02040603050506020204" pitchFamily="18"/>
            </a:endParaRPr>
          </a:p>
          <a:p>
            <a:pPr algn="just">
              <a:lnSpc>
                <a:spcPct val="150000"/>
              </a:lnSpc>
            </a:pPr>
            <a:r>
              <a:rPr lang="vi-VN" sz="2000" dirty="0">
                <a:solidFill>
                  <a:schemeClr val="bg1"/>
                </a:solidFill>
                <a:latin typeface="UTM Avo" panose="02040603050506020204" pitchFamily="18"/>
              </a:rPr>
              <a:t>c. Cô bé </a:t>
            </a:r>
            <a:r>
              <a:rPr lang="vi-VN" sz="2000" b="1" dirty="0">
                <a:solidFill>
                  <a:schemeClr val="bg1"/>
                </a:solidFill>
                <a:latin typeface="UTM Avo" panose="02040603050506020204" pitchFamily="18"/>
              </a:rPr>
              <a:t>chạy thoắt về nhà gọi anh</a:t>
            </a:r>
            <a:r>
              <a:rPr lang="vi-VN" sz="2000" dirty="0">
                <a:solidFill>
                  <a:schemeClr val="bg1"/>
                </a:solidFill>
                <a:latin typeface="UTM Avo" panose="02040603050506020204" pitchFamily="18"/>
              </a:rPr>
              <a:t>.</a:t>
            </a:r>
            <a:endParaRPr sz="2000" dirty="0">
              <a:solidFill>
                <a:schemeClr val="bg1"/>
              </a:solidFill>
              <a:latin typeface="UTM Avo" panose="02040603050506020204" pitchFamily="18"/>
            </a:endParaRPr>
          </a:p>
          <a:p>
            <a:pPr algn="r">
              <a:lnSpc>
                <a:spcPct val="150000"/>
              </a:lnSpc>
            </a:pPr>
            <a:r>
              <a:rPr lang="vi-VN" sz="2000" dirty="0">
                <a:solidFill>
                  <a:schemeClr val="bg1"/>
                </a:solidFill>
                <a:latin typeface="UTM Avo" panose="02040603050506020204" pitchFamily="18"/>
              </a:rPr>
              <a:t>Theo LÊ MINH</a:t>
            </a:r>
            <a:endParaRPr sz="2000" dirty="0">
              <a:solidFill>
                <a:schemeClr val="bg1"/>
              </a:solidFill>
              <a:latin typeface="UTM Avo" panose="02040603050506020204" pitchFamily="18"/>
            </a:endParaRPr>
          </a:p>
        </p:txBody>
      </p:sp>
      <p:sp>
        <p:nvSpPr>
          <p:cNvPr id="5" name="Google Shape;180;p7">
            <a:extLst>
              <a:ext uri="{FF2B5EF4-FFF2-40B4-BE49-F238E27FC236}">
                <a16:creationId xmlns:a16="http://schemas.microsoft.com/office/drawing/2014/main" id="{148000AE-187A-789E-B61B-DCF277E1E67E}"/>
              </a:ext>
            </a:extLst>
          </p:cNvPr>
          <p:cNvSpPr/>
          <p:nvPr/>
        </p:nvSpPr>
        <p:spPr>
          <a:xfrm>
            <a:off x="1479153" y="5974654"/>
            <a:ext cx="2489200" cy="6604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300" i="1">
                <a:solidFill>
                  <a:schemeClr val="bg1"/>
                </a:solidFill>
                <a:latin typeface="UTM Avo" panose="02040603050506020204" pitchFamily="18"/>
              </a:rPr>
              <a:t>Là gì?</a:t>
            </a:r>
            <a:endParaRPr sz="2300">
              <a:solidFill>
                <a:schemeClr val="bg1"/>
              </a:solidFill>
              <a:latin typeface="UTM Avo" panose="02040603050506020204" pitchFamily="18"/>
            </a:endParaRPr>
          </a:p>
        </p:txBody>
      </p:sp>
      <p:sp>
        <p:nvSpPr>
          <p:cNvPr id="6" name="Google Shape;181;p7">
            <a:extLst>
              <a:ext uri="{FF2B5EF4-FFF2-40B4-BE49-F238E27FC236}">
                <a16:creationId xmlns:a16="http://schemas.microsoft.com/office/drawing/2014/main" id="{423EF1F7-34F6-5ACC-443F-A15A27933BE9}"/>
              </a:ext>
            </a:extLst>
          </p:cNvPr>
          <p:cNvSpPr/>
          <p:nvPr/>
        </p:nvSpPr>
        <p:spPr>
          <a:xfrm>
            <a:off x="4831953" y="5974654"/>
            <a:ext cx="2489200" cy="6604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300" i="1" dirty="0">
                <a:solidFill>
                  <a:schemeClr val="bg1"/>
                </a:solidFill>
                <a:latin typeface="UTM Avo" panose="02040603050506020204" pitchFamily="18"/>
              </a:rPr>
              <a:t>Làm gì?</a:t>
            </a:r>
            <a:endParaRPr sz="2300" dirty="0">
              <a:solidFill>
                <a:schemeClr val="bg1"/>
              </a:solidFill>
              <a:latin typeface="UTM Avo" panose="02040603050506020204" pitchFamily="18"/>
            </a:endParaRPr>
          </a:p>
        </p:txBody>
      </p:sp>
      <p:sp>
        <p:nvSpPr>
          <p:cNvPr id="7" name="Google Shape;182;p7">
            <a:extLst>
              <a:ext uri="{FF2B5EF4-FFF2-40B4-BE49-F238E27FC236}">
                <a16:creationId xmlns:a16="http://schemas.microsoft.com/office/drawing/2014/main" id="{F50E6AD4-7F6A-CE53-B5BC-69EC0CACD212}"/>
              </a:ext>
            </a:extLst>
          </p:cNvPr>
          <p:cNvSpPr/>
          <p:nvPr/>
        </p:nvSpPr>
        <p:spPr>
          <a:xfrm>
            <a:off x="8184753" y="5974654"/>
            <a:ext cx="2489200" cy="660400"/>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60950" tIns="30467" rIns="60950" bIns="30467" anchor="ctr" anchorCtr="0">
            <a:noAutofit/>
          </a:bodyPr>
          <a:lstStyle/>
          <a:p>
            <a:pPr algn="ctr"/>
            <a:r>
              <a:rPr lang="vi-VN" sz="2300" i="1" dirty="0">
                <a:solidFill>
                  <a:schemeClr val="bg1"/>
                </a:solidFill>
                <a:latin typeface="UTM Avo" panose="02040603050506020204" pitchFamily="18"/>
              </a:rPr>
              <a:t>Thế nào?</a:t>
            </a:r>
            <a:endParaRPr sz="2300" dirty="0">
              <a:solidFill>
                <a:schemeClr val="bg1"/>
              </a:solidFill>
              <a:latin typeface="UTM Avo" panose="02040603050506020204" pitchFamily="18"/>
            </a:endParaRPr>
          </a:p>
        </p:txBody>
      </p:sp>
    </p:spTree>
    <p:extLst>
      <p:ext uri="{BB962C8B-B14F-4D97-AF65-F5344CB8AC3E}">
        <p14:creationId xmlns:p14="http://schemas.microsoft.com/office/powerpoint/2010/main" val="190150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89;p8">
            <a:extLst>
              <a:ext uri="{FF2B5EF4-FFF2-40B4-BE49-F238E27FC236}">
                <a16:creationId xmlns:a16="http://schemas.microsoft.com/office/drawing/2014/main" id="{303F2ECA-AFAA-6D7C-E526-1C376A367E5A}"/>
              </a:ext>
            </a:extLst>
          </p:cNvPr>
          <p:cNvSpPr txBox="1"/>
          <p:nvPr/>
        </p:nvSpPr>
        <p:spPr>
          <a:xfrm>
            <a:off x="1689894" y="2383892"/>
            <a:ext cx="5791200" cy="461665"/>
          </a:xfrm>
          <a:prstGeom prst="rect">
            <a:avLst/>
          </a:prstGeom>
          <a:noFill/>
          <a:ln>
            <a:noFill/>
          </a:ln>
        </p:spPr>
        <p:txBody>
          <a:bodyPr spcFirstLastPara="1" wrap="square" lIns="0" tIns="0" rIns="0" bIns="0" anchor="t" anchorCtr="0">
            <a:spAutoFit/>
          </a:bodyPr>
          <a:lstStyle/>
          <a:p>
            <a:pPr algn="just">
              <a:lnSpc>
                <a:spcPct val="150000"/>
              </a:lnSpc>
            </a:pPr>
            <a:r>
              <a:rPr lang="vi-VN" sz="2000" dirty="0">
                <a:solidFill>
                  <a:schemeClr val="bg1"/>
                </a:solidFill>
                <a:latin typeface="UTM Avo" panose="02040603050506020204" pitchFamily="18"/>
              </a:rPr>
              <a:t>a. Mấy hôm nay, Chi </a:t>
            </a:r>
            <a:r>
              <a:rPr lang="vi-VN" sz="2000" b="1" dirty="0">
                <a:solidFill>
                  <a:schemeClr val="bg1"/>
                </a:solidFill>
                <a:latin typeface="UTM Avo" panose="02040603050506020204" pitchFamily="18"/>
              </a:rPr>
              <a:t>đang rất bối rối</a:t>
            </a:r>
            <a:r>
              <a:rPr lang="vi-VN" sz="2000" dirty="0">
                <a:solidFill>
                  <a:schemeClr val="bg1"/>
                </a:solidFill>
                <a:latin typeface="UTM Avo" panose="02040603050506020204" pitchFamily="18"/>
              </a:rPr>
              <a:t>. </a:t>
            </a:r>
            <a:endParaRPr sz="2000" dirty="0">
              <a:solidFill>
                <a:schemeClr val="bg1"/>
              </a:solidFill>
              <a:latin typeface="UTM Avo" panose="02040603050506020204" pitchFamily="18"/>
            </a:endParaRPr>
          </a:p>
        </p:txBody>
      </p:sp>
      <p:sp>
        <p:nvSpPr>
          <p:cNvPr id="5" name="Google Shape;190;p8">
            <a:extLst>
              <a:ext uri="{FF2B5EF4-FFF2-40B4-BE49-F238E27FC236}">
                <a16:creationId xmlns:a16="http://schemas.microsoft.com/office/drawing/2014/main" id="{BF135B0A-D119-221E-B417-FE5428FF729E}"/>
              </a:ext>
            </a:extLst>
          </p:cNvPr>
          <p:cNvSpPr/>
          <p:nvPr/>
        </p:nvSpPr>
        <p:spPr>
          <a:xfrm>
            <a:off x="3570758" y="4567094"/>
            <a:ext cx="2489200" cy="539507"/>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30467" anchor="ctr" anchorCtr="0">
            <a:noAutofit/>
          </a:bodyPr>
          <a:lstStyle/>
          <a:p>
            <a:pPr algn="ctr"/>
            <a:r>
              <a:rPr lang="vi-VN" sz="2000" i="1">
                <a:solidFill>
                  <a:schemeClr val="bg1"/>
                </a:solidFill>
                <a:latin typeface="UTM Avo" panose="02040603050506020204" pitchFamily="18"/>
              </a:rPr>
              <a:t>Là gì?</a:t>
            </a:r>
            <a:endParaRPr sz="2000">
              <a:solidFill>
                <a:schemeClr val="bg1"/>
              </a:solidFill>
              <a:latin typeface="UTM Avo" panose="02040603050506020204" pitchFamily="18"/>
            </a:endParaRPr>
          </a:p>
        </p:txBody>
      </p:sp>
      <p:sp>
        <p:nvSpPr>
          <p:cNvPr id="6" name="Google Shape;191;p8">
            <a:extLst>
              <a:ext uri="{FF2B5EF4-FFF2-40B4-BE49-F238E27FC236}">
                <a16:creationId xmlns:a16="http://schemas.microsoft.com/office/drawing/2014/main" id="{8FF3F94D-FA54-7F27-447A-309A9393B24C}"/>
              </a:ext>
            </a:extLst>
          </p:cNvPr>
          <p:cNvSpPr/>
          <p:nvPr/>
        </p:nvSpPr>
        <p:spPr>
          <a:xfrm>
            <a:off x="3326553" y="6115531"/>
            <a:ext cx="2489200" cy="539508"/>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30467" anchor="ctr" anchorCtr="0">
            <a:noAutofit/>
          </a:bodyPr>
          <a:lstStyle/>
          <a:p>
            <a:pPr algn="ctr"/>
            <a:r>
              <a:rPr lang="vi-VN" sz="2000" i="1">
                <a:solidFill>
                  <a:schemeClr val="bg1"/>
                </a:solidFill>
                <a:latin typeface="UTM Avo" panose="02040603050506020204" pitchFamily="18"/>
              </a:rPr>
              <a:t>Làm gì?</a:t>
            </a:r>
            <a:endParaRPr sz="2000">
              <a:solidFill>
                <a:schemeClr val="bg1"/>
              </a:solidFill>
              <a:latin typeface="UTM Avo" panose="02040603050506020204" pitchFamily="18"/>
            </a:endParaRPr>
          </a:p>
        </p:txBody>
      </p:sp>
      <p:sp>
        <p:nvSpPr>
          <p:cNvPr id="7" name="Google Shape;192;p8">
            <a:extLst>
              <a:ext uri="{FF2B5EF4-FFF2-40B4-BE49-F238E27FC236}">
                <a16:creationId xmlns:a16="http://schemas.microsoft.com/office/drawing/2014/main" id="{77B90B68-64A3-D2E5-0850-8F53D7B9C34B}"/>
              </a:ext>
            </a:extLst>
          </p:cNvPr>
          <p:cNvSpPr txBox="1"/>
          <p:nvPr/>
        </p:nvSpPr>
        <p:spPr>
          <a:xfrm>
            <a:off x="1689893" y="3882789"/>
            <a:ext cx="6451602" cy="461665"/>
          </a:xfrm>
          <a:prstGeom prst="rect">
            <a:avLst/>
          </a:prstGeom>
          <a:noFill/>
          <a:ln>
            <a:noFill/>
          </a:ln>
        </p:spPr>
        <p:txBody>
          <a:bodyPr spcFirstLastPara="1" wrap="square" lIns="0" tIns="0" rIns="0" bIns="0" anchor="t" anchorCtr="0">
            <a:spAutoFit/>
          </a:bodyPr>
          <a:lstStyle/>
          <a:p>
            <a:pPr algn="just">
              <a:lnSpc>
                <a:spcPct val="150000"/>
              </a:lnSpc>
            </a:pPr>
            <a:r>
              <a:rPr lang="vi-VN" sz="2000">
                <a:solidFill>
                  <a:schemeClr val="bg1"/>
                </a:solidFill>
                <a:latin typeface="UTM Avo" panose="02040603050506020204" pitchFamily="18"/>
              </a:rPr>
              <a:t>b. Rai-ân </a:t>
            </a:r>
            <a:r>
              <a:rPr lang="vi-VN" sz="2000" b="1">
                <a:solidFill>
                  <a:schemeClr val="bg1"/>
                </a:solidFill>
                <a:latin typeface="UTM Avo" panose="02040603050506020204" pitchFamily="18"/>
              </a:rPr>
              <a:t>là một cậu bé người Ca-na-</a:t>
            </a:r>
            <a:r>
              <a:rPr lang="en-US" sz="2000" b="1">
                <a:solidFill>
                  <a:schemeClr val="bg1"/>
                </a:solidFill>
                <a:latin typeface="UTM Avo" panose="02040603050506020204" pitchFamily="18"/>
              </a:rPr>
              <a:t>đ</a:t>
            </a:r>
            <a:r>
              <a:rPr lang="vi-VN" sz="2000" b="1">
                <a:solidFill>
                  <a:schemeClr val="bg1"/>
                </a:solidFill>
                <a:latin typeface="UTM Avo" panose="02040603050506020204" pitchFamily="18"/>
              </a:rPr>
              <a:t>a</a:t>
            </a:r>
            <a:r>
              <a:rPr lang="vi-VN" sz="2000">
                <a:solidFill>
                  <a:schemeClr val="bg1"/>
                </a:solidFill>
                <a:latin typeface="UTM Avo" panose="02040603050506020204" pitchFamily="18"/>
              </a:rPr>
              <a:t>.</a:t>
            </a:r>
            <a:endParaRPr sz="2000">
              <a:solidFill>
                <a:schemeClr val="bg1"/>
              </a:solidFill>
              <a:latin typeface="UTM Avo" panose="02040603050506020204" pitchFamily="18"/>
            </a:endParaRPr>
          </a:p>
        </p:txBody>
      </p:sp>
      <p:sp>
        <p:nvSpPr>
          <p:cNvPr id="8" name="Google Shape;193;p8">
            <a:extLst>
              <a:ext uri="{FF2B5EF4-FFF2-40B4-BE49-F238E27FC236}">
                <a16:creationId xmlns:a16="http://schemas.microsoft.com/office/drawing/2014/main" id="{C61C0938-22DA-11BE-50D8-E4317FD7C0D2}"/>
              </a:ext>
            </a:extLst>
          </p:cNvPr>
          <p:cNvSpPr txBox="1"/>
          <p:nvPr/>
        </p:nvSpPr>
        <p:spPr>
          <a:xfrm>
            <a:off x="1689893" y="5445186"/>
            <a:ext cx="5791200" cy="461665"/>
          </a:xfrm>
          <a:prstGeom prst="rect">
            <a:avLst/>
          </a:prstGeom>
          <a:noFill/>
          <a:ln>
            <a:noFill/>
          </a:ln>
        </p:spPr>
        <p:txBody>
          <a:bodyPr spcFirstLastPara="1" wrap="square" lIns="0" tIns="0" rIns="0" bIns="0" anchor="t" anchorCtr="0">
            <a:spAutoFit/>
          </a:bodyPr>
          <a:lstStyle/>
          <a:p>
            <a:pPr algn="just">
              <a:lnSpc>
                <a:spcPct val="150000"/>
              </a:lnSpc>
            </a:pPr>
            <a:r>
              <a:rPr lang="vi-VN" sz="2000" dirty="0">
                <a:solidFill>
                  <a:schemeClr val="bg1"/>
                </a:solidFill>
                <a:latin typeface="UTM Avo" panose="02040603050506020204" pitchFamily="18"/>
              </a:rPr>
              <a:t>c. Cô bé </a:t>
            </a:r>
            <a:r>
              <a:rPr lang="vi-VN" sz="2000" b="1" dirty="0">
                <a:solidFill>
                  <a:schemeClr val="bg1"/>
                </a:solidFill>
                <a:latin typeface="UTM Avo" panose="02040603050506020204" pitchFamily="18"/>
              </a:rPr>
              <a:t>chạy thoắt về nhà gọi anh</a:t>
            </a:r>
            <a:r>
              <a:rPr lang="vi-VN" sz="2000" dirty="0">
                <a:solidFill>
                  <a:schemeClr val="bg1"/>
                </a:solidFill>
                <a:latin typeface="UTM Avo" panose="02040603050506020204" pitchFamily="18"/>
              </a:rPr>
              <a:t>.</a:t>
            </a:r>
            <a:endParaRPr sz="2000" dirty="0">
              <a:solidFill>
                <a:schemeClr val="bg1"/>
              </a:solidFill>
              <a:latin typeface="UTM Avo" panose="02040603050506020204" pitchFamily="18"/>
            </a:endParaRPr>
          </a:p>
        </p:txBody>
      </p:sp>
      <p:sp>
        <p:nvSpPr>
          <p:cNvPr id="9" name="Google Shape;194;p8">
            <a:extLst>
              <a:ext uri="{FF2B5EF4-FFF2-40B4-BE49-F238E27FC236}">
                <a16:creationId xmlns:a16="http://schemas.microsoft.com/office/drawing/2014/main" id="{E2F8B68C-50DB-EEC0-A2B6-C012CC043466}"/>
              </a:ext>
            </a:extLst>
          </p:cNvPr>
          <p:cNvSpPr/>
          <p:nvPr/>
        </p:nvSpPr>
        <p:spPr>
          <a:xfrm rot="-5400000">
            <a:off x="5183491" y="1931290"/>
            <a:ext cx="276000" cy="1980819"/>
          </a:xfrm>
          <a:prstGeom prst="leftBrace">
            <a:avLst>
              <a:gd name="adj1" fmla="val 8333"/>
              <a:gd name="adj2" fmla="val 50000"/>
            </a:avLst>
          </a:prstGeom>
          <a:noFill/>
          <a:ln w="28575" cap="flat" cmpd="sng">
            <a:solidFill>
              <a:srgbClr val="BD4B48"/>
            </a:solidFill>
            <a:prstDash val="solid"/>
            <a:round/>
            <a:headEnd type="none" w="sm" len="sm"/>
            <a:tailEnd type="none" w="sm" len="sm"/>
          </a:ln>
        </p:spPr>
        <p:txBody>
          <a:bodyPr spcFirstLastPara="1" wrap="square" lIns="60950" tIns="30467" rIns="60950" bIns="30467" anchor="ctr" anchorCtr="0">
            <a:noAutofit/>
          </a:bodyPr>
          <a:lstStyle/>
          <a:p>
            <a:pPr algn="ctr"/>
            <a:endParaRPr sz="2000">
              <a:solidFill>
                <a:schemeClr val="bg1"/>
              </a:solidFill>
              <a:latin typeface="UTM Avo" panose="02040603050506020204" pitchFamily="18"/>
              <a:ea typeface="Calibri"/>
              <a:cs typeface="Calibri"/>
              <a:sym typeface="Calibri"/>
            </a:endParaRPr>
          </a:p>
        </p:txBody>
      </p:sp>
      <p:sp>
        <p:nvSpPr>
          <p:cNvPr id="10" name="Google Shape;195;p8">
            <a:extLst>
              <a:ext uri="{FF2B5EF4-FFF2-40B4-BE49-F238E27FC236}">
                <a16:creationId xmlns:a16="http://schemas.microsoft.com/office/drawing/2014/main" id="{A7D7B5E0-FC36-F091-FB77-32B41E2384AA}"/>
              </a:ext>
            </a:extLst>
          </p:cNvPr>
          <p:cNvSpPr/>
          <p:nvPr/>
        </p:nvSpPr>
        <p:spPr>
          <a:xfrm>
            <a:off x="4029646" y="3069972"/>
            <a:ext cx="2489200" cy="526874"/>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30467" anchor="ctr" anchorCtr="0">
            <a:noAutofit/>
          </a:bodyPr>
          <a:lstStyle/>
          <a:p>
            <a:pPr algn="ctr"/>
            <a:r>
              <a:rPr lang="vi-VN" sz="2000" i="1" dirty="0">
                <a:solidFill>
                  <a:schemeClr val="bg1"/>
                </a:solidFill>
                <a:latin typeface="UTM Avo" panose="02040603050506020204" pitchFamily="18"/>
              </a:rPr>
              <a:t>Thế nào?</a:t>
            </a:r>
            <a:endParaRPr sz="2000" dirty="0">
              <a:solidFill>
                <a:schemeClr val="bg1"/>
              </a:solidFill>
              <a:latin typeface="UTM Avo" panose="02040603050506020204" pitchFamily="18"/>
            </a:endParaRPr>
          </a:p>
        </p:txBody>
      </p:sp>
      <p:sp>
        <p:nvSpPr>
          <p:cNvPr id="11" name="Google Shape;196;p8">
            <a:extLst>
              <a:ext uri="{FF2B5EF4-FFF2-40B4-BE49-F238E27FC236}">
                <a16:creationId xmlns:a16="http://schemas.microsoft.com/office/drawing/2014/main" id="{42A8D6A5-6444-60B1-66C9-3C2F30863D95}"/>
              </a:ext>
            </a:extLst>
          </p:cNvPr>
          <p:cNvSpPr/>
          <p:nvPr/>
        </p:nvSpPr>
        <p:spPr>
          <a:xfrm rot="-5400000">
            <a:off x="4694125" y="2527736"/>
            <a:ext cx="242466" cy="3805884"/>
          </a:xfrm>
          <a:prstGeom prst="leftBrace">
            <a:avLst>
              <a:gd name="adj1" fmla="val 8333"/>
              <a:gd name="adj2" fmla="val 50000"/>
            </a:avLst>
          </a:prstGeom>
          <a:noFill/>
          <a:ln w="28575" cap="flat" cmpd="sng">
            <a:solidFill>
              <a:srgbClr val="BD4B48"/>
            </a:solidFill>
            <a:prstDash val="solid"/>
            <a:round/>
            <a:headEnd type="none" w="sm" len="sm"/>
            <a:tailEnd type="none" w="sm" len="sm"/>
          </a:ln>
        </p:spPr>
        <p:txBody>
          <a:bodyPr spcFirstLastPara="1" wrap="square" lIns="60950" tIns="30467" rIns="60950" bIns="30467" anchor="ctr" anchorCtr="0">
            <a:noAutofit/>
          </a:bodyPr>
          <a:lstStyle/>
          <a:p>
            <a:pPr algn="ctr"/>
            <a:endParaRPr sz="2000">
              <a:solidFill>
                <a:schemeClr val="bg1"/>
              </a:solidFill>
              <a:latin typeface="UTM Avo" panose="02040603050506020204" pitchFamily="18"/>
              <a:ea typeface="Calibri"/>
              <a:cs typeface="Calibri"/>
              <a:sym typeface="Calibri"/>
            </a:endParaRPr>
          </a:p>
        </p:txBody>
      </p:sp>
      <p:sp>
        <p:nvSpPr>
          <p:cNvPr id="12" name="Google Shape;197;p8">
            <a:extLst>
              <a:ext uri="{FF2B5EF4-FFF2-40B4-BE49-F238E27FC236}">
                <a16:creationId xmlns:a16="http://schemas.microsoft.com/office/drawing/2014/main" id="{570F68B5-62F1-A1F0-AF37-94DB8D9C7E84}"/>
              </a:ext>
            </a:extLst>
          </p:cNvPr>
          <p:cNvSpPr/>
          <p:nvPr/>
        </p:nvSpPr>
        <p:spPr>
          <a:xfrm rot="-5400000">
            <a:off x="4428038" y="4249679"/>
            <a:ext cx="286231" cy="3420072"/>
          </a:xfrm>
          <a:prstGeom prst="leftBrace">
            <a:avLst>
              <a:gd name="adj1" fmla="val 8333"/>
              <a:gd name="adj2" fmla="val 50000"/>
            </a:avLst>
          </a:prstGeom>
          <a:noFill/>
          <a:ln w="28575" cap="flat" cmpd="sng">
            <a:solidFill>
              <a:srgbClr val="BD4B48"/>
            </a:solidFill>
            <a:prstDash val="solid"/>
            <a:round/>
            <a:headEnd type="none" w="sm" len="sm"/>
            <a:tailEnd type="none" w="sm" len="sm"/>
          </a:ln>
        </p:spPr>
        <p:txBody>
          <a:bodyPr spcFirstLastPara="1" wrap="square" lIns="60950" tIns="30467" rIns="60950" bIns="30467" anchor="ctr" anchorCtr="0">
            <a:noAutofit/>
          </a:bodyPr>
          <a:lstStyle/>
          <a:p>
            <a:pPr algn="ctr"/>
            <a:endParaRPr sz="2000">
              <a:solidFill>
                <a:schemeClr val="bg1"/>
              </a:solidFill>
              <a:latin typeface="UTM Avo" panose="02040603050506020204" pitchFamily="18"/>
              <a:ea typeface="Calibri"/>
              <a:cs typeface="Calibri"/>
              <a:sym typeface="Calibri"/>
            </a:endParaRPr>
          </a:p>
        </p:txBody>
      </p:sp>
      <p:sp>
        <p:nvSpPr>
          <p:cNvPr id="13" name="Google Shape;198;p8">
            <a:extLst>
              <a:ext uri="{FF2B5EF4-FFF2-40B4-BE49-F238E27FC236}">
                <a16:creationId xmlns:a16="http://schemas.microsoft.com/office/drawing/2014/main" id="{D1C7FF48-B70F-65A7-6760-AD8CB9B87D2C}"/>
              </a:ext>
            </a:extLst>
          </p:cNvPr>
          <p:cNvSpPr/>
          <p:nvPr/>
        </p:nvSpPr>
        <p:spPr>
          <a:xfrm>
            <a:off x="7418871" y="2545843"/>
            <a:ext cx="3482324" cy="4582008"/>
          </a:xfrm>
          <a:custGeom>
            <a:avLst/>
            <a:gdLst/>
            <a:ahLst/>
            <a:cxnLst/>
            <a:rect l="l" t="t" r="r" b="b"/>
            <a:pathLst>
              <a:path w="811460" h="1067711" extrusionOk="0">
                <a:moveTo>
                  <a:pt x="0" y="0"/>
                </a:moveTo>
                <a:lnTo>
                  <a:pt x="811460" y="0"/>
                </a:lnTo>
                <a:lnTo>
                  <a:pt x="811460" y="1067711"/>
                </a:lnTo>
                <a:lnTo>
                  <a:pt x="0" y="1067711"/>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2300">
              <a:solidFill>
                <a:schemeClr val="bg1"/>
              </a:solidFill>
              <a:latin typeface="UTM Avo" panose="02040603050506020204" pitchFamily="18"/>
              <a:ea typeface="Calibri"/>
              <a:cs typeface="Calibri"/>
              <a:sym typeface="Calibri"/>
            </a:endParaRPr>
          </a:p>
        </p:txBody>
      </p:sp>
      <p:sp>
        <p:nvSpPr>
          <p:cNvPr id="14" name="Google Shape;178;p7">
            <a:extLst>
              <a:ext uri="{FF2B5EF4-FFF2-40B4-BE49-F238E27FC236}">
                <a16:creationId xmlns:a16="http://schemas.microsoft.com/office/drawing/2014/main" id="{8AE09EA5-D6CB-CEAF-579F-C4F714F3C5DF}"/>
              </a:ext>
            </a:extLst>
          </p:cNvPr>
          <p:cNvSpPr/>
          <p:nvPr/>
        </p:nvSpPr>
        <p:spPr>
          <a:xfrm flipH="1">
            <a:off x="2762647" y="1623734"/>
            <a:ext cx="6666706" cy="660400"/>
          </a:xfrm>
          <a:custGeom>
            <a:avLst/>
            <a:gdLst/>
            <a:ahLst/>
            <a:cxnLst/>
            <a:rect l="l" t="t" r="r" b="b"/>
            <a:pathLst>
              <a:path w="516978" h="2875768" extrusionOk="0">
                <a:moveTo>
                  <a:pt x="0" y="0"/>
                </a:moveTo>
                <a:lnTo>
                  <a:pt x="516978" y="0"/>
                </a:lnTo>
                <a:lnTo>
                  <a:pt x="516978" y="2875768"/>
                </a:lnTo>
                <a:lnTo>
                  <a:pt x="0" y="2875768"/>
                </a:lnTo>
                <a:close/>
              </a:path>
            </a:pathLst>
          </a:custGeom>
          <a:solidFill>
            <a:srgbClr val="92D050"/>
          </a:solidFill>
          <a:ln>
            <a:noFill/>
          </a:ln>
        </p:spPr>
        <p:txBody>
          <a:bodyPr spcFirstLastPara="1" wrap="square" lIns="60950" tIns="30467" rIns="60950" bIns="30467" anchor="ctr" anchorCtr="0">
            <a:noAutofit/>
          </a:bodyPr>
          <a:lstStyle/>
          <a:p>
            <a:pPr algn="ctr">
              <a:lnSpc>
                <a:spcPct val="114000"/>
              </a:lnSpc>
            </a:pPr>
            <a:r>
              <a:rPr lang="vi-VN" sz="2300" b="1" dirty="0">
                <a:solidFill>
                  <a:schemeClr val="bg1"/>
                </a:solidFill>
                <a:latin typeface="UTM Avo" panose="02040603050506020204" pitchFamily="18"/>
              </a:rPr>
              <a:t>2. Tìm hiểu dấu hiệu nhận biết vị ngữ</a:t>
            </a:r>
            <a:endParaRPr sz="2300" dirty="0">
              <a:solidFill>
                <a:schemeClr val="bg1"/>
              </a:solidFill>
              <a:latin typeface="UTM Avo" panose="02040603050506020204" pitchFamily="18"/>
            </a:endParaRPr>
          </a:p>
        </p:txBody>
      </p:sp>
    </p:spTree>
    <p:extLst>
      <p:ext uri="{BB962C8B-B14F-4D97-AF65-F5344CB8AC3E}">
        <p14:creationId xmlns:p14="http://schemas.microsoft.com/office/powerpoint/2010/main" val="115710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204;p9">
            <a:extLst>
              <a:ext uri="{FF2B5EF4-FFF2-40B4-BE49-F238E27FC236}">
                <a16:creationId xmlns:a16="http://schemas.microsoft.com/office/drawing/2014/main" id="{E23D6A8C-5E7C-E213-2D51-6174F8671444}"/>
              </a:ext>
            </a:extLst>
          </p:cNvPr>
          <p:cNvGrpSpPr/>
          <p:nvPr/>
        </p:nvGrpSpPr>
        <p:grpSpPr>
          <a:xfrm>
            <a:off x="4269979" y="1381822"/>
            <a:ext cx="3652041" cy="826175"/>
            <a:chOff x="627899" y="543431"/>
            <a:chExt cx="5478061" cy="1239263"/>
          </a:xfrm>
        </p:grpSpPr>
        <p:sp>
          <p:nvSpPr>
            <p:cNvPr id="4" name="Google Shape;205;p9">
              <a:extLst>
                <a:ext uri="{FF2B5EF4-FFF2-40B4-BE49-F238E27FC236}">
                  <a16:creationId xmlns:a16="http://schemas.microsoft.com/office/drawing/2014/main" id="{4A6471B0-262E-1A77-0BC4-A1AE2F992866}"/>
                </a:ext>
              </a:extLst>
            </p:cNvPr>
            <p:cNvSpPr/>
            <p:nvPr/>
          </p:nvSpPr>
          <p:spPr>
            <a:xfrm>
              <a:off x="1234467" y="718367"/>
              <a:ext cx="4230942" cy="888141"/>
            </a:xfrm>
            <a:custGeom>
              <a:avLst/>
              <a:gdLst/>
              <a:ahLst/>
              <a:cxnLst/>
              <a:rect l="l" t="t" r="r" b="b"/>
              <a:pathLst>
                <a:path w="4153341" h="3458667" extrusionOk="0">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chemeClr val="accent4">
                <a:lumMod val="60000"/>
                <a:lumOff val="40000"/>
              </a:schemeClr>
            </a:solidFill>
            <a:ln>
              <a:noFill/>
            </a:ln>
          </p:spPr>
          <p:txBody>
            <a:bodyPr spcFirstLastPara="1" wrap="square" lIns="60950" tIns="60950" rIns="60950" bIns="60950" anchor="ctr" anchorCtr="0">
              <a:noAutofit/>
            </a:bodyPr>
            <a:lstStyle/>
            <a:p>
              <a:endParaRPr sz="2300">
                <a:solidFill>
                  <a:schemeClr val="bg1"/>
                </a:solidFill>
                <a:latin typeface="UTM Avo" panose="02040603050506020204" pitchFamily="18"/>
              </a:endParaRPr>
            </a:p>
          </p:txBody>
        </p:sp>
        <p:sp>
          <p:nvSpPr>
            <p:cNvPr id="5" name="Google Shape;206;p9">
              <a:extLst>
                <a:ext uri="{FF2B5EF4-FFF2-40B4-BE49-F238E27FC236}">
                  <a16:creationId xmlns:a16="http://schemas.microsoft.com/office/drawing/2014/main" id="{6CBFA868-B13F-1469-7AD7-881A805DACDD}"/>
                </a:ext>
              </a:extLst>
            </p:cNvPr>
            <p:cNvSpPr txBox="1"/>
            <p:nvPr/>
          </p:nvSpPr>
          <p:spPr>
            <a:xfrm>
              <a:off x="1019001" y="896981"/>
              <a:ext cx="5086959" cy="530915"/>
            </a:xfrm>
            <a:prstGeom prst="rect">
              <a:avLst/>
            </a:prstGeom>
            <a:noFill/>
            <a:ln>
              <a:noFill/>
            </a:ln>
          </p:spPr>
          <p:txBody>
            <a:bodyPr spcFirstLastPara="1" wrap="square" lIns="0" tIns="0" rIns="0" bIns="0" anchor="t" anchorCtr="0">
              <a:spAutoFit/>
            </a:bodyPr>
            <a:lstStyle/>
            <a:p>
              <a:pPr algn="ctr"/>
              <a:r>
                <a:rPr lang="vi-VN" sz="2300" dirty="0">
                  <a:solidFill>
                    <a:schemeClr val="bg1"/>
                  </a:solidFill>
                  <a:latin typeface="UTM Avo" panose="02040603050506020204" pitchFamily="18"/>
                </a:rPr>
                <a:t>Rút ra bài học</a:t>
              </a:r>
              <a:endParaRPr sz="2300" dirty="0">
                <a:solidFill>
                  <a:schemeClr val="bg1"/>
                </a:solidFill>
                <a:latin typeface="UTM Avo" panose="02040603050506020204" pitchFamily="18"/>
              </a:endParaRPr>
            </a:p>
          </p:txBody>
        </p:sp>
        <p:sp>
          <p:nvSpPr>
            <p:cNvPr id="6" name="Google Shape;207;p9">
              <a:extLst>
                <a:ext uri="{FF2B5EF4-FFF2-40B4-BE49-F238E27FC236}">
                  <a16:creationId xmlns:a16="http://schemas.microsoft.com/office/drawing/2014/main" id="{BF062CE3-09C7-023C-2E86-70AD14B73F0D}"/>
                </a:ext>
              </a:extLst>
            </p:cNvPr>
            <p:cNvSpPr/>
            <p:nvPr/>
          </p:nvSpPr>
          <p:spPr>
            <a:xfrm>
              <a:off x="627899" y="543431"/>
              <a:ext cx="1239263" cy="123926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2D050"/>
            </a:solidFill>
            <a:ln>
              <a:noFill/>
            </a:ln>
          </p:spPr>
          <p:txBody>
            <a:bodyPr spcFirstLastPara="1" wrap="square" lIns="60950" tIns="30467" rIns="60950" bIns="30467" anchor="ctr" anchorCtr="0">
              <a:noAutofit/>
            </a:bodyPr>
            <a:lstStyle/>
            <a:p>
              <a:pPr algn="ctr"/>
              <a:r>
                <a:rPr lang="vi-VN" sz="2300" b="1">
                  <a:solidFill>
                    <a:schemeClr val="bg1"/>
                  </a:solidFill>
                  <a:latin typeface="UTM Avo" panose="02040603050506020204" pitchFamily="18"/>
                </a:rPr>
                <a:t>2</a:t>
              </a:r>
              <a:endParaRPr sz="2300" b="1">
                <a:solidFill>
                  <a:schemeClr val="bg1"/>
                </a:solidFill>
                <a:latin typeface="UTM Avo" panose="02040603050506020204" pitchFamily="18"/>
              </a:endParaRPr>
            </a:p>
          </p:txBody>
        </p:sp>
      </p:grpSp>
      <p:sp>
        <p:nvSpPr>
          <p:cNvPr id="7" name="Google Shape;208;p9">
            <a:extLst>
              <a:ext uri="{FF2B5EF4-FFF2-40B4-BE49-F238E27FC236}">
                <a16:creationId xmlns:a16="http://schemas.microsoft.com/office/drawing/2014/main" id="{8077C047-05BE-0474-8AB8-CFE9EA98684D}"/>
              </a:ext>
            </a:extLst>
          </p:cNvPr>
          <p:cNvSpPr/>
          <p:nvPr/>
        </p:nvSpPr>
        <p:spPr>
          <a:xfrm>
            <a:off x="1068496" y="2358384"/>
            <a:ext cx="9442113" cy="826175"/>
          </a:xfrm>
          <a:prstGeom prst="roundRect">
            <a:avLst>
              <a:gd name="adj" fmla="val 16667"/>
            </a:avLst>
          </a:prstGeom>
          <a:solidFill>
            <a:srgbClr val="92D050"/>
          </a:solid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lnSpc>
                <a:spcPct val="114000"/>
              </a:lnSpc>
            </a:pPr>
            <a:r>
              <a:rPr lang="vi-VN" sz="2000" b="1" dirty="0">
                <a:solidFill>
                  <a:schemeClr val="bg1"/>
                </a:solidFill>
                <a:latin typeface="UTM Avo" panose="02040603050506020204" pitchFamily="18"/>
              </a:rPr>
              <a:t>Vị ngữ là thành phần chính của câu, dùng để:</a:t>
            </a:r>
            <a:endParaRPr sz="2000" b="1" dirty="0">
              <a:solidFill>
                <a:schemeClr val="bg1"/>
              </a:solidFill>
              <a:latin typeface="UTM Avo" panose="02040603050506020204" pitchFamily="18"/>
            </a:endParaRPr>
          </a:p>
        </p:txBody>
      </p:sp>
      <p:sp>
        <p:nvSpPr>
          <p:cNvPr id="8" name="Google Shape;209;p9">
            <a:extLst>
              <a:ext uri="{FF2B5EF4-FFF2-40B4-BE49-F238E27FC236}">
                <a16:creationId xmlns:a16="http://schemas.microsoft.com/office/drawing/2014/main" id="{9E442EE9-2B43-AF3E-6B2B-FC00F8403E7C}"/>
              </a:ext>
            </a:extLst>
          </p:cNvPr>
          <p:cNvSpPr/>
          <p:nvPr/>
        </p:nvSpPr>
        <p:spPr>
          <a:xfrm>
            <a:off x="1704219" y="3334946"/>
            <a:ext cx="9593671" cy="966868"/>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168000" anchor="ctr" anchorCtr="0">
            <a:noAutofit/>
          </a:bodyPr>
          <a:lstStyle/>
          <a:p>
            <a:pPr algn="just">
              <a:lnSpc>
                <a:spcPct val="150000"/>
              </a:lnSpc>
            </a:pPr>
            <a:r>
              <a:rPr lang="vi-VN" sz="2000" dirty="0">
                <a:solidFill>
                  <a:schemeClr val="bg1"/>
                </a:solidFill>
                <a:latin typeface="UTM Avo" panose="02040603050506020204" pitchFamily="18"/>
              </a:rPr>
              <a:t>a) Giới thiệu, nhận xét về sự vật được nêu ở chủ ngữ (trả lời câu hỏi </a:t>
            </a:r>
            <a:r>
              <a:rPr lang="vi-VN" sz="2000" i="1" dirty="0">
                <a:solidFill>
                  <a:schemeClr val="bg1"/>
                </a:solidFill>
                <a:latin typeface="UTM Avo" panose="02040603050506020204" pitchFamily="18"/>
              </a:rPr>
              <a:t>Là gì?</a:t>
            </a:r>
            <a:r>
              <a:rPr lang="vi-VN" sz="2000" dirty="0">
                <a:solidFill>
                  <a:schemeClr val="bg1"/>
                </a:solidFill>
                <a:latin typeface="UTM Avo" panose="02040603050506020204" pitchFamily="18"/>
              </a:rPr>
              <a:t>). </a:t>
            </a:r>
            <a:endParaRPr sz="2000" dirty="0">
              <a:solidFill>
                <a:schemeClr val="bg1"/>
              </a:solidFill>
              <a:latin typeface="UTM Avo" panose="02040603050506020204" pitchFamily="18"/>
            </a:endParaRPr>
          </a:p>
        </p:txBody>
      </p:sp>
      <p:sp>
        <p:nvSpPr>
          <p:cNvPr id="9" name="Google Shape;210;p9">
            <a:extLst>
              <a:ext uri="{FF2B5EF4-FFF2-40B4-BE49-F238E27FC236}">
                <a16:creationId xmlns:a16="http://schemas.microsoft.com/office/drawing/2014/main" id="{9B166847-88BD-3B3C-0C99-9A9B40A370BD}"/>
              </a:ext>
            </a:extLst>
          </p:cNvPr>
          <p:cNvSpPr/>
          <p:nvPr/>
        </p:nvSpPr>
        <p:spPr>
          <a:xfrm>
            <a:off x="1703544" y="4452201"/>
            <a:ext cx="9593671" cy="966868"/>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168000" anchor="ctr" anchorCtr="0">
            <a:noAutofit/>
          </a:bodyPr>
          <a:lstStyle/>
          <a:p>
            <a:pPr algn="just">
              <a:lnSpc>
                <a:spcPct val="150000"/>
              </a:lnSpc>
            </a:pPr>
            <a:r>
              <a:rPr lang="vi-VN" sz="2000" dirty="0">
                <a:solidFill>
                  <a:schemeClr val="bg1"/>
                </a:solidFill>
                <a:latin typeface="UTM Avo" panose="02040603050506020204" pitchFamily="18"/>
              </a:rPr>
              <a:t>b) Kể hoạt động của sự vật được nêu ở chủ ngữ (trả lời câu hỏi </a:t>
            </a:r>
            <a:r>
              <a:rPr lang="vi-VN" sz="2000" i="1" dirty="0">
                <a:solidFill>
                  <a:schemeClr val="bg1"/>
                </a:solidFill>
                <a:latin typeface="UTM Avo" panose="02040603050506020204" pitchFamily="18"/>
              </a:rPr>
              <a:t>Làm gì?</a:t>
            </a:r>
            <a:r>
              <a:rPr lang="vi-VN" sz="2000" dirty="0">
                <a:solidFill>
                  <a:schemeClr val="bg1"/>
                </a:solidFill>
                <a:latin typeface="UTM Avo" panose="02040603050506020204" pitchFamily="18"/>
              </a:rPr>
              <a:t>). </a:t>
            </a:r>
            <a:endParaRPr sz="2000" dirty="0">
              <a:solidFill>
                <a:schemeClr val="bg1"/>
              </a:solidFill>
              <a:latin typeface="UTM Avo" panose="02040603050506020204" pitchFamily="18"/>
            </a:endParaRPr>
          </a:p>
        </p:txBody>
      </p:sp>
      <p:sp>
        <p:nvSpPr>
          <p:cNvPr id="10" name="Google Shape;211;p9">
            <a:extLst>
              <a:ext uri="{FF2B5EF4-FFF2-40B4-BE49-F238E27FC236}">
                <a16:creationId xmlns:a16="http://schemas.microsoft.com/office/drawing/2014/main" id="{93393480-26C1-874A-67F0-3DA7A42A2279}"/>
              </a:ext>
            </a:extLst>
          </p:cNvPr>
          <p:cNvSpPr/>
          <p:nvPr/>
        </p:nvSpPr>
        <p:spPr>
          <a:xfrm>
            <a:off x="1703543" y="5569454"/>
            <a:ext cx="9593671" cy="966868"/>
          </a:xfrm>
          <a:prstGeom prst="roundRect">
            <a:avLst>
              <a:gd name="adj" fmla="val 16667"/>
            </a:avLst>
          </a:prstGeom>
          <a:solidFill>
            <a:schemeClr val="lt1"/>
          </a:solidFill>
          <a:ln w="25400" cap="flat" cmpd="sng">
            <a:solidFill>
              <a:srgbClr val="1F5776"/>
            </a:solidFill>
            <a:prstDash val="solid"/>
            <a:round/>
            <a:headEnd type="none" w="sm" len="sm"/>
            <a:tailEnd type="none" w="sm" len="sm"/>
          </a:ln>
        </p:spPr>
        <p:txBody>
          <a:bodyPr spcFirstLastPara="1" wrap="square" lIns="60950" tIns="30467" rIns="60950" bIns="168000" anchor="ctr" anchorCtr="0">
            <a:noAutofit/>
          </a:bodyPr>
          <a:lstStyle/>
          <a:p>
            <a:pPr algn="just">
              <a:lnSpc>
                <a:spcPct val="150000"/>
              </a:lnSpc>
            </a:pPr>
            <a:r>
              <a:rPr lang="vi-VN" sz="2000" dirty="0">
                <a:solidFill>
                  <a:schemeClr val="bg1"/>
                </a:solidFill>
                <a:latin typeface="UTM Avo" panose="02040603050506020204" pitchFamily="18"/>
              </a:rPr>
              <a:t>c) Miêu tả đặc điểm, trạng thái của sự vật được nêu ở chủ ngữ (trả lời câu hỏi </a:t>
            </a:r>
            <a:r>
              <a:rPr lang="vi-VN" sz="2000" i="1" dirty="0">
                <a:solidFill>
                  <a:schemeClr val="bg1"/>
                </a:solidFill>
                <a:latin typeface="UTM Avo" panose="02040603050506020204" pitchFamily="18"/>
              </a:rPr>
              <a:t>Thế nào?</a:t>
            </a:r>
            <a:r>
              <a:rPr lang="vi-VN" sz="2000" dirty="0">
                <a:solidFill>
                  <a:schemeClr val="bg1"/>
                </a:solidFill>
                <a:latin typeface="UTM Avo" panose="02040603050506020204" pitchFamily="18"/>
              </a:rPr>
              <a:t>).</a:t>
            </a:r>
            <a:endParaRPr sz="2000" dirty="0">
              <a:solidFill>
                <a:schemeClr val="bg1"/>
              </a:solidFill>
              <a:latin typeface="UTM Avo" panose="02040603050506020204" pitchFamily="18"/>
            </a:endParaRPr>
          </a:p>
        </p:txBody>
      </p:sp>
      <p:cxnSp>
        <p:nvCxnSpPr>
          <p:cNvPr id="11" name="Google Shape;212;p9">
            <a:extLst>
              <a:ext uri="{FF2B5EF4-FFF2-40B4-BE49-F238E27FC236}">
                <a16:creationId xmlns:a16="http://schemas.microsoft.com/office/drawing/2014/main" id="{0D8C7759-BEB2-F09A-6A78-25181A9A5501}"/>
              </a:ext>
            </a:extLst>
          </p:cNvPr>
          <p:cNvCxnSpPr>
            <a:cxnSpLocks/>
            <a:stCxn id="7" idx="1"/>
            <a:endCxn id="8" idx="1"/>
          </p:cNvCxnSpPr>
          <p:nvPr/>
        </p:nvCxnSpPr>
        <p:spPr>
          <a:xfrm rot="10800000" flipH="1" flipV="1">
            <a:off x="1068495" y="2771472"/>
            <a:ext cx="635723" cy="1046908"/>
          </a:xfrm>
          <a:prstGeom prst="bentConnector3">
            <a:avLst>
              <a:gd name="adj1" fmla="val -35959"/>
            </a:avLst>
          </a:prstGeom>
          <a:noFill/>
          <a:ln w="28575" cap="flat" cmpd="sng">
            <a:solidFill>
              <a:srgbClr val="1F5776"/>
            </a:solidFill>
            <a:prstDash val="solid"/>
            <a:round/>
            <a:headEnd type="none" w="sm" len="sm"/>
            <a:tailEnd type="triangle" w="med" len="med"/>
          </a:ln>
        </p:spPr>
      </p:cxnSp>
      <p:cxnSp>
        <p:nvCxnSpPr>
          <p:cNvPr id="12" name="Google Shape;213;p9">
            <a:extLst>
              <a:ext uri="{FF2B5EF4-FFF2-40B4-BE49-F238E27FC236}">
                <a16:creationId xmlns:a16="http://schemas.microsoft.com/office/drawing/2014/main" id="{5651EC27-6E8C-70F6-20CC-4D13461F6289}"/>
              </a:ext>
            </a:extLst>
          </p:cNvPr>
          <p:cNvCxnSpPr>
            <a:cxnSpLocks/>
            <a:stCxn id="7" idx="1"/>
            <a:endCxn id="9" idx="1"/>
          </p:cNvCxnSpPr>
          <p:nvPr/>
        </p:nvCxnSpPr>
        <p:spPr>
          <a:xfrm rot="10800000" flipH="1" flipV="1">
            <a:off x="1068496" y="2771471"/>
            <a:ext cx="635048" cy="2164163"/>
          </a:xfrm>
          <a:prstGeom prst="bentConnector3">
            <a:avLst>
              <a:gd name="adj1" fmla="val -35997"/>
            </a:avLst>
          </a:prstGeom>
          <a:noFill/>
          <a:ln w="28575" cap="flat" cmpd="sng">
            <a:solidFill>
              <a:srgbClr val="1F5776"/>
            </a:solidFill>
            <a:prstDash val="solid"/>
            <a:round/>
            <a:headEnd type="none" w="sm" len="sm"/>
            <a:tailEnd type="triangle" w="med" len="med"/>
          </a:ln>
        </p:spPr>
      </p:cxnSp>
      <p:cxnSp>
        <p:nvCxnSpPr>
          <p:cNvPr id="13" name="Google Shape;214;p9">
            <a:extLst>
              <a:ext uri="{FF2B5EF4-FFF2-40B4-BE49-F238E27FC236}">
                <a16:creationId xmlns:a16="http://schemas.microsoft.com/office/drawing/2014/main" id="{E4DFF2DB-72D6-61B4-D313-D40B333D282D}"/>
              </a:ext>
            </a:extLst>
          </p:cNvPr>
          <p:cNvCxnSpPr>
            <a:cxnSpLocks/>
            <a:stCxn id="7" idx="1"/>
            <a:endCxn id="10" idx="1"/>
          </p:cNvCxnSpPr>
          <p:nvPr/>
        </p:nvCxnSpPr>
        <p:spPr>
          <a:xfrm rot="10800000" flipH="1" flipV="1">
            <a:off x="1068495" y="2771472"/>
            <a:ext cx="635047" cy="3281416"/>
          </a:xfrm>
          <a:prstGeom prst="bentConnector3">
            <a:avLst>
              <a:gd name="adj1" fmla="val -35997"/>
            </a:avLst>
          </a:prstGeom>
          <a:noFill/>
          <a:ln w="28575" cap="flat" cmpd="sng">
            <a:solidFill>
              <a:srgbClr val="1F5776"/>
            </a:solidFill>
            <a:prstDash val="solid"/>
            <a:round/>
            <a:headEnd type="none" w="sm" len="sm"/>
            <a:tailEnd type="triangle" w="med" len="med"/>
          </a:ln>
        </p:spPr>
      </p:cxnSp>
    </p:spTree>
    <p:extLst>
      <p:ext uri="{BB962C8B-B14F-4D97-AF65-F5344CB8AC3E}">
        <p14:creationId xmlns:p14="http://schemas.microsoft.com/office/powerpoint/2010/main" val="107167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854</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Calibri Light</vt:lpstr>
      <vt:lpstr>Calibri</vt:lpstr>
      <vt:lpstr>UTM Avo</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31</cp:revision>
  <dcterms:created xsi:type="dcterms:W3CDTF">2023-10-19T01:39:18Z</dcterms:created>
  <dcterms:modified xsi:type="dcterms:W3CDTF">2024-01-05T09:41:51Z</dcterms:modified>
</cp:coreProperties>
</file>