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media/image11.svg" ContentType="image/svg+xml"/>
  <Override PartName="/ppt/media/image13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6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49" r:id="rId3"/>
    <p:sldId id="448" r:id="rId4"/>
    <p:sldId id="471" r:id="rId5"/>
    <p:sldId id="450" r:id="rId6"/>
    <p:sldId id="472" r:id="rId7"/>
    <p:sldId id="451" r:id="rId8"/>
    <p:sldId id="454" r:id="rId9"/>
    <p:sldId id="473" r:id="rId10"/>
    <p:sldId id="476" r:id="rId11"/>
    <p:sldId id="477" r:id="rId12"/>
    <p:sldId id="459" r:id="rId13"/>
    <p:sldId id="461" r:id="rId14"/>
    <p:sldId id="479" r:id="rId15"/>
    <p:sldId id="480" r:id="rId16"/>
    <p:sldId id="481" r:id="rId17"/>
    <p:sldId id="482" r:id="rId18"/>
    <p:sldId id="456" r:id="rId19"/>
    <p:sldId id="464" r:id="rId20"/>
  </p:sldIdLst>
  <p:sldSz cx="12192000" cy="6858000"/>
  <p:notesSz cx="6858000" cy="9144000"/>
  <p:embeddedFontLst>
    <p:embeddedFont>
      <p:font typeface="Calibri" panose="020F0502020204030204" charset="0"/>
      <p:regular r:id="rId26"/>
      <p:bold r:id="rId27"/>
      <p:italic r:id="rId28"/>
      <p:boldItalic r:id="rId29"/>
    </p:embeddedFont>
    <p:embeddedFont>
      <p:font typeface="等线" panose="02010600030101010101" charset="-122"/>
      <p:regular r:id="rId30"/>
    </p:embeddedFont>
    <p:embeddedFont>
      <p:font typeface="Calibri Light" panose="020F0302020204030204" charset="0"/>
      <p:regular r:id="rId31"/>
      <p:italic r:id="rId32"/>
    </p:embeddedFont>
  </p:embeddedFontLst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6242"/>
    <a:srgbClr val="E53F67"/>
    <a:srgbClr val="FFFFC5"/>
    <a:srgbClr val="348AA2"/>
    <a:srgbClr val="F34B73"/>
    <a:srgbClr val="F094AA"/>
    <a:srgbClr val="F4AEBF"/>
    <a:srgbClr val="ED7793"/>
    <a:srgbClr val="EB6100"/>
    <a:srgbClr val="BC4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37" autoAdjust="0"/>
    <p:restoredTop sz="94660"/>
  </p:normalViewPr>
  <p:slideViewPr>
    <p:cSldViewPr snapToGrid="0">
      <p:cViewPr varScale="1">
        <p:scale>
          <a:sx n="62" d="100"/>
          <a:sy n="62" d="100"/>
        </p:scale>
        <p:origin x="5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.xml"/><Relationship Id="rId32" Type="http://schemas.openxmlformats.org/officeDocument/2006/relationships/font" Target="fonts/font7.fntdata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" Target="slides/slide1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25E73-3600-45EE-9675-5580A834664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D5D07-8ADC-4608-B18E-34979F598A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F4F8B-CFF3-4557-87C3-BC63CB3C522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2532" y="5521490"/>
            <a:ext cx="2174325" cy="187837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1410568" y="6480813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E53F67"/>
                </a:solidFill>
                <a:latin typeface="UTM Flavour" panose="02040603050506020204" pitchFamily="18" charset="0"/>
              </a:rPr>
              <a:t>KTUTS</a:t>
            </a:r>
            <a:endParaRPr lang="en-US">
              <a:solidFill>
                <a:srgbClr val="E53F67"/>
              </a:solidFill>
              <a:latin typeface="UTM Flavour" panose="020406030505060202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5.wdp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3.svg"/><Relationship Id="rId7" Type="http://schemas.openxmlformats.org/officeDocument/2006/relationships/image" Target="../media/image12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16455" y="2230253"/>
            <a:ext cx="8368360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dirty="0" err="1"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Luyện</a:t>
            </a:r>
            <a:r>
              <a:rPr lang="en-US" altLang="zh-CN" sz="7200" b="1" dirty="0"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từ</a:t>
            </a:r>
            <a:r>
              <a:rPr lang="en-US" altLang="zh-CN" sz="7200" b="1" dirty="0"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và</a:t>
            </a:r>
            <a:r>
              <a:rPr lang="en-US" altLang="zh-CN" sz="7200" b="1" dirty="0"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câu</a:t>
            </a:r>
            <a:endParaRPr lang="en-US" altLang="zh-CN" sz="7200" b="1" dirty="0" err="1">
              <a:solidFill>
                <a:srgbClr val="00B0F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edding K&amp;T" panose="02040603050506020204" pitchFamily="18" charset="0"/>
              <a:ea typeface="包图小白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2307102">
            <a:off x="9828477" y="2229930"/>
            <a:ext cx="1532437" cy="1024438"/>
          </a:xfrm>
          <a:custGeom>
            <a:avLst/>
            <a:gdLst/>
            <a:ahLst/>
            <a:cxnLst/>
            <a:rect l="l" t="t" r="r" b="b"/>
            <a:pathLst>
              <a:path w="3295659" h="2317947">
                <a:moveTo>
                  <a:pt x="0" y="0"/>
                </a:moveTo>
                <a:lnTo>
                  <a:pt x="3295659" y="0"/>
                </a:lnTo>
                <a:lnTo>
                  <a:pt x="3295659" y="2317947"/>
                </a:lnTo>
                <a:lnTo>
                  <a:pt x="0" y="231794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034415" y="1517015"/>
            <a:ext cx="8642350" cy="244983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02.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KIỂU NHÂN HÓA TRONG MỘT SỐ ĐOẠN VĂN, ĐOẠN THƠ.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871602" y="1188103"/>
            <a:ext cx="3322089" cy="2426635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Hình chữ nhật: Góc Tròn 16"/>
          <p:cNvSpPr/>
          <p:nvPr/>
        </p:nvSpPr>
        <p:spPr>
          <a:xfrm>
            <a:off x="6537960" y="656590"/>
            <a:ext cx="5161915" cy="12217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just"/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ình chữ nhật: Góc Tròn 16"/>
          <p:cNvSpPr/>
          <p:nvPr/>
        </p:nvSpPr>
        <p:spPr>
          <a:xfrm>
            <a:off x="6537960" y="2901950"/>
            <a:ext cx="5161915" cy="16414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just"/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0951" y="2902122"/>
            <a:ext cx="3481388" cy="17972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HOÁ 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>
            <a:stCxn id="12" idx="1"/>
            <a:endCxn id="8" idx="3"/>
          </p:cNvCxnSpPr>
          <p:nvPr/>
        </p:nvCxnSpPr>
        <p:spPr>
          <a:xfrm flipH="1">
            <a:off x="3842215" y="3722799"/>
            <a:ext cx="2695575" cy="77470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71602" y="4009930"/>
            <a:ext cx="3398289" cy="1732302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Hình chữ nhật: Góc Tròn 16"/>
          <p:cNvSpPr/>
          <p:nvPr/>
        </p:nvSpPr>
        <p:spPr>
          <a:xfrm>
            <a:off x="6537960" y="5111750"/>
            <a:ext cx="5161915" cy="12217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just"/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9" b="96839" l="1889" r="97667">
                        <a14:foregroundMark x1="15000" y1="12978" x2="22222" y2="7488"/>
                        <a14:foregroundMark x1="22222" y1="7488" x2="28333" y2="6656"/>
                        <a14:foregroundMark x1="28333" y1="6656" x2="32667" y2="10316"/>
                        <a14:foregroundMark x1="21000" y1="2829" x2="27333" y2="2496"/>
                        <a14:foregroundMark x1="27333" y1="2496" x2="27444" y2="2829"/>
                        <a14:foregroundMark x1="27667" y1="62729" x2="44333" y2="78203"/>
                        <a14:foregroundMark x1="27444" y1="58236" x2="43333" y2="77537"/>
                        <a14:foregroundMark x1="34333" y1="66057" x2="46333" y2="78203"/>
                        <a14:foregroundMark x1="1889" y1="45258" x2="12000" y2="53411"/>
                        <a14:foregroundMark x1="3667" y1="43760" x2="6556" y2="51082"/>
                        <a14:foregroundMark x1="88444" y1="66389" x2="96778" y2="61897"/>
                        <a14:foregroundMark x1="96778" y1="61897" x2="97667" y2="61897"/>
                        <a14:foregroundMark x1="41111" y1="90849" x2="53111" y2="96839"/>
                        <a14:foregroundMark x1="53111" y1="96839" x2="53444" y2="96839"/>
                        <a14:foregroundMark x1="46000" y1="998" x2="49889" y2="499"/>
                        <a14:foregroundMark x1="43778" y1="3161" x2="49222" y2="499"/>
                        <a14:backgroundMark x1="80778" y1="25458" x2="79000" y2="45923"/>
                        <a14:backgroundMark x1="84444" y1="27454" x2="87000" y2="45591"/>
                        <a14:backgroundMark x1="79556" y1="26290" x2="77556" y2="410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05" y="3961765"/>
            <a:ext cx="4388485" cy="28962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9805" y="1122045"/>
            <a:ext cx="100025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Tìm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ra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các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ngữ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nhân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hóa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trong 3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đoạn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văn,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đoạn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thơ ở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bài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tập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2 SGK,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xác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định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kiểu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nhân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hóa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được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sử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dụng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22" name="Straight Arrow Connector 21"/>
          <p:cNvCxnSpPr/>
          <p:nvPr/>
        </p:nvCxnSpPr>
        <p:spPr>
          <a:xfrm flipH="1">
            <a:off x="1959610" y="4118814"/>
            <a:ext cx="3706495" cy="790575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4" name="Straight Arrow Connector 23"/>
          <p:cNvCxnSpPr/>
          <p:nvPr/>
        </p:nvCxnSpPr>
        <p:spPr>
          <a:xfrm>
            <a:off x="6859905" y="4108654"/>
            <a:ext cx="3556635" cy="800100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5" name="Rectangle 24"/>
          <p:cNvSpPr/>
          <p:nvPr/>
        </p:nvSpPr>
        <p:spPr>
          <a:xfrm>
            <a:off x="0" y="4908550"/>
            <a:ext cx="5911850" cy="19494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p>
            <a:pPr algn="just">
              <a:lnSpc>
                <a:spcPct val="150000"/>
              </a:lnSpc>
            </a:pP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Gọi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sự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vật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bằng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ngữ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dùng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để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gọi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người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: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cậu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gà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ri,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chị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gà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bác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ngan,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thím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vịt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chọi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ta.</a:t>
            </a:r>
            <a:endParaRPr lang="vi-VN" sz="28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02475" y="4909185"/>
            <a:ext cx="5088890" cy="194881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p>
            <a:pPr algn="just">
              <a:lnSpc>
                <a:spcPct val="150000"/>
              </a:lnSpc>
            </a:pP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Tả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sự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vật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bằng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ngữ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dùng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để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tả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người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: 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te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tái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chạy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dẫn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đầu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lang="vi-VN" sz="28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425" y="129540"/>
            <a:ext cx="11985625" cy="395668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a)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Buổi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sớm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khi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gà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ri te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tái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chạy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ở trong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chuồng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ra,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dẫn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đầu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ba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chị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gà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bác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ngan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với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lũ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con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líp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nhíp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mấy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thím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vịt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thì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ở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nóc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chuồng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chọi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cũng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nhảy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xuống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hai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cái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chân gieo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bịch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trên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nền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đất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Theo TÔ HOÀI</a:t>
            </a: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641330" y="927735"/>
            <a:ext cx="1195705" cy="0"/>
          </a:xfrm>
          <a:prstGeom prst="line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6" name="Straight Connector 5"/>
          <p:cNvCxnSpPr/>
          <p:nvPr/>
        </p:nvCxnSpPr>
        <p:spPr>
          <a:xfrm>
            <a:off x="3392170" y="935990"/>
            <a:ext cx="1471295" cy="13335"/>
          </a:xfrm>
          <a:prstGeom prst="line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6" name="Straight Connector 15"/>
          <p:cNvCxnSpPr/>
          <p:nvPr/>
        </p:nvCxnSpPr>
        <p:spPr>
          <a:xfrm>
            <a:off x="3743325" y="2550011"/>
            <a:ext cx="1187450" cy="0"/>
          </a:xfrm>
          <a:prstGeom prst="line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7" name="Straight Connector 16"/>
          <p:cNvCxnSpPr/>
          <p:nvPr/>
        </p:nvCxnSpPr>
        <p:spPr>
          <a:xfrm>
            <a:off x="5121910" y="927735"/>
            <a:ext cx="1790700" cy="0"/>
          </a:xfrm>
          <a:prstGeom prst="line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8" name="Straight Connector 17"/>
          <p:cNvCxnSpPr/>
          <p:nvPr/>
        </p:nvCxnSpPr>
        <p:spPr>
          <a:xfrm>
            <a:off x="10567670" y="1743187"/>
            <a:ext cx="1407795" cy="0"/>
          </a:xfrm>
          <a:prstGeom prst="line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0" name="Straight Connector 19"/>
          <p:cNvCxnSpPr/>
          <p:nvPr/>
        </p:nvCxnSpPr>
        <p:spPr>
          <a:xfrm>
            <a:off x="2896235" y="1743187"/>
            <a:ext cx="1759585" cy="0"/>
          </a:xfrm>
          <a:prstGeom prst="line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" name="Straight Connector 2"/>
          <p:cNvCxnSpPr/>
          <p:nvPr/>
        </p:nvCxnSpPr>
        <p:spPr>
          <a:xfrm>
            <a:off x="772795" y="1743187"/>
            <a:ext cx="993775" cy="0"/>
          </a:xfrm>
          <a:prstGeom prst="line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3523" y="120650"/>
            <a:ext cx="11864954" cy="6616700"/>
            <a:chOff x="0" y="0"/>
            <a:chExt cx="2067007" cy="7986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67007" cy="798684"/>
            </a:xfrm>
            <a:custGeom>
              <a:avLst/>
              <a:gdLst/>
              <a:ahLst/>
              <a:cxnLst/>
              <a:rect l="l" t="t" r="r" b="b"/>
              <a:pathLst>
                <a:path w="2067007" h="798684">
                  <a:moveTo>
                    <a:pt x="1942547" y="798684"/>
                  </a:moveTo>
                  <a:lnTo>
                    <a:pt x="124460" y="798684"/>
                  </a:lnTo>
                  <a:cubicBezTo>
                    <a:pt x="55880" y="798684"/>
                    <a:pt x="0" y="742804"/>
                    <a:pt x="0" y="6742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2547" y="0"/>
                  </a:lnTo>
                  <a:cubicBezTo>
                    <a:pt x="2011127" y="0"/>
                    <a:pt x="2067007" y="55880"/>
                    <a:pt x="2067007" y="124460"/>
                  </a:cubicBezTo>
                  <a:lnTo>
                    <a:pt x="2067007" y="674224"/>
                  </a:lnTo>
                  <a:cubicBezTo>
                    <a:pt x="2067007" y="742804"/>
                    <a:pt x="2011127" y="798684"/>
                    <a:pt x="1942547" y="79868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flipH="1">
            <a:off x="3860800" y="3018479"/>
            <a:ext cx="2235200" cy="10073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96000" y="3018479"/>
            <a:ext cx="1930400" cy="10073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07085" y="4241800"/>
            <a:ext cx="4093210" cy="209169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thân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vi-V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vi-V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trăng </a:t>
            </a:r>
            <a:r>
              <a:rPr lang="vi-VN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vi-V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8000" y="4269451"/>
            <a:ext cx="4114800" cy="209140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Tả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sự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vật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bằng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ngữ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dùng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để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tả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người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: </a:t>
            </a:r>
            <a:r>
              <a:rPr lang="vi-VN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trốn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buồn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khóc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chẳng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biết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nằm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ườn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lặng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câm, </a:t>
            </a:r>
            <a:r>
              <a:rPr lang="vi-VN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mắt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nhìn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631825" y="712470"/>
            <a:ext cx="623316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42340" algn="l">
              <a:lnSpc>
                <a:spcPct val="150000"/>
              </a:lnSpc>
            </a:pPr>
            <a:r>
              <a:rPr lang="en-US" alt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b)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Bắt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đền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trăng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đấy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942340" algn="l">
              <a:lnSpc>
                <a:spcPct val="150000"/>
              </a:lnSpc>
            </a:pPr>
            <a:r>
              <a:rPr lang="en-US" alt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Trốn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vào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sau mây 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942340" algn="l">
              <a:lnSpc>
                <a:spcPct val="150000"/>
              </a:lnSpc>
            </a:pPr>
            <a:r>
              <a:rPr lang="en-US" alt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buồn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cỏ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cây 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942340" algn="l">
              <a:lnSpc>
                <a:spcPct val="150000"/>
              </a:lnSpc>
            </a:pPr>
            <a:r>
              <a:rPr lang="en-US" alt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Khóc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mưa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thút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thít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370" y="712470"/>
            <a:ext cx="538543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42340" algn="just">
              <a:lnSpc>
                <a:spcPct val="150000"/>
              </a:lnSpc>
            </a:pP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Trái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bòng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chẳng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thiết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942340" algn="just">
              <a:lnSpc>
                <a:spcPct val="150000"/>
              </a:lnSpc>
            </a:pP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Nằm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ườn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trên mâm 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942340" algn="just">
              <a:lnSpc>
                <a:spcPct val="150000"/>
              </a:lnSpc>
            </a:pP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Quả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na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lặng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câm 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942340" algn="just">
              <a:lnSpc>
                <a:spcPct val="150000"/>
              </a:lnSpc>
            </a:pP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Mắt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nhìn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xa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vắng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 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hững hình ảnh mặt trăng tròn đẹp nhất, ảnh trăng máu siêu đẹp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813" y="1221979"/>
            <a:ext cx="2443173" cy="142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807720" y="2135537"/>
            <a:ext cx="660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55395" y="2907665"/>
            <a:ext cx="1854200" cy="6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77240" y="3650615"/>
            <a:ext cx="3051810" cy="266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848600" y="1447404"/>
            <a:ext cx="3227705" cy="6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766050" y="2213642"/>
            <a:ext cx="1346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848600" y="2908425"/>
            <a:ext cx="2599690" cy="209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766050" y="3623632"/>
            <a:ext cx="11811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73760" y="1447404"/>
            <a:ext cx="1066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3523" y="120650"/>
            <a:ext cx="11864954" cy="6616700"/>
            <a:chOff x="0" y="0"/>
            <a:chExt cx="2067007" cy="7986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67007" cy="798684"/>
            </a:xfrm>
            <a:custGeom>
              <a:avLst/>
              <a:gdLst/>
              <a:ahLst/>
              <a:cxnLst/>
              <a:rect l="l" t="t" r="r" b="b"/>
              <a:pathLst>
                <a:path w="2067007" h="798684">
                  <a:moveTo>
                    <a:pt x="1942547" y="798684"/>
                  </a:moveTo>
                  <a:lnTo>
                    <a:pt x="124460" y="798684"/>
                  </a:lnTo>
                  <a:cubicBezTo>
                    <a:pt x="55880" y="798684"/>
                    <a:pt x="0" y="742804"/>
                    <a:pt x="0" y="6742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2547" y="0"/>
                  </a:lnTo>
                  <a:cubicBezTo>
                    <a:pt x="2011127" y="0"/>
                    <a:pt x="2067007" y="55880"/>
                    <a:pt x="2067007" y="124460"/>
                  </a:cubicBezTo>
                  <a:lnTo>
                    <a:pt x="2067007" y="674224"/>
                  </a:lnTo>
                  <a:cubicBezTo>
                    <a:pt x="2067007" y="742804"/>
                    <a:pt x="2011127" y="798684"/>
                    <a:pt x="1942547" y="79868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flipH="1">
            <a:off x="2895600" y="2857335"/>
            <a:ext cx="3313289" cy="10215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203244" y="2871447"/>
            <a:ext cx="2635956" cy="10215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20889" y="4241800"/>
            <a:ext cx="4154311" cy="209140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Gọi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sự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vật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bằng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từ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ngữ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dùng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để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gọi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người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: </a:t>
            </a:r>
            <a:r>
              <a:rPr lang="vi-VN" sz="2400" i="1" dirty="0">
                <a:solidFill>
                  <a:srgbClr val="000000"/>
                </a:solidFill>
                <a:ea typeface="Calibri" panose="020F0502020204030204" charset="0"/>
              </a:rPr>
              <a:t>cô </a:t>
            </a:r>
            <a:r>
              <a:rPr lang="vi-VN" sz="2400" i="1" dirty="0" err="1">
                <a:solidFill>
                  <a:srgbClr val="000000"/>
                </a:solidFill>
                <a:ea typeface="Calibri" panose="020F0502020204030204" charset="0"/>
              </a:rPr>
              <a:t>sách</a:t>
            </a:r>
            <a:r>
              <a:rPr lang="vi-VN" sz="2400" i="1" dirty="0">
                <a:solidFill>
                  <a:srgbClr val="000000"/>
                </a:solidFill>
                <a:ea typeface="Calibri" panose="020F0502020204030204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a typeface="Calibri" panose="020F0502020204030204" charset="0"/>
              </a:rPr>
              <a:t>giá</a:t>
            </a:r>
            <a:r>
              <a:rPr lang="vi-VN" sz="2400" i="1" dirty="0">
                <a:solidFill>
                  <a:srgbClr val="000000"/>
                </a:solidFill>
                <a:ea typeface="Calibri" panose="020F0502020204030204" charset="0"/>
              </a:rPr>
              <a:t> khoa, </a:t>
            </a:r>
            <a:r>
              <a:rPr lang="vi-VN" sz="2400" i="1" dirty="0" err="1">
                <a:solidFill>
                  <a:srgbClr val="000000"/>
                </a:solidFill>
                <a:ea typeface="Calibri" panose="020F0502020204030204" charset="0"/>
              </a:rPr>
              <a:t>hộp</a:t>
            </a:r>
            <a:r>
              <a:rPr lang="vi-VN" sz="2400" i="1" dirty="0">
                <a:solidFill>
                  <a:srgbClr val="000000"/>
                </a:solidFill>
                <a:ea typeface="Calibri" panose="020F0502020204030204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a typeface="Calibri" panose="020F0502020204030204" charset="0"/>
              </a:rPr>
              <a:t>chữ</a:t>
            </a:r>
            <a:r>
              <a:rPr lang="vi-VN" sz="2400" i="1" dirty="0">
                <a:solidFill>
                  <a:srgbClr val="000000"/>
                </a:solidFill>
                <a:ea typeface="Calibri" panose="020F0502020204030204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a typeface="Calibri" panose="020F0502020204030204" charset="0"/>
              </a:rPr>
              <a:t>chúng</a:t>
            </a:r>
            <a:r>
              <a:rPr lang="vi-VN" sz="2400" i="1" dirty="0">
                <a:solidFill>
                  <a:srgbClr val="000000"/>
                </a:solidFill>
                <a:ea typeface="Calibri" panose="020F0502020204030204" charset="0"/>
              </a:rPr>
              <a:t> tôi, </a:t>
            </a:r>
            <a:r>
              <a:rPr lang="vi-VN" sz="2400" i="1" dirty="0" err="1">
                <a:solidFill>
                  <a:srgbClr val="000000"/>
                </a:solidFill>
                <a:ea typeface="Calibri" panose="020F0502020204030204" charset="0"/>
              </a:rPr>
              <a:t>chúng</a:t>
            </a:r>
            <a:r>
              <a:rPr lang="vi-VN" sz="2400" i="1" dirty="0">
                <a:solidFill>
                  <a:srgbClr val="000000"/>
                </a:solidFill>
                <a:ea typeface="Calibri" panose="020F0502020204030204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a typeface="Calibri" panose="020F0502020204030204" charset="0"/>
              </a:rPr>
              <a:t>nó</a:t>
            </a:r>
            <a:r>
              <a:rPr lang="vi-VN" sz="2400" i="1" dirty="0">
                <a:solidFill>
                  <a:srgbClr val="000000"/>
                </a:solidFill>
                <a:ea typeface="Calibri" panose="020F0502020204030204" charset="0"/>
              </a:rPr>
              <a:t>.</a:t>
            </a:r>
            <a:endParaRPr lang="vi-VN" sz="2400" i="1" dirty="0"/>
          </a:p>
        </p:txBody>
      </p:sp>
      <p:sp>
        <p:nvSpPr>
          <p:cNvPr id="26" name="Rectangle 25"/>
          <p:cNvSpPr/>
          <p:nvPr/>
        </p:nvSpPr>
        <p:spPr>
          <a:xfrm>
            <a:off x="6858000" y="4233197"/>
            <a:ext cx="4622800" cy="209140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Tả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sự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vật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bằng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từ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ngữ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dùng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để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tả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người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: </a:t>
            </a:r>
            <a:r>
              <a:rPr lang="vi-VN" sz="2400" i="1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nói</a:t>
            </a:r>
            <a:r>
              <a:rPr lang="vi-VN" sz="2400" i="1" dirty="0">
                <a:solidFill>
                  <a:srgbClr val="000000"/>
                </a:solidFill>
                <a:effectLst/>
                <a:ea typeface="Calibri" panose="020F0502020204030204" charset="0"/>
              </a:rPr>
              <a:t>, xôn xao, reo </a:t>
            </a:r>
            <a:r>
              <a:rPr lang="vi-VN" sz="2400" i="1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nhảy</a:t>
            </a:r>
            <a:r>
              <a:rPr lang="vi-VN" sz="2400" i="1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mừng</a:t>
            </a:r>
            <a:r>
              <a:rPr lang="vi-VN" sz="2400" i="1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rỡ</a:t>
            </a:r>
            <a:r>
              <a:rPr lang="vi-VN" sz="2400" i="1" dirty="0">
                <a:solidFill>
                  <a:srgbClr val="000000"/>
                </a:solidFill>
                <a:effectLst/>
                <a:ea typeface="Calibri" panose="020F0502020204030204" charset="0"/>
              </a:rPr>
              <a:t>, tranh nhau </a:t>
            </a:r>
            <a:r>
              <a:rPr lang="vi-VN" sz="2400" i="1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hỏi</a:t>
            </a:r>
            <a:r>
              <a:rPr lang="vi-VN" sz="2400" i="1" dirty="0">
                <a:solidFill>
                  <a:srgbClr val="000000"/>
                </a:solidFill>
                <a:effectLst/>
                <a:ea typeface="Calibri" panose="020F0502020204030204" charset="0"/>
              </a:rPr>
              <a:t>, không </a:t>
            </a:r>
            <a:r>
              <a:rPr lang="vi-VN" sz="2400" i="1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biết</a:t>
            </a:r>
            <a:r>
              <a:rPr lang="vi-VN" sz="2400" i="1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trả</a:t>
            </a:r>
            <a:r>
              <a:rPr lang="vi-VN" sz="2400" i="1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lời</a:t>
            </a:r>
            <a:r>
              <a:rPr lang="vi-VN" sz="2400" i="1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thế</a:t>
            </a:r>
            <a:r>
              <a:rPr lang="vi-VN" sz="2400" i="1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nào</a:t>
            </a:r>
            <a:r>
              <a:rPr lang="vi-VN" sz="2400" i="1" dirty="0">
                <a:solidFill>
                  <a:srgbClr val="000000"/>
                </a:solidFill>
                <a:effectLst/>
                <a:ea typeface="Calibri" panose="020F0502020204030204" charset="0"/>
              </a:rPr>
              <a:t>.</a:t>
            </a:r>
            <a:endParaRPr lang="vi-VN" sz="2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20889" y="533400"/>
            <a:ext cx="11176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c) Khi cô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sách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giáo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khoa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nói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cuốn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sách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như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cả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hộp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chữ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chúng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tôi xôn xao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hẳn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lên,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tất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cả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reo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nhảy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mừng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rõ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Chúng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nó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tranh nhau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hỏi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hết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câu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này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câu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cho cô không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còn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trả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lời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nào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. </a:t>
            </a:r>
            <a:endParaRPr lang="vi-VN" sz="2400" dirty="0">
              <a:effectLst/>
              <a:ea typeface="Calibri" panose="020F050202020403020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Theo TRẦN HOÀI DƯƠNG</a:t>
            </a:r>
            <a:endParaRPr lang="vi-VN" sz="2400" dirty="0">
              <a:effectLst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574800" y="1049867"/>
            <a:ext cx="23988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296400" y="1092200"/>
            <a:ext cx="23988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64729" y="1630680"/>
            <a:ext cx="12587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77360" y="1061156"/>
            <a:ext cx="4261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81689" y="1628987"/>
            <a:ext cx="23763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091680" y="1608667"/>
            <a:ext cx="1371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463209" y="1630539"/>
            <a:ext cx="19247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721789" y="2168102"/>
            <a:ext cx="3741420" cy="12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77289" y="2157307"/>
            <a:ext cx="4261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929773">
            <a:off x="4213669" y="-1153263"/>
            <a:ext cx="2028578" cy="2755284"/>
          </a:xfrm>
          <a:custGeom>
            <a:avLst/>
            <a:gdLst/>
            <a:ahLst/>
            <a:cxnLst/>
            <a:rect l="l" t="t" r="r" b="b"/>
            <a:pathLst>
              <a:path w="3042867" h="4132926">
                <a:moveTo>
                  <a:pt x="0" y="0"/>
                </a:moveTo>
                <a:lnTo>
                  <a:pt x="3042867" y="0"/>
                </a:lnTo>
                <a:lnTo>
                  <a:pt x="3042867" y="4132926"/>
                </a:lnTo>
                <a:lnTo>
                  <a:pt x="0" y="413292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 rot="-2775202">
            <a:off x="7908527" y="-556371"/>
            <a:ext cx="7727383" cy="8740228"/>
          </a:xfrm>
          <a:custGeom>
            <a:avLst/>
            <a:gdLst/>
            <a:ahLst/>
            <a:cxnLst/>
            <a:rect l="l" t="t" r="r" b="b"/>
            <a:pathLst>
              <a:path w="15135678" h="16195765">
                <a:moveTo>
                  <a:pt x="0" y="0"/>
                </a:moveTo>
                <a:lnTo>
                  <a:pt x="15135678" y="0"/>
                </a:lnTo>
                <a:lnTo>
                  <a:pt x="15135678" y="16195764"/>
                </a:lnTo>
                <a:lnTo>
                  <a:pt x="0" y="161957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 rot="-8407746">
            <a:off x="10943465" y="4299398"/>
            <a:ext cx="4015257" cy="3583617"/>
          </a:xfrm>
          <a:custGeom>
            <a:avLst/>
            <a:gdLst/>
            <a:ahLst/>
            <a:cxnLst/>
            <a:rect l="l" t="t" r="r" b="b"/>
            <a:pathLst>
              <a:path w="6022886" h="5375426">
                <a:moveTo>
                  <a:pt x="0" y="0"/>
                </a:moveTo>
                <a:lnTo>
                  <a:pt x="6022886" y="0"/>
                </a:lnTo>
                <a:lnTo>
                  <a:pt x="6022886" y="5375425"/>
                </a:lnTo>
                <a:lnTo>
                  <a:pt x="0" y="5375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 rot="2307102">
            <a:off x="10747054" y="1161403"/>
            <a:ext cx="1532437" cy="1024438"/>
          </a:xfrm>
          <a:custGeom>
            <a:avLst/>
            <a:gdLst/>
            <a:ahLst/>
            <a:cxnLst/>
            <a:rect l="l" t="t" r="r" b="b"/>
            <a:pathLst>
              <a:path w="3295659" h="2317947">
                <a:moveTo>
                  <a:pt x="0" y="0"/>
                </a:moveTo>
                <a:lnTo>
                  <a:pt x="3295659" y="0"/>
                </a:lnTo>
                <a:lnTo>
                  <a:pt x="3295659" y="2317947"/>
                </a:lnTo>
                <a:lnTo>
                  <a:pt x="0" y="23179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683895" y="1751330"/>
            <a:ext cx="10424160" cy="2493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03.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3 CÂU TẢ ĐỒ VẬT HOẶC CON VẬT, CÂY CỐI CÓ HÌNH ẢNH NHÂN HÓA.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8"/>
          <p:cNvSpPr/>
          <p:nvPr/>
        </p:nvSpPr>
        <p:spPr>
          <a:xfrm rot="6007633">
            <a:off x="-944359" y="-2231141"/>
            <a:ext cx="4015257" cy="3583617"/>
          </a:xfrm>
          <a:custGeom>
            <a:avLst/>
            <a:gdLst/>
            <a:ahLst/>
            <a:cxnLst/>
            <a:rect l="l" t="t" r="r" b="b"/>
            <a:pathLst>
              <a:path w="6022886" h="5375426">
                <a:moveTo>
                  <a:pt x="0" y="0"/>
                </a:moveTo>
                <a:lnTo>
                  <a:pt x="6022886" y="0"/>
                </a:lnTo>
                <a:lnTo>
                  <a:pt x="6022886" y="5375425"/>
                </a:lnTo>
                <a:lnTo>
                  <a:pt x="0" y="5375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 rot="4929773">
            <a:off x="945246" y="5204422"/>
            <a:ext cx="1835902" cy="2493585"/>
          </a:xfrm>
          <a:custGeom>
            <a:avLst/>
            <a:gdLst/>
            <a:ahLst/>
            <a:cxnLst/>
            <a:rect l="l" t="t" r="r" b="b"/>
            <a:pathLst>
              <a:path w="2753853" h="3740378">
                <a:moveTo>
                  <a:pt x="0" y="0"/>
                </a:moveTo>
                <a:lnTo>
                  <a:pt x="2753853" y="0"/>
                </a:lnTo>
                <a:lnTo>
                  <a:pt x="2753853" y="3740378"/>
                </a:lnTo>
                <a:lnTo>
                  <a:pt x="0" y="3740378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38660" cy="6858000"/>
          </a:xfrm>
          <a:prstGeom prst="rect">
            <a:avLst/>
          </a:prstGeom>
        </p:spPr>
      </p:pic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1034410" y="1172841"/>
            <a:ext cx="10710784" cy="113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9pPr>
          </a:lstStyle>
          <a:p>
            <a:r>
              <a:rPr lang="en-US" sz="3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hãy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3 câu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tả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hoặc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con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cây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cối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ảnh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nhân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hóa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/>
          <p:cNvSpPr/>
          <p:nvPr/>
        </p:nvSpPr>
        <p:spPr>
          <a:xfrm>
            <a:off x="289560" y="3035300"/>
            <a:ext cx="786130" cy="762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1320" y="2654300"/>
            <a:ext cx="1007364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Gợi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ý:</a:t>
            </a:r>
            <a:endParaRPr lang="vi-VN" sz="28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Cậu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bút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chì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này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thật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là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nghịch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 Em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muốn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kẻ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đường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thẳng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cậu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ta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lại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nhảy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nhót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thè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lưỡi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trêu em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và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lượn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một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vòng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tròn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Này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bút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chì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nghịch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vừa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thôi,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vào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hộp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bút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ngồi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nhé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bldLvl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1170" y="2767965"/>
            <a:ext cx="1158430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8000" b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Chúc các con học tốt!</a:t>
            </a:r>
            <a:endParaRPr lang="en-US" altLang="zh-CN" sz="8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edding K&amp;T" panose="02040603050506020204" pitchFamily="18" charset="0"/>
              <a:ea typeface="包图小白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3866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>
            <a:fillRect/>
          </a:stretch>
        </p:blipFill>
        <p:spPr>
          <a:xfrm>
            <a:off x="2155443" y="1413695"/>
            <a:ext cx="7827667" cy="273244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597387" y="2540164"/>
            <a:ext cx="5362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b="1" dirty="0">
                <a:solidFill>
                  <a:srgbClr val="D66242"/>
                </a:solidFill>
                <a:highlight>
                  <a:srgbClr val="FFFFC5"/>
                </a:highlight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6000" b="1" dirty="0">
              <a:solidFill>
                <a:srgbClr val="D66242"/>
              </a:solidFill>
              <a:highlight>
                <a:srgbClr val="FFFFC5"/>
              </a:highlight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3866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80490" y="2276475"/>
            <a:ext cx="10114280" cy="174307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r>
              <a:rPr lang="en-US" sz="4800" b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hãy đặt một câu trong đó có sử dụng biện pháp nghệ thuật nhân hóa.</a:t>
            </a:r>
            <a:endParaRPr lang="en-US" altLang="zh-CN" sz="48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3866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46530" y="1685925"/>
            <a:ext cx="10039985" cy="174307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pPr algn="ctr"/>
            <a:r>
              <a:rPr lang="en-US" altLang="zh-CN" sz="8800" b="1" dirty="0" err="1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Luyện tập về </a:t>
            </a:r>
            <a:endParaRPr lang="en-US" altLang="zh-CN" sz="8800" b="1" dirty="0" err="1"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8800" b="1" dirty="0" err="1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8800" b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hoá</a:t>
            </a:r>
            <a:r>
              <a:rPr lang="en-US" altLang="zh-CN" sz="8800" b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endParaRPr lang="en-US" altLang="zh-CN" sz="8800" b="1" dirty="0"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38660" cy="6858000"/>
          </a:xfrm>
          <a:prstGeom prst="rect">
            <a:avLst/>
          </a:prstGeom>
        </p:spPr>
      </p:pic>
      <p:sp>
        <p:nvSpPr>
          <p:cNvPr id="3" name="TextBox 7"/>
          <p:cNvSpPr txBox="1"/>
          <p:nvPr/>
        </p:nvSpPr>
        <p:spPr>
          <a:xfrm>
            <a:off x="821055" y="1445895"/>
            <a:ext cx="10652760" cy="2769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</a:rPr>
              <a:t>HOẠT ĐỘNG 1.</a:t>
            </a:r>
            <a:endParaRPr lang="vi-VN" sz="40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4000" b="1" dirty="0">
                <a:solidFill>
                  <a:schemeClr val="tx2"/>
                </a:solidFill>
              </a:rPr>
              <a:t>TÌM HIỂU BIỆN PHÁP NHÂN HÓA TRONG BÀI THƠ </a:t>
            </a:r>
            <a:r>
              <a:rPr lang="vi-VN" sz="4000" b="1" i="1" dirty="0">
                <a:solidFill>
                  <a:schemeClr val="tx2"/>
                </a:solidFill>
              </a:rPr>
              <a:t>ÔNG MẶT TRỜI ÓNG ÁNH.</a:t>
            </a:r>
            <a:endParaRPr lang="vi-VN" sz="40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38660" cy="6858000"/>
          </a:xfrm>
          <a:prstGeom prst="rect">
            <a:avLst/>
          </a:prstGeom>
        </p:spPr>
      </p:pic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1483995" y="433070"/>
            <a:ext cx="6026150" cy="728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vi-VN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ÔNG MẶT TRỜI ÓNG ÁNH</a:t>
            </a:r>
            <a:endParaRPr lang="vi-VN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Ông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Mặt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Trời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óng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ánh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Toả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nắng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hai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mẹ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con 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Bóng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con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bóng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mẹ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Dắt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nhau đi trên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đường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.</a:t>
            </a:r>
            <a:endParaRPr lang="vi-VN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endParaRPr lang="vi-VN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  <a:sym typeface="+mn-ea"/>
            </a:endParaRPr>
          </a:p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Ông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nhíu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mắt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nhìn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em 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Em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nhíu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mắt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nhìn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ông 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“Ông ở trên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trời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nhé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! 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Cháu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ở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dưới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này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thôi!".</a:t>
            </a:r>
            <a:endParaRPr lang="vi-VN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44964" y="1054434"/>
            <a:ext cx="5440363" cy="306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9pPr>
          </a:lstStyle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Hai ông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cháu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cùng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cười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Mẹ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cười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, đi bên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cạnh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. 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Ông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Mặt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Trời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óng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ánh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... 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Aft>
                <a:spcPts val="1000"/>
              </a:spcAft>
            </a:pPr>
            <a:r>
              <a:rPr lang="vi-V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NGÔ THỊ BÍCH HIỀN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38660" cy="6858000"/>
          </a:xfrm>
          <a:prstGeom prst="rect">
            <a:avLst/>
          </a:prstGeom>
        </p:spPr>
      </p:pic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806450" y="2080260"/>
            <a:ext cx="1082484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a)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nhân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hoá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trong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thơ? </a:t>
            </a:r>
            <a:endParaRPr lang="vi-VN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b)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nhân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hoá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cách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vi-VN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vi-VN" altLang="en-US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2295525" y="1103630"/>
            <a:ext cx="6438900" cy="5797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1: THẢO LUẬN NHÓM ĐÔI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573895" y="4188460"/>
            <a:ext cx="2366010" cy="2618740"/>
            <a:chOff x="3211175" y="5984410"/>
            <a:chExt cx="3754431" cy="421561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11175" y="6085221"/>
              <a:ext cx="2187702" cy="4114800"/>
            </a:xfrm>
            <a:prstGeom prst="rect">
              <a:avLst/>
            </a:prstGeom>
          </p:spPr>
        </p:pic>
        <p:pic>
          <p:nvPicPr>
            <p:cNvPr id="10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949354" y="5984410"/>
              <a:ext cx="2016252" cy="41148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38660" cy="6858000"/>
          </a:xfrm>
          <a:prstGeom prst="rect">
            <a:avLst/>
          </a:prstGeom>
        </p:spPr>
      </p:pic>
      <p:sp>
        <p:nvSpPr>
          <p:cNvPr id="3" name="Freeform 5"/>
          <p:cNvSpPr/>
          <p:nvPr/>
        </p:nvSpPr>
        <p:spPr>
          <a:xfrm>
            <a:off x="1051560" y="937260"/>
            <a:ext cx="9542145" cy="1216025"/>
          </a:xfrm>
          <a:custGeom>
            <a:avLst/>
            <a:gdLst/>
            <a:ahLst/>
            <a:cxnLst/>
            <a:rect l="l" t="t" r="r" b="b"/>
            <a:pathLst>
              <a:path w="9542034" h="3157546">
                <a:moveTo>
                  <a:pt x="0" y="0"/>
                </a:moveTo>
                <a:lnTo>
                  <a:pt x="9542034" y="0"/>
                </a:lnTo>
                <a:lnTo>
                  <a:pt x="9542034" y="3157546"/>
                </a:lnTo>
                <a:lnTo>
                  <a:pt x="0" y="31575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833505" y="3317163"/>
            <a:ext cx="5102795" cy="1846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Sự</a:t>
            </a:r>
            <a:r>
              <a:rPr lang="vi-V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vật</a:t>
            </a:r>
            <a:r>
              <a:rPr lang="vi-V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nhân </a:t>
            </a:r>
            <a:r>
              <a:rPr lang="vi-VN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hoá</a:t>
            </a:r>
            <a:r>
              <a:rPr lang="vi-V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trong </a:t>
            </a:r>
            <a:r>
              <a:rPr lang="vi-VN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thơ </a:t>
            </a:r>
            <a:r>
              <a:rPr lang="vi-VN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Mặt</a:t>
            </a:r>
            <a:r>
              <a:rPr lang="vi-V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Trời</a:t>
            </a:r>
            <a:r>
              <a:rPr lang="vi-V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A23C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41360">
            <a:off x="7891528" y="1903020"/>
            <a:ext cx="1085643" cy="205190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51560" y="937260"/>
            <a:ext cx="9329420" cy="923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algn="ctr">
              <a:lnSpc>
                <a:spcPct val="150000"/>
              </a:lnSpc>
            </a:pP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thơ? 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38660" cy="685800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3048000" y="127000"/>
            <a:ext cx="6361356" cy="2105031"/>
          </a:xfrm>
          <a:custGeom>
            <a:avLst/>
            <a:gdLst/>
            <a:ahLst/>
            <a:cxnLst/>
            <a:rect l="l" t="t" r="r" b="b"/>
            <a:pathLst>
              <a:path w="9542034" h="3157546">
                <a:moveTo>
                  <a:pt x="0" y="0"/>
                </a:moveTo>
                <a:lnTo>
                  <a:pt x="9542034" y="0"/>
                </a:lnTo>
                <a:lnTo>
                  <a:pt x="9542034" y="3157546"/>
                </a:lnTo>
                <a:lnTo>
                  <a:pt x="0" y="31575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p>
            <a:endParaRPr lang="en-U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3801137" y="481292"/>
            <a:ext cx="5020591" cy="1477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algn="ctr">
              <a:lnSpc>
                <a:spcPct val="150000"/>
              </a:lnSpc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211173" y="3276600"/>
            <a:ext cx="3401863" cy="1938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lvl="0" algn="ctr">
              <a:lnSpc>
                <a:spcPct val="150000"/>
              </a:lnSpc>
            </a:pP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9"/>
          <p:cNvSpPr txBox="1"/>
          <p:nvPr/>
        </p:nvSpPr>
        <p:spPr>
          <a:xfrm>
            <a:off x="4363098" y="3276600"/>
            <a:ext cx="3401863" cy="2585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lvl="0" algn="ctr">
              <a:lnSpc>
                <a:spcPct val="150000"/>
              </a:lnSpc>
            </a:pP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nhíu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8023860" y="3276600"/>
            <a:ext cx="3892550" cy="2585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lvl="0" algn="ctr">
              <a:lnSpc>
                <a:spcPct val="150000"/>
              </a:lnSpc>
            </a:pP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thân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“Ông ở trên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thôi!”.</a:t>
            </a:r>
            <a:endParaRPr lang="vi-VN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336800" y="2232031"/>
            <a:ext cx="3759200" cy="8921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096000" y="2232031"/>
            <a:ext cx="0" cy="8921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096000" y="2232031"/>
            <a:ext cx="3606800" cy="10445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8" grpId="0"/>
      <p:bldP spid="20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2728</Words>
  <Application>WPS Presentation</Application>
  <PresentationFormat>Widescreen</PresentationFormat>
  <Paragraphs>101</Paragraphs>
  <Slides>18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6" baseType="lpstr">
      <vt:lpstr>Arial</vt:lpstr>
      <vt:lpstr>SimSun</vt:lpstr>
      <vt:lpstr>Wingdings</vt:lpstr>
      <vt:lpstr>UTM Flavour</vt:lpstr>
      <vt:lpstr>Segoe Print</vt:lpstr>
      <vt:lpstr>UTM Wedding K&amp;T</vt:lpstr>
      <vt:lpstr>包图小白体</vt:lpstr>
      <vt:lpstr>Times New Roman</vt:lpstr>
      <vt:lpstr>字魂17号-萌趣果冻体</vt:lpstr>
      <vt:lpstr>UTM Showcard</vt:lpstr>
      <vt:lpstr>HP001 4 hàng</vt:lpstr>
      <vt:lpstr>Microsoft YaHei</vt:lpstr>
      <vt:lpstr>Arial Unicode MS</vt:lpstr>
      <vt:lpstr>Calibri</vt:lpstr>
      <vt:lpstr>等线</vt:lpstr>
      <vt:lpstr>Calibri Light</vt:lpstr>
      <vt:lpstr>Sitka Subheading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LENOVO</cp:lastModifiedBy>
  <cp:revision>162</cp:revision>
  <dcterms:created xsi:type="dcterms:W3CDTF">2019-03-29T12:25:00Z</dcterms:created>
  <dcterms:modified xsi:type="dcterms:W3CDTF">2023-09-24T11:06:05Z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89F6A79B098548138268F57F3047F681_12</vt:lpwstr>
  </property>
  <property fmtid="{D5CDD505-2E9C-101B-9397-08002B2CF9AE}" pid="3" name="KSOProductBuildVer">
    <vt:lpwstr>1033-12.2.0.13215</vt:lpwstr>
  </property>
</Properties>
</file>