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69" r:id="rId2"/>
    <p:sldId id="259" r:id="rId3"/>
    <p:sldId id="318" r:id="rId4"/>
    <p:sldId id="289" r:id="rId5"/>
    <p:sldId id="319" r:id="rId6"/>
    <p:sldId id="320" r:id="rId7"/>
    <p:sldId id="321" r:id="rId8"/>
    <p:sldId id="322" r:id="rId9"/>
    <p:sldId id="323" r:id="rId10"/>
    <p:sldId id="291" r:id="rId11"/>
    <p:sldId id="317" r:id="rId12"/>
    <p:sldId id="290" r:id="rId13"/>
    <p:sldId id="325" r:id="rId14"/>
    <p:sldId id="326" r:id="rId15"/>
    <p:sldId id="327" r:id="rId16"/>
    <p:sldId id="328" r:id="rId17"/>
    <p:sldId id="295" r:id="rId18"/>
    <p:sldId id="296" r:id="rId19"/>
    <p:sldId id="315" r:id="rId20"/>
    <p:sldId id="299" r:id="rId21"/>
    <p:sldId id="300" r:id="rId22"/>
    <p:sldId id="301" r:id="rId23"/>
    <p:sldId id="316" r:id="rId24"/>
    <p:sldId id="303" r:id="rId25"/>
    <p:sldId id="302" r:id="rId26"/>
    <p:sldId id="276" r:id="rId27"/>
    <p:sldId id="279" r:id="rId28"/>
  </p:sldIdLst>
  <p:sldSz cx="12192000" cy="6858000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C7EC61-325C-5C3E-F19E-6718F3F4402E}" v="3" dt="2020-09-12T07:59:47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>
      <p:cViewPr varScale="1">
        <p:scale>
          <a:sx n="81" d="100"/>
          <a:sy n="81" d="100"/>
        </p:scale>
        <p:origin x="71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0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f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" y="5987"/>
            <a:ext cx="13610254" cy="6838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752600"/>
            <a:ext cx="74676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Xin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67EDFC-DDA6-2E8E-892F-55D1825E3D2F}"/>
              </a:ext>
            </a:extLst>
          </p:cNvPr>
          <p:cNvSpPr txBox="1"/>
          <p:nvPr/>
        </p:nvSpPr>
        <p:spPr>
          <a:xfrm>
            <a:off x="2209800" y="3429000"/>
            <a:ext cx="892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 Bạn Na đã làm gì khi bị ốm ở lớp?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4339" y="932105"/>
            <a:ext cx="6211186" cy="1323439"/>
          </a:xfrm>
        </p:spPr>
        <p:txBody>
          <a:bodyPr>
            <a:noAutofit/>
          </a:bodyPr>
          <a:lstStyle/>
          <a:p>
            <a:r>
              <a:rPr lang="en-US" sz="4000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13026-DFFA-5CAC-5D22-76A5C81960EF}"/>
              </a:ext>
            </a:extLst>
          </p:cNvPr>
          <p:cNvSpPr txBox="1"/>
          <p:nvPr/>
        </p:nvSpPr>
        <p:spPr>
          <a:xfrm>
            <a:off x="2209800" y="4190522"/>
            <a:ext cx="8116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2.Việc làm ấy đã giúp gì cho bạn Na?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803D53-2C0A-C21F-D812-2A6F0EFB5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32105"/>
            <a:ext cx="1525643" cy="183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AFF8D-1CA4-D6BF-0D1F-430D5EE59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52400"/>
            <a:ext cx="2903311" cy="3569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D277D-1361-195B-29AF-6AF28F4AA8E2}"/>
              </a:ext>
            </a:extLst>
          </p:cNvPr>
          <p:cNvSpPr txBox="1"/>
          <p:nvPr/>
        </p:nvSpPr>
        <p:spPr>
          <a:xfrm>
            <a:off x="4067175" y="3721653"/>
            <a:ext cx="405765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06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5750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6600"/>
              </a:lnSpc>
            </a:pP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Hoạt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biểu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cơ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khi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sz="4800" b="1">
                <a:solidFill>
                  <a:srgbClr val="002060"/>
                </a:solidFill>
                <a:latin typeface="HP001 4 hàng" panose="020B0603050302020204" pitchFamily="34" charset="0"/>
              </a:rPr>
              <a:t> ốm.</a:t>
            </a:r>
            <a:endParaRPr lang="vi-VN" sz="4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0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E76C1-D975-0A8A-FE94-4264B5C1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8" y="0"/>
            <a:ext cx="7345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34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7165EBF-4F68-59E5-0AE5-79CE2F348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69" y="1446085"/>
            <a:ext cx="4419600" cy="3965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CB6BC3-E7B3-BA99-2470-095370318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32" y="1093325"/>
            <a:ext cx="5818368" cy="467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7D45C-7059-7453-6BD6-833D9833A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5" y="729094"/>
            <a:ext cx="5318775" cy="5399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6F9D0-EB28-923F-C705-B79A1FEE0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25" y="1138830"/>
            <a:ext cx="5318775" cy="45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820764-979D-52C8-77BD-C90F9A726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28" y="701036"/>
            <a:ext cx="5257800" cy="4873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73C85-040E-54E5-DDCD-F1A2220E2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2" y="812476"/>
            <a:ext cx="5257800" cy="46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A4F8C5-6388-9294-858B-8047DF6A8AA0}"/>
              </a:ext>
            </a:extLst>
          </p:cNvPr>
          <p:cNvSpPr txBox="1"/>
          <p:nvPr/>
        </p:nvSpPr>
        <p:spPr>
          <a:xfrm>
            <a:off x="1447800" y="436463"/>
            <a:ext cx="320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rgbClr val="002060"/>
                </a:solidFill>
                <a:latin typeface="HP001 4 hàng" panose="020B0603050302020204" pitchFamily="34" charset="0"/>
              </a:rPr>
              <a:t>Kết luận</a:t>
            </a:r>
            <a:r>
              <a:rPr lang="en-US" sz="400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AC585-3CAB-80CA-3A66-D2C4659A2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1" y="43569"/>
            <a:ext cx="1107996" cy="1107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2A93BA-1D25-F438-6EB3-597A0D0DB48F}"/>
              </a:ext>
            </a:extLst>
          </p:cNvPr>
          <p:cNvSpPr txBox="1"/>
          <p:nvPr/>
        </p:nvSpPr>
        <p:spPr>
          <a:xfrm>
            <a:off x="651471" y="1257515"/>
            <a:ext cx="1135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Khi bị ốm, cơ thể thường có những biểu hiện dễ nhận thấy như:</a:t>
            </a:r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947D5-E284-E4D3-513C-E7368B78518F}"/>
              </a:ext>
            </a:extLst>
          </p:cNvPr>
          <p:cNvSpPr txBox="1"/>
          <p:nvPr/>
        </p:nvSpPr>
        <p:spPr>
          <a:xfrm>
            <a:off x="4653516" y="2374138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chảy nước mũi</a:t>
            </a:r>
            <a:endParaRPr lang="en-US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48E58-414C-A701-7B54-0CDE438FEA2B}"/>
              </a:ext>
            </a:extLst>
          </p:cNvPr>
          <p:cNvSpPr txBox="1"/>
          <p:nvPr/>
        </p:nvSpPr>
        <p:spPr>
          <a:xfrm>
            <a:off x="4653516" y="409540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đau đầu</a:t>
            </a:r>
            <a:endParaRPr lang="en-US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48F56-EEF2-2E9A-6A05-9E5EAAB238E9}"/>
              </a:ext>
            </a:extLst>
          </p:cNvPr>
          <p:cNvSpPr txBox="1"/>
          <p:nvPr/>
        </p:nvSpPr>
        <p:spPr>
          <a:xfrm>
            <a:off x="4646429" y="323666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đau bụng</a:t>
            </a:r>
            <a:endParaRPr lang="en-US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BB4396-F779-4FC0-CF27-31E59BBE556F}"/>
              </a:ext>
            </a:extLst>
          </p:cNvPr>
          <p:cNvSpPr txBox="1"/>
          <p:nvPr/>
        </p:nvSpPr>
        <p:spPr>
          <a:xfrm>
            <a:off x="4653516" y="4954154"/>
            <a:ext cx="403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sốt, ho, đau họng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DFBA4-E038-A183-A81E-262C705B7035}"/>
              </a:ext>
            </a:extLst>
          </p:cNvPr>
          <p:cNvSpPr txBox="1"/>
          <p:nvPr/>
        </p:nvSpPr>
        <p:spPr>
          <a:xfrm>
            <a:off x="4653516" y="5812899"/>
            <a:ext cx="51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người có nhiều nổi mẩn</a:t>
            </a:r>
            <a:endParaRPr lang="en-US" sz="3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A16276-D334-B175-B7BB-C8F273F12624}"/>
              </a:ext>
            </a:extLst>
          </p:cNvPr>
          <p:cNvSpPr txBox="1"/>
          <p:nvPr/>
        </p:nvSpPr>
        <p:spPr>
          <a:xfrm>
            <a:off x="4646429" y="62116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…</a:t>
            </a:r>
            <a:endParaRPr lang="en-US" sz="3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95238-C11B-D053-4AFC-C55C290CD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874889"/>
            <a:ext cx="1113292" cy="7255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1A1B2E-13F9-AAAA-75ED-05BE691CD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38" y="5657671"/>
            <a:ext cx="1107996" cy="1107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1DD62E-C0A7-BD36-48CE-D24547009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37" y="2794978"/>
            <a:ext cx="1121714" cy="1200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64F7FD-6811-C8D1-D2B0-3CBDB3176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22" y="3791364"/>
            <a:ext cx="1200329" cy="1200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224045-904C-ECC7-EAEE-16A11FF62B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94" y="1994226"/>
            <a:ext cx="729999" cy="97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4392A-6977-4676-4D1F-56A82CA7B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58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41910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Hoạt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động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2: </a:t>
            </a:r>
            <a:r>
              <a:rPr lang="en-US" sz="4200" b="1" err="1">
                <a:solidFill>
                  <a:srgbClr val="002060"/>
                </a:solidFill>
                <a:latin typeface="HP001 4 hàng" panose="020B0603050302020204" pitchFamily="34" charset="0"/>
              </a:rPr>
              <a:t>Tìm</a:t>
            </a:r>
            <a:r>
              <a:rPr lang="en-US" sz="4200" b="1">
                <a:solidFill>
                  <a:srgbClr val="002060"/>
                </a:solidFill>
                <a:latin typeface="HP001 4 hàng" panose="020B0603050302020204" pitchFamily="34" charset="0"/>
              </a:rPr>
              <a:t> hiểu</a:t>
            </a:r>
          </a:p>
          <a:p>
            <a:r>
              <a:rPr lang="en-US" sz="4200" b="1">
                <a:solidFill>
                  <a:srgbClr val="002060"/>
                </a:solidFill>
                <a:latin typeface="HP001 4 hàng" panose="020B0603050302020204" pitchFamily="34" charset="0"/>
              </a:rPr>
              <a:t>những </a:t>
            </a:r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việc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cần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khi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ốm</a:t>
            </a:r>
            <a:r>
              <a:rPr lang="en-US" sz="4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lang="vi-VN" sz="42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B761EA-5190-3343-F1E0-706335C52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2" y="1752600"/>
            <a:ext cx="9185895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F6FF79-BE4C-0CF1-B4B5-A2B751E27E4A}"/>
              </a:ext>
            </a:extLst>
          </p:cNvPr>
          <p:cNvSpPr txBox="1"/>
          <p:nvPr/>
        </p:nvSpPr>
        <p:spPr>
          <a:xfrm>
            <a:off x="1503052" y="344269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Thảo luận nhóm: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6906D7-D07F-61F9-123C-9BDD59596EAB}"/>
              </a:ext>
            </a:extLst>
          </p:cNvPr>
          <p:cNvSpPr txBox="1"/>
          <p:nvPr/>
        </p:nvSpPr>
        <p:spPr>
          <a:xfrm>
            <a:off x="1503052" y="9906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Nêu những việc em cần làm khi bị ốm.</a:t>
            </a:r>
          </a:p>
        </p:txBody>
      </p:sp>
    </p:spTree>
    <p:extLst>
      <p:ext uri="{BB962C8B-B14F-4D97-AF65-F5344CB8AC3E}">
        <p14:creationId xmlns:p14="http://schemas.microsoft.com/office/powerpoint/2010/main" val="10977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2724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C2427-FA11-6031-2910-B98B4C3E5A99}"/>
              </a:ext>
            </a:extLst>
          </p:cNvPr>
          <p:cNvSpPr txBox="1"/>
          <p:nvPr/>
        </p:nvSpPr>
        <p:spPr>
          <a:xfrm>
            <a:off x="838200" y="3429000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00"/>
              </a:lnSpc>
            </a:pPr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</a:rPr>
              <a:t>Bài 5: Chăm sóc bản thân khi bị ốm (tiết 1)</a:t>
            </a: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49" y="1071664"/>
            <a:ext cx="9182100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>
                <a:solidFill>
                  <a:srgbClr val="002060"/>
                </a:solidFill>
                <a:latin typeface="HP001 4 hàng" panose="020B0603050302020204" pitchFamily="34" charset="0"/>
              </a:rPr>
              <a:t>Em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còn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err="1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4800" b="1">
                <a:solidFill>
                  <a:srgbClr val="002060"/>
                </a:solidFill>
                <a:latin typeface="HP001 4 hàng" panose="020B0603050302020204" pitchFamily="34" charset="0"/>
              </a:rPr>
              <a:t> việc nào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khác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mà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khi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ốm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?</a:t>
            </a:r>
            <a:endParaRPr lang="vi-VN" sz="4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6006A-1631-0F38-1419-C14643F9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925" y="2214664"/>
            <a:ext cx="6744149" cy="46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7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2038459"/>
            <a:ext cx="11772900" cy="4572000"/>
          </a:xfrm>
        </p:spPr>
        <p:txBody>
          <a:bodyPr>
            <a:noAutofit/>
          </a:bodyPr>
          <a:lstStyle/>
          <a:p>
            <a:pPr>
              <a:lnSpc>
                <a:spcPts val="52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ngay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cha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lnSpc>
                <a:spcPts val="52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rõ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sĩ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đau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đâu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?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mệt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như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?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trước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đó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ăn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?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uống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?....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trả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lời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hỏi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bác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sĩ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khám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bệnh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lnSpc>
                <a:spcPts val="52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Nghỉ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ngơi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uống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thuốc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hướng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sĩ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lnSpc>
                <a:spcPts val="52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Chườm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khăn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trán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nách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bẹn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sốt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4A0C7-73C4-001E-66F9-2244815BE79E}"/>
              </a:ext>
            </a:extLst>
          </p:cNvPr>
          <p:cNvSpPr txBox="1"/>
          <p:nvPr/>
        </p:nvSpPr>
        <p:spPr>
          <a:xfrm>
            <a:off x="4000500" y="358854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Kết</a:t>
            </a:r>
            <a:r>
              <a:rPr lang="en-US" sz="54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u="sng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luận</a:t>
            </a:r>
            <a:r>
              <a:rPr lang="en-US" sz="5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DE522-47DC-0AE9-4ABE-9ED80FA1A248}"/>
              </a:ext>
            </a:extLst>
          </p:cNvPr>
          <p:cNvSpPr txBox="1"/>
          <p:nvPr/>
        </p:nvSpPr>
        <p:spPr>
          <a:xfrm>
            <a:off x="427960" y="1282184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ốm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D9C83-0B6C-20D1-3BC8-3BF6F52F6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20" y="0"/>
            <a:ext cx="1172240" cy="11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429000"/>
            <a:ext cx="8267700" cy="11430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Hoạt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động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3: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Tìm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hiểu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những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việc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cần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tránh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khi</a:t>
            </a:r>
            <a:r>
              <a:rPr lang="en-US" sz="38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3800" b="1" err="1">
                <a:solidFill>
                  <a:srgbClr val="DF31BE"/>
                </a:solidFill>
                <a:latin typeface="HP001 4 hàng" panose="020B0603050302020204" pitchFamily="34" charset="0"/>
              </a:rPr>
              <a:t>bị</a:t>
            </a:r>
            <a:r>
              <a:rPr lang="en-US" sz="3800" b="1">
                <a:solidFill>
                  <a:srgbClr val="DF31BE"/>
                </a:solidFill>
                <a:latin typeface="HP001 4 hàng" panose="020B0603050302020204" pitchFamily="34" charset="0"/>
              </a:rPr>
              <a:t> ốm.</a:t>
            </a:r>
            <a:endParaRPr lang="vi-VN" sz="3800" b="1" dirty="0">
              <a:solidFill>
                <a:srgbClr val="DF31B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2E10F-BDFE-A86E-7759-0D2D7FF58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43000"/>
            <a:ext cx="10286999" cy="537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58581-9D0D-D917-61AA-47D4F5B138BB}"/>
              </a:ext>
            </a:extLst>
          </p:cNvPr>
          <p:cNvSpPr txBox="1"/>
          <p:nvPr/>
        </p:nvSpPr>
        <p:spPr>
          <a:xfrm>
            <a:off x="952500" y="342900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</a:rPr>
              <a:t>Nêu những việc em cần tránh khi bị ốm.</a:t>
            </a:r>
          </a:p>
        </p:txBody>
      </p:sp>
    </p:spTree>
    <p:extLst>
      <p:ext uri="{BB962C8B-B14F-4D97-AF65-F5344CB8AC3E}">
        <p14:creationId xmlns:p14="http://schemas.microsoft.com/office/powerpoint/2010/main" val="169306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51" y="1143000"/>
            <a:ext cx="10439400" cy="1143000"/>
          </a:xfrm>
        </p:spPr>
        <p:txBody>
          <a:bodyPr>
            <a:noAutofit/>
          </a:bodyPr>
          <a:lstStyle/>
          <a:p>
            <a:pPr>
              <a:lnSpc>
                <a:spcPts val="7000"/>
              </a:lnSpc>
            </a:pPr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</a:rPr>
              <a:t>Em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tránh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ốm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AEAD9-0E7F-1545-412B-E6C1512DF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9" y="2514600"/>
            <a:ext cx="6031005" cy="43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001000" cy="3352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400" b="1">
                <a:solidFill>
                  <a:srgbClr val="002060"/>
                </a:solidFill>
                <a:latin typeface="HP001 4 hàng" panose="020B0603050302020204" pitchFamily="34" charset="0"/>
              </a:rPr>
              <a:t>Tự ý lấy thuốc uống, uống nước đá, dùng thức ăn hoặc đồ uống lạ.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3400" b="1">
                <a:solidFill>
                  <a:srgbClr val="002060"/>
                </a:solidFill>
                <a:latin typeface="HP001 4 hàng" panose="020B0603050302020204" pitchFamily="34" charset="0"/>
              </a:rPr>
              <a:t>Tự ý tắm sông hồ, dầm mưa, chơi dưới trời nắng, hoạt động nặng … để tránh làm bệnh nặng thêm.</a:t>
            </a:r>
            <a:endParaRPr lang="vi-VN" sz="3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C6CBB-DA41-893D-C562-0ED632161F66}"/>
              </a:ext>
            </a:extLst>
          </p:cNvPr>
          <p:cNvSpPr txBox="1"/>
          <p:nvPr/>
        </p:nvSpPr>
        <p:spPr>
          <a:xfrm>
            <a:off x="838200" y="98167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002060"/>
                </a:solidFill>
                <a:latin typeface="HP001 4 hàng" panose="020B0603050302020204" pitchFamily="34" charset="0"/>
              </a:rPr>
              <a:t>Khi bị ốm em cần tránh những việc sau: 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70822-E223-06BD-A3E9-6D40F1074901}"/>
              </a:ext>
            </a:extLst>
          </p:cNvPr>
          <p:cNvSpPr txBox="1"/>
          <p:nvPr/>
        </p:nvSpPr>
        <p:spPr>
          <a:xfrm>
            <a:off x="4114800" y="204709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rgbClr val="002060"/>
                </a:solidFill>
                <a:latin typeface="HP001 4 hàng" panose="020B0603050302020204" pitchFamily="34" charset="0"/>
              </a:rPr>
              <a:t>Kết luận: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23F77-CDC0-4998-426C-ECDD049A9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4290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20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4624164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06" y="27622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88" y="2658113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888" y="569599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05212" y="1718608"/>
            <a:ext cx="4733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1830BF-6EFF-86EF-09DB-3812D6042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4" y="111200"/>
            <a:ext cx="4476749" cy="44767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4CF996-13B8-4349-8601-FD6170F81EAF}"/>
              </a:ext>
            </a:extLst>
          </p:cNvPr>
          <p:cNvSpPr txBox="1">
            <a:spLocks/>
          </p:cNvSpPr>
          <p:nvPr/>
        </p:nvSpPr>
        <p:spPr>
          <a:xfrm>
            <a:off x="4260262" y="4016449"/>
            <a:ext cx="3671472" cy="1143000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Na bị ốm - Đạo đức 1 - Hoc10">
            <a:hlinkClick r:id="" action="ppaction://media"/>
            <a:extLst>
              <a:ext uri="{FF2B5EF4-FFF2-40B4-BE49-F238E27FC236}">
                <a16:creationId xmlns:a16="http://schemas.microsoft.com/office/drawing/2014/main" id="{F765EC07-6505-ED5B-9645-5E767AF89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8133" y="936111"/>
            <a:ext cx="9155734" cy="5862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121" y="172608"/>
            <a:ext cx="8163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Na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ốm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lang="vi-VN" sz="4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F6FF3-DFA8-8CA2-1762-974405352788}"/>
              </a:ext>
            </a:extLst>
          </p:cNvPr>
          <p:cNvGrpSpPr/>
          <p:nvPr/>
        </p:nvGrpSpPr>
        <p:grpSpPr>
          <a:xfrm>
            <a:off x="1518133" y="890323"/>
            <a:ext cx="9155734" cy="5967677"/>
            <a:chOff x="1518133" y="890323"/>
            <a:chExt cx="9155734" cy="59676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133" y="890323"/>
              <a:ext cx="6199801" cy="29540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r="50830"/>
            <a:stretch/>
          </p:blipFill>
          <p:spPr>
            <a:xfrm>
              <a:off x="7717934" y="936111"/>
              <a:ext cx="2955933" cy="29082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47856"/>
            <a:stretch/>
          </p:blipFill>
          <p:spPr>
            <a:xfrm>
              <a:off x="1518133" y="3854217"/>
              <a:ext cx="3631654" cy="30037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9787" y="3854217"/>
              <a:ext cx="5524080" cy="3003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5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635178559801334248">
            <a:hlinkClick r:id="" action="ppaction://media"/>
            <a:extLst>
              <a:ext uri="{FF2B5EF4-FFF2-40B4-BE49-F238E27FC236}">
                <a16:creationId xmlns:a16="http://schemas.microsoft.com/office/drawing/2014/main" id="{F1237380-A01B-1DB4-29F8-C1F95FB683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836" y="0"/>
            <a:ext cx="1003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ạo đức 1 _ Sánh Cánh Diều _ Trang 24_81 - Google Chrome 2023-10-31 18-11-58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7542581-1EFE-B040-77FE-E16001AD7C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971" y="0"/>
            <a:ext cx="10018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ạo đức 1 _ Sánh Cánh Diều _ Trang 24_81 - Google Chrome 2023-10-31 18-13-07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3D616F8-0C42-CEF7-9581-40FAD67799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566" y="0"/>
            <a:ext cx="9304867" cy="68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1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ạo đức 1 _ Sánh Cánh Diều _ Trang 24_81 - Google Chrome 2023-10-31 18-14-25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6C672E1-EA4D-4AC1-EDEC-BF13FA9429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7922"/>
            <a:ext cx="8991600" cy="68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ạo đức 1 _ Sánh Cánh Diều _ Trang 24_81 - Google Chrome 2023-11-02 21-33-4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C6C9CDC-6B25-A9CE-79BA-4F80043A0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661" y="550862"/>
            <a:ext cx="11680678" cy="57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8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357</Words>
  <Application>Microsoft Office PowerPoint</Application>
  <PresentationFormat>Widescreen</PresentationFormat>
  <Paragraphs>41</Paragraphs>
  <Slides>27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THẢO LUẬN</vt:lpstr>
      <vt:lpstr>PowerPoint Presentation</vt:lpstr>
      <vt:lpstr>Hoạt động 1: Tìm hiểu những biểu hiện của cơ thể khi bị ốm.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còn biết những việc nào khác mà các em cần làm khi bị ốm?</vt:lpstr>
      <vt:lpstr>PowerPoint Presentation</vt:lpstr>
      <vt:lpstr>Hoạt động 3: Tìm hiểu những việc cần tránh khi bị ốm.</vt:lpstr>
      <vt:lpstr>PowerPoint Presentation</vt:lpstr>
      <vt:lpstr>Em còn biết những việc nào khác mà các em cần tránh làm khi bị ốm?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112</cp:revision>
  <dcterms:created xsi:type="dcterms:W3CDTF">2020-05-18T12:48:51Z</dcterms:created>
  <dcterms:modified xsi:type="dcterms:W3CDTF">2023-11-14T09:27:40Z</dcterms:modified>
</cp:coreProperties>
</file>