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68" r:id="rId3"/>
    <p:sldMasterId id="2147483780" r:id="rId4"/>
    <p:sldMasterId id="2147483804" r:id="rId5"/>
    <p:sldMasterId id="2147483816" r:id="rId6"/>
  </p:sldMasterIdLst>
  <p:notesMasterIdLst>
    <p:notesMasterId r:id="rId24"/>
  </p:notesMasterIdLst>
  <p:sldIdLst>
    <p:sldId id="281" r:id="rId7"/>
    <p:sldId id="7178" r:id="rId8"/>
    <p:sldId id="7177" r:id="rId9"/>
    <p:sldId id="7207" r:id="rId10"/>
    <p:sldId id="280" r:id="rId11"/>
    <p:sldId id="7203" r:id="rId12"/>
    <p:sldId id="7204" r:id="rId13"/>
    <p:sldId id="7189" r:id="rId14"/>
    <p:sldId id="7158" r:id="rId15"/>
    <p:sldId id="7182" r:id="rId16"/>
    <p:sldId id="7188" r:id="rId17"/>
    <p:sldId id="7191" r:id="rId18"/>
    <p:sldId id="7205" r:id="rId19"/>
    <p:sldId id="7206" r:id="rId20"/>
    <p:sldId id="7200" r:id="rId21"/>
    <p:sldId id="259" r:id="rId22"/>
    <p:sldId id="71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2"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BD9E3"/>
    <a:srgbClr val="99FF33"/>
    <a:srgbClr val="6600FF"/>
    <a:srgbClr val="6666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30" d="100"/>
          <a:sy n="30" d="100"/>
        </p:scale>
        <p:origin x="198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279C7-8613-4BBA-861C-325EB351E346}" type="datetimeFigureOut">
              <a:rPr lang="en-US" smtClean="0"/>
              <a:t>12/14/2024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703EB-4C12-4CDE-86A0-BA7095E81CC3}" type="slidenum">
              <a:rPr lang="en-US" smtClean="0"/>
              <a:t>‹#›</a:t>
            </a:fld>
            <a:endParaRPr lang="en-US"/>
          </a:p>
        </p:txBody>
      </p:sp>
    </p:spTree>
    <p:extLst>
      <p:ext uri="{BB962C8B-B14F-4D97-AF65-F5344CB8AC3E}">
        <p14:creationId xmlns:p14="http://schemas.microsoft.com/office/powerpoint/2010/main" val="184974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kern="100" dirty="0">
                <a:effectLst/>
                <a:latin typeface="Times New Roman" panose="02020603050405020304" pitchFamily="18" charset="0"/>
                <a:ea typeface="Times New Roman" panose="02020603050405020304" pitchFamily="18" charset="0"/>
              </a:rPr>
              <a:t>Đất nước ta là một đất nước có nền văn hiến lâu đời. Trải qua hàng nghìn năm người dân chúng ta vẫn lưu giữ và duy trì bảo tồn các lễ hội truyền thống. Mỗi địa phương có những lễ hội truyền thống khác nhau tùy theo địa phương đó. Vậy chúng ta cùng đi tìm hiểu nội dung các lễ hội truyền thống đó nhé….</a:t>
            </a:r>
            <a:endParaRPr lang="en-US" dirty="0"/>
          </a:p>
        </p:txBody>
      </p:sp>
      <p:sp>
        <p:nvSpPr>
          <p:cNvPr id="4" name="Slide Number Placeholder 3"/>
          <p:cNvSpPr>
            <a:spLocks noGrp="1"/>
          </p:cNvSpPr>
          <p:nvPr>
            <p:ph type="sldNum" sz="quarter" idx="5"/>
          </p:nvPr>
        </p:nvSpPr>
        <p:spPr/>
        <p:txBody>
          <a:bodyPr/>
          <a:lstStyle/>
          <a:p>
            <a:fld id="{994703EB-4C12-4CDE-86A0-BA7095E81CC3}" type="slidenum">
              <a:rPr lang="en-US" smtClean="0"/>
              <a:t>5</a:t>
            </a:fld>
            <a:endParaRPr lang="en-US"/>
          </a:p>
        </p:txBody>
      </p:sp>
    </p:spTree>
    <p:extLst>
      <p:ext uri="{BB962C8B-B14F-4D97-AF65-F5344CB8AC3E}">
        <p14:creationId xmlns:p14="http://schemas.microsoft.com/office/powerpoint/2010/main" val="1624573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703EB-4C12-4CDE-86A0-BA7095E81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39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4703EB-4C12-4CDE-86A0-BA7095E81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65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红动网www.redocn.com1">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宋体 CN Light" panose="02020300000000000000" charset="-122"/>
                <a:ea typeface="思源宋体 CN Light" panose="020203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6420532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红动网www.redocn.com2">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904299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4872997"/>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3红动网www.redocn.com">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81987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红动网www.redocn.com1">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宋体 CN Light" panose="02020300000000000000" charset="-122"/>
                <a:ea typeface="思源宋体 CN Light" panose="020203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649286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5142445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思源宋体 CN Light" panose="02020300000000000000" charset="-122"/>
                <a:ea typeface="思源宋体 CN Light" panose="02020300000000000000"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424949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539144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6639900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942208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794409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思源宋体 CN Light" panose="02020300000000000000" charset="-122"/>
                <a:ea typeface="思源宋体 CN Light" panose="02020300000000000000" charset="-122"/>
              </a:defRPr>
            </a:lvl1pPr>
            <a:lvl2pPr>
              <a:defRPr sz="2800">
                <a:latin typeface="思源宋体 CN Light" panose="02020300000000000000" charset="-122"/>
                <a:ea typeface="思源宋体 CN Light" panose="02020300000000000000" charset="-122"/>
              </a:defRPr>
            </a:lvl2pPr>
            <a:lvl3pPr>
              <a:defRPr sz="2400">
                <a:latin typeface="思源宋体 CN Light" panose="02020300000000000000" charset="-122"/>
                <a:ea typeface="思源宋体 CN Light" panose="02020300000000000000" charset="-122"/>
              </a:defRPr>
            </a:lvl3pPr>
            <a:lvl4pPr>
              <a:defRPr sz="2000">
                <a:latin typeface="思源宋体 CN Light" panose="02020300000000000000" charset="-122"/>
                <a:ea typeface="思源宋体 CN Light" panose="02020300000000000000" charset="-122"/>
              </a:defRPr>
            </a:lvl4pPr>
            <a:lvl5pPr>
              <a:defRPr sz="2000">
                <a:latin typeface="思源宋体 CN Light" panose="02020300000000000000" charset="-122"/>
                <a:ea typeface="思源宋体 CN Light" panose="02020300000000000000"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1181137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4821102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3763029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红动网www.redocn.com2">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954008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3红动网www.redocn.com">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860892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4562116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7586625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4557546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19650546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02573902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665436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927432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思源宋体 CN Light" panose="02020300000000000000" charset="-122"/>
                <a:ea typeface="思源宋体 CN Light" panose="02020300000000000000"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692898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1695592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50679072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378341468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12/14/2024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1597644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红动网www.redocn.com1">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宋体 CN Light" panose="02020300000000000000" charset="-122"/>
                <a:ea typeface="思源宋体 CN Light" panose="020203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775423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413557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思源宋体 CN Light" panose="02020300000000000000" charset="-122"/>
                <a:ea typeface="思源宋体 CN Light" panose="02020300000000000000"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992159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865559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134263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4128944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1598818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1221049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思源宋体 CN Light" panose="02020300000000000000" charset="-122"/>
                <a:ea typeface="思源宋体 CN Light" panose="02020300000000000000" charset="-122"/>
              </a:defRPr>
            </a:lvl1pPr>
            <a:lvl2pPr>
              <a:defRPr sz="2800">
                <a:latin typeface="思源宋体 CN Light" panose="02020300000000000000" charset="-122"/>
                <a:ea typeface="思源宋体 CN Light" panose="02020300000000000000" charset="-122"/>
              </a:defRPr>
            </a:lvl2pPr>
            <a:lvl3pPr>
              <a:defRPr sz="2400">
                <a:latin typeface="思源宋体 CN Light" panose="02020300000000000000" charset="-122"/>
                <a:ea typeface="思源宋体 CN Light" panose="02020300000000000000" charset="-122"/>
              </a:defRPr>
            </a:lvl3pPr>
            <a:lvl4pPr>
              <a:defRPr sz="2000">
                <a:latin typeface="思源宋体 CN Light" panose="02020300000000000000" charset="-122"/>
                <a:ea typeface="思源宋体 CN Light" panose="02020300000000000000" charset="-122"/>
              </a:defRPr>
            </a:lvl4pPr>
            <a:lvl5pPr>
              <a:defRPr sz="2000">
                <a:latin typeface="思源宋体 CN Light" panose="02020300000000000000" charset="-122"/>
                <a:ea typeface="思源宋体 CN Light" panose="02020300000000000000"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574534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693029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红动网www.redocn.com2">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605175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3红动网www.redocn.com">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99879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红动网www.redocn.com1">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atin typeface="思源宋体 CN Light" panose="02020300000000000000" charset="-122"/>
                <a:ea typeface="思源宋体 CN Light" panose="02020300000000000000"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7488112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42038942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思源宋体 CN Light" panose="02020300000000000000" charset="-122"/>
                <a:ea typeface="思源宋体 CN Light" panose="02020300000000000000"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9174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561546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8241610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atin typeface="思源宋体 CN Light" panose="02020300000000000000" charset="-122"/>
                <a:ea typeface="思源宋体 CN Light" panose="02020300000000000000"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7856928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1232277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41388189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思源宋体 CN Light" panose="02020300000000000000" charset="-122"/>
                <a:ea typeface="思源宋体 CN Light" panose="02020300000000000000" charset="-122"/>
              </a:defRPr>
            </a:lvl1pPr>
            <a:lvl2pPr>
              <a:defRPr sz="2800">
                <a:latin typeface="思源宋体 CN Light" panose="02020300000000000000" charset="-122"/>
                <a:ea typeface="思源宋体 CN Light" panose="02020300000000000000" charset="-122"/>
              </a:defRPr>
            </a:lvl2pPr>
            <a:lvl3pPr>
              <a:defRPr sz="2400">
                <a:latin typeface="思源宋体 CN Light" panose="02020300000000000000" charset="-122"/>
                <a:ea typeface="思源宋体 CN Light" panose="02020300000000000000" charset="-122"/>
              </a:defRPr>
            </a:lvl3pPr>
            <a:lvl4pPr>
              <a:defRPr sz="2000">
                <a:latin typeface="思源宋体 CN Light" panose="02020300000000000000" charset="-122"/>
                <a:ea typeface="思源宋体 CN Light" panose="02020300000000000000" charset="-122"/>
              </a:defRPr>
            </a:lvl4pPr>
            <a:lvl5pPr>
              <a:defRPr sz="2000">
                <a:latin typeface="思源宋体 CN Light" panose="02020300000000000000" charset="-122"/>
                <a:ea typeface="思源宋体 CN Light" panose="02020300000000000000"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937564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489042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红动网www.redocn.com2">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5746009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3红动网www.redocn.com">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atin typeface="思源宋体 CN Light" panose="02020300000000000000" charset="-122"/>
                <a:ea typeface="思源宋体 CN Light" panose="02020300000000000000" charset="-122"/>
              </a:defRPr>
            </a:lvl1pPr>
            <a:lvl2pPr>
              <a:defRPr>
                <a:latin typeface="思源宋体 CN Light" panose="02020300000000000000" charset="-122"/>
                <a:ea typeface="思源宋体 CN Light" panose="02020300000000000000" charset="-122"/>
              </a:defRPr>
            </a:lvl2pPr>
            <a:lvl3pPr>
              <a:defRPr>
                <a:latin typeface="思源宋体 CN Light" panose="02020300000000000000" charset="-122"/>
                <a:ea typeface="思源宋体 CN Light" panose="02020300000000000000" charset="-122"/>
              </a:defRPr>
            </a:lvl3pPr>
            <a:lvl4pPr>
              <a:defRPr>
                <a:latin typeface="思源宋体 CN Light" panose="02020300000000000000" charset="-122"/>
                <a:ea typeface="思源宋体 CN Light" panose="02020300000000000000" charset="-122"/>
              </a:defRPr>
            </a:lvl4pPr>
            <a:lvl5pPr>
              <a:defRPr>
                <a:latin typeface="思源宋体 CN Light" panose="02020300000000000000" charset="-122"/>
                <a:ea typeface="思源宋体 CN Light" panose="02020300000000000000" charset="-122"/>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737681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1E30A7-CDA4-4472-8EA4-8DD7894E1BFD}" type="datetimeFigureOut">
              <a:rPr lang="en-GB" smtClean="0"/>
              <a:t>14/12/2024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153072032"/>
      </p:ext>
    </p:extLst>
  </p:cSld>
  <p:clrMapOvr>
    <a:masterClrMapping/>
  </p:clrMapOvr>
  <p:transition spd="slow">
    <p:wip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E30A7-CDA4-4472-8EA4-8DD7894E1BFD}" type="datetimeFigureOut">
              <a:rPr lang="en-GB" smtClean="0"/>
              <a:t>14/12/2024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121115820"/>
      </p:ext>
    </p:extLst>
  </p:cSld>
  <p:clrMapOvr>
    <a:masterClrMapping/>
  </p:clrMapOvr>
  <p:transition spd="slow">
    <p:wip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1E30A7-CDA4-4472-8EA4-8DD7894E1BFD}" type="datetimeFigureOut">
              <a:rPr lang="en-GB" smtClean="0"/>
              <a:t>14/12/2024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152152968"/>
      </p:ext>
    </p:extLst>
  </p:cSld>
  <p:clrMapOvr>
    <a:masterClrMapping/>
  </p:clrMapOvr>
  <p:transition spd="slow">
    <p:wip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1E30A7-CDA4-4472-8EA4-8DD7894E1BFD}" type="datetimeFigureOut">
              <a:rPr lang="en-GB" smtClean="0"/>
              <a:t>14/12/2024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821164783"/>
      </p:ext>
    </p:extLst>
  </p:cSld>
  <p:clrMapOvr>
    <a:masterClrMapping/>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2144322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1E30A7-CDA4-4472-8EA4-8DD7894E1BFD}" type="datetimeFigureOut">
              <a:rPr lang="en-GB" smtClean="0"/>
              <a:t>14/12/2024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228977462"/>
      </p:ext>
    </p:extLst>
  </p:cSld>
  <p:clrMapOvr>
    <a:masterClrMapping/>
  </p:clrMapOvr>
  <p:transition spd="slow">
    <p:wip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1E30A7-CDA4-4472-8EA4-8DD7894E1BFD}" type="datetimeFigureOut">
              <a:rPr lang="en-GB" smtClean="0"/>
              <a:t>14/12/2024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876191174"/>
      </p:ext>
    </p:extLst>
  </p:cSld>
  <p:clrMapOvr>
    <a:masterClrMapping/>
  </p:clrMapOvr>
  <p:transition spd="slow">
    <p:wip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344707685"/>
      </p:ext>
    </p:extLst>
  </p:cSld>
  <p:clrMapOvr>
    <a:masterClrMapping/>
  </p:clrMapOvr>
  <p:transition spd="slow">
    <p:wip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895086856"/>
      </p:ext>
    </p:extLst>
  </p:cSld>
  <p:clrMapOvr>
    <a:masterClrMapping/>
  </p:clrMapOvr>
  <p:transition spd="slow">
    <p:wip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812381970"/>
      </p:ext>
    </p:extLst>
  </p:cSld>
  <p:clrMapOvr>
    <a:masterClrMapping/>
  </p:clrMapOvr>
  <p:transition spd="slow">
    <p:wip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08209974"/>
      </p:ext>
    </p:extLst>
  </p:cSld>
  <p:clrMapOvr>
    <a:masterClrMapping/>
  </p:clrMapOvr>
  <p:transition spd="slow">
    <p:wip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294717580"/>
      </p:ext>
    </p:extLst>
  </p:cSld>
  <p:clrMapOvr>
    <a:masterClrMapping/>
  </p:clrMapOvr>
  <p:transition spd="slow">
    <p:wip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684772981"/>
      </p:ext>
    </p:extLst>
  </p:cSld>
  <p:clrMapOvr>
    <a:masterClrMapping/>
  </p:clrMapOvr>
  <p:transition spd="slow">
    <p:wip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028106431"/>
      </p:ext>
    </p:extLst>
  </p:cSld>
  <p:clrMapOvr>
    <a:masterClrMapping/>
  </p:clrMapOvr>
  <p:transition spd="slow">
    <p:wip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074011494"/>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4137209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176479003"/>
      </p:ext>
    </p:extLst>
  </p:cSld>
  <p:clrMapOvr>
    <a:masterClrMapping/>
  </p:clrMapOvr>
  <p:transition spd="slow">
    <p:wip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800839110"/>
      </p:ext>
    </p:extLst>
  </p:cSld>
  <p:clrMapOvr>
    <a:masterClrMapping/>
  </p:clrMapOvr>
  <p:transition spd="slow">
    <p:wip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669438532"/>
      </p:ext>
    </p:extLst>
  </p:cSld>
  <p:clrMapOvr>
    <a:masterClrMapping/>
  </p:clrMapOvr>
  <p:transition spd="slow">
    <p:wip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885015738"/>
      </p:ext>
    </p:extLst>
  </p:cSld>
  <p:clrMapOvr>
    <a:masterClrMapping/>
  </p:clrMapOvr>
  <p:transition spd="slow">
    <p:wip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857257315"/>
      </p:ext>
    </p:extLst>
  </p:cSld>
  <p:clrMapOvr>
    <a:masterClrMapping/>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716862298"/>
      </p:ext>
    </p:extLst>
  </p:cSld>
  <p:clrMapOvr>
    <a:masterClrMapping/>
  </p:clrMapOvr>
  <p:transition spd="slow">
    <p:wip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503540500"/>
      </p:ext>
    </p:extLst>
  </p:cSld>
  <p:clrMapOvr>
    <a:masterClrMapping/>
  </p:clrMapOvr>
  <p:transition spd="slow">
    <p:wip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203877614"/>
      </p:ext>
    </p:extLst>
  </p:cSld>
  <p:clrMapOvr>
    <a:masterClrMapping/>
  </p:clrMapOvr>
  <p:transition spd="slow">
    <p:wip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725175996"/>
      </p:ext>
    </p:extLst>
  </p:cSld>
  <p:clrMapOvr>
    <a:masterClrMapping/>
  </p:clrMapOvr>
  <p:transition spd="slow">
    <p:wip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987212316"/>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atin typeface="思源宋体 CN Light" panose="02020300000000000000" charset="-122"/>
                <a:ea typeface="思源宋体 CN Light" panose="02020300000000000000" charset="-122"/>
              </a:defRPr>
            </a:lvl1pPr>
            <a:lvl2pPr>
              <a:defRPr sz="2800">
                <a:latin typeface="思源宋体 CN Light" panose="02020300000000000000" charset="-122"/>
                <a:ea typeface="思源宋体 CN Light" panose="02020300000000000000" charset="-122"/>
              </a:defRPr>
            </a:lvl2pPr>
            <a:lvl3pPr>
              <a:defRPr sz="2400">
                <a:latin typeface="思源宋体 CN Light" panose="02020300000000000000" charset="-122"/>
                <a:ea typeface="思源宋体 CN Light" panose="02020300000000000000" charset="-122"/>
              </a:defRPr>
            </a:lvl3pPr>
            <a:lvl4pPr>
              <a:defRPr sz="2000">
                <a:latin typeface="思源宋体 CN Light" panose="02020300000000000000" charset="-122"/>
                <a:ea typeface="思源宋体 CN Light" panose="02020300000000000000" charset="-122"/>
              </a:defRPr>
            </a:lvl4pPr>
            <a:lvl5pPr>
              <a:defRPr sz="2000">
                <a:latin typeface="思源宋体 CN Light" panose="02020300000000000000" charset="-122"/>
                <a:ea typeface="思源宋体 CN Light" panose="02020300000000000000" charset="-122"/>
              </a:defRPr>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1093147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618723077"/>
      </p:ext>
    </p:extLst>
  </p:cSld>
  <p:clrMapOvr>
    <a:masterClrMapping/>
  </p:clrMapOvr>
  <p:transition spd="slow">
    <p:wip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700710003"/>
      </p:ext>
    </p:extLst>
  </p:cSld>
  <p:clrMapOvr>
    <a:masterClrMapping/>
  </p:clrMapOvr>
  <p:transition spd="slow">
    <p:wip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760005547"/>
      </p:ext>
    </p:extLst>
  </p:cSld>
  <p:clrMapOvr>
    <a:masterClrMapping/>
  </p:clrMapOvr>
  <p:transition spd="slow">
    <p:wip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138700877"/>
      </p:ext>
    </p:extLst>
  </p:cSld>
  <p:clrMapOvr>
    <a:masterClrMapping/>
  </p:clrMapOvr>
  <p:transition spd="slow">
    <p:wip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667832495"/>
      </p:ext>
    </p:extLst>
  </p:cSld>
  <p:clrMapOvr>
    <a:masterClrMapping/>
  </p:clrMapOvr>
  <p:transition spd="slow">
    <p:wip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720050296"/>
      </p:ext>
    </p:extLst>
  </p:cSld>
  <p:clrMapOvr>
    <a:masterClrMapping/>
  </p:clrMapOvr>
  <p:transition spd="slow">
    <p:wip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060786888"/>
      </p:ext>
    </p:extLst>
  </p:cSld>
  <p:clrMapOvr>
    <a:masterClrMapping/>
  </p:clrMapOvr>
  <p:transition spd="slow">
    <p:wip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211009812"/>
      </p:ext>
    </p:extLst>
  </p:cSld>
  <p:clrMapOvr>
    <a:masterClrMapping/>
  </p:clrMapOvr>
  <p:transition spd="slow">
    <p:wip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270433517"/>
      </p:ext>
    </p:extLst>
  </p:cSld>
  <p:clrMapOvr>
    <a:masterClrMapping/>
  </p:clrMapOvr>
  <p:transition spd="slow">
    <p:wip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0246266"/>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红动网www.redocn.com">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atin typeface="思源宋体 CN Light" panose="02020300000000000000" charset="-122"/>
                <a:ea typeface="思源宋体 CN Light" panose="02020300000000000000" charset="-122"/>
              </a:defRPr>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atin typeface="思源宋体 CN Light" panose="02020300000000000000" charset="-122"/>
                <a:ea typeface="思源宋体 CN Light" panose="02020300000000000000"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1099ACF1-E86B-46C6-A130-7FEEC7006B2C}" type="datetimeFigureOut">
              <a:rPr lang="zh-CN" altLang="en-US" smtClean="0"/>
              <a:t>2024/12/14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43E78E0-65A9-43E1-9E7B-0BEB7ABF3E4D}" type="slidenum">
              <a:rPr lang="zh-CN" altLang="en-US" smtClean="0"/>
              <a:t>‹#›</a:t>
            </a:fld>
            <a:endParaRPr lang="zh-CN" altLang="en-US"/>
          </a:p>
        </p:txBody>
      </p:sp>
    </p:spTree>
    <p:extLst>
      <p:ext uri="{BB962C8B-B14F-4D97-AF65-F5344CB8AC3E}">
        <p14:creationId xmlns:p14="http://schemas.microsoft.com/office/powerpoint/2010/main" val="3745101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823150356"/>
      </p:ext>
    </p:extLst>
  </p:cSld>
  <p:clrMapOvr>
    <a:masterClrMapping/>
  </p:clrMapOvr>
  <p:transition spd="slow">
    <p:wip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1426753725"/>
      </p:ext>
    </p:extLst>
  </p:cSld>
  <p:clrMapOvr>
    <a:masterClrMapping/>
  </p:clrMapOvr>
  <p:transition spd="slow">
    <p:wip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718731192"/>
      </p:ext>
    </p:extLst>
  </p:cSld>
  <p:clrMapOvr>
    <a:masterClrMapping/>
  </p:clrMapOvr>
  <p:transition spd="slow">
    <p:wip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E30A7-CDA4-4472-8EA4-8DD7894E1BFD}" type="datetimeFigureOut">
              <a:rPr lang="en-GB" smtClean="0"/>
              <a:t>14/12/2024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205163938"/>
      </p:ext>
    </p:extLst>
  </p:cSld>
  <p:clrMapOvr>
    <a:masterClrMapping/>
  </p:clrMapOvr>
  <p:transition spd="slow">
    <p:wip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1E30A7-CDA4-4472-8EA4-8DD7894E1BFD}" type="datetimeFigureOut">
              <a:rPr lang="en-GB" smtClean="0"/>
              <a:t>14/12/2024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3405947054"/>
      </p:ext>
    </p:extLst>
  </p:cSld>
  <p:clrMapOvr>
    <a:masterClrMapping/>
  </p:clrMapOvr>
  <p:transition spd="slow">
    <p:wip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1E30A7-CDA4-4472-8EA4-8DD7894E1BFD}" type="datetimeFigureOut">
              <a:rPr lang="en-GB" smtClean="0"/>
              <a:t>14/12/2024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223679622"/>
      </p:ext>
    </p:extLst>
  </p:cSld>
  <p:clrMapOvr>
    <a:masterClrMapping/>
  </p:clrMapOvr>
  <p:transition spd="slow">
    <p:wip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E30A7-CDA4-4472-8EA4-8DD7894E1BFD}" type="datetimeFigureOut">
              <a:rPr lang="en-GB" smtClean="0"/>
              <a:t>14/12/2024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2646973264"/>
      </p:ext>
    </p:extLst>
  </p:cSld>
  <p:clrMapOvr>
    <a:masterClrMapping/>
  </p:clrMapOvr>
  <p:transition spd="slow">
    <p:wip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1E30A7-CDA4-4472-8EA4-8DD7894E1BFD}" type="datetimeFigureOut">
              <a:rPr lang="en-GB" smtClean="0"/>
              <a:t>14/12/2024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246759-8020-4D62-B317-E24F730288A5}" type="slidenum">
              <a:rPr lang="en-GB" smtClean="0"/>
              <a:t>‹#›</a:t>
            </a:fld>
            <a:endParaRPr lang="en-GB"/>
          </a:p>
        </p:txBody>
      </p:sp>
    </p:spTree>
    <p:extLst>
      <p:ext uri="{BB962C8B-B14F-4D97-AF65-F5344CB8AC3E}">
        <p14:creationId xmlns:p14="http://schemas.microsoft.com/office/powerpoint/2010/main" val="453317323"/>
      </p:ext>
    </p:extLst>
  </p:cSld>
  <p:clrMapOvr>
    <a:masterClrMapping/>
  </p:clrMapOvr>
  <p:transition spd="slow">
    <p:wip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1050960"/>
      </p:ext>
    </p:extLst>
  </p:cSld>
  <p:clrMapOvr>
    <a:masterClrMapping/>
  </p:clrMapOvr>
  <p:transition spd="slow">
    <p:wip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20755526"/>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9.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ags" Target="../tags/tag12.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ags" Target="../tags/tag1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theme" Target="../theme/theme6.xml"/><Relationship Id="rId20" Type="http://schemas.openxmlformats.org/officeDocument/2006/relationships/slideLayout" Target="../slideLayouts/slideLayout75.xml"/><Relationship Id="rId4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descr="E:\PPT\包图网\审核中\组 2.png组 2"/>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23" name="组合 22"/>
          <p:cNvGrpSpPr/>
          <p:nvPr userDrawn="1"/>
        </p:nvGrpSpPr>
        <p:grpSpPr>
          <a:xfrm>
            <a:off x="304056" y="335260"/>
            <a:ext cx="11583889" cy="6187481"/>
            <a:chOff x="1719516" y="1365880"/>
            <a:chExt cx="8717331" cy="3809932"/>
          </a:xfrm>
        </p:grpSpPr>
        <p:sp>
          <p:nvSpPr>
            <p:cNvPr id="24" name="矩形 23"/>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25" name="矩形 24"/>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387051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descr="E:\PPT\包图网\审核中\组 2.png组 2"/>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23" name="组合 22"/>
          <p:cNvGrpSpPr/>
          <p:nvPr userDrawn="1"/>
        </p:nvGrpSpPr>
        <p:grpSpPr>
          <a:xfrm>
            <a:off x="304056" y="335260"/>
            <a:ext cx="11583889" cy="6187481"/>
            <a:chOff x="1719516" y="1365880"/>
            <a:chExt cx="8717331" cy="3809932"/>
          </a:xfrm>
        </p:grpSpPr>
        <p:sp>
          <p:nvSpPr>
            <p:cNvPr id="24" name="矩形 23"/>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25" name="矩形 24"/>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6804707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4882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descr="E:\PPT\包图网\审核中\组 2.png组 2"/>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23" name="组合 22"/>
          <p:cNvGrpSpPr/>
          <p:nvPr userDrawn="1"/>
        </p:nvGrpSpPr>
        <p:grpSpPr>
          <a:xfrm>
            <a:off x="304056" y="335260"/>
            <a:ext cx="11583889" cy="6187481"/>
            <a:chOff x="1719516" y="1365880"/>
            <a:chExt cx="8717331" cy="3809932"/>
          </a:xfrm>
        </p:grpSpPr>
        <p:sp>
          <p:nvSpPr>
            <p:cNvPr id="24" name="矩形 23"/>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25" name="矩形 24"/>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245314065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图片 12" descr="E:\PPT\包图网\审核中\组 2.png组 2"/>
          <p:cNvPicPr>
            <a:picLocks noChangeAspect="1"/>
          </p:cNvPicPr>
          <p:nvPr userDrawn="1">
            <p:custDataLst>
              <p:tags r:id="rId13"/>
            </p:custDataLst>
          </p:nvPr>
        </p:nvPicPr>
        <p:blipFill>
          <a:blip r:embed="rId16"/>
          <a:srcRect/>
          <a:stretch>
            <a:fillRect/>
          </a:stretch>
        </p:blipFill>
        <p:spPr>
          <a:xfrm>
            <a:off x="0" y="0"/>
            <a:ext cx="12192000" cy="6858000"/>
          </a:xfrm>
          <a:prstGeom prst="rect">
            <a:avLst/>
          </a:prstGeom>
        </p:spPr>
      </p:pic>
      <p:grpSp>
        <p:nvGrpSpPr>
          <p:cNvPr id="23" name="组合 22"/>
          <p:cNvGrpSpPr/>
          <p:nvPr userDrawn="1"/>
        </p:nvGrpSpPr>
        <p:grpSpPr>
          <a:xfrm>
            <a:off x="304056" y="335260"/>
            <a:ext cx="11583889" cy="6187481"/>
            <a:chOff x="1719516" y="1365880"/>
            <a:chExt cx="8717331" cy="3809932"/>
          </a:xfrm>
        </p:grpSpPr>
        <p:sp>
          <p:nvSpPr>
            <p:cNvPr id="24" name="矩形 23"/>
            <p:cNvSpPr/>
            <p:nvPr>
              <p:custDataLst>
                <p:tags r:id="rId14"/>
              </p:custDataLst>
            </p:nvPr>
          </p:nvSpPr>
          <p:spPr>
            <a:xfrm>
              <a:off x="1719516" y="1365880"/>
              <a:ext cx="8717331" cy="3809932"/>
            </a:xfrm>
            <a:prstGeom prst="rect">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sp>
          <p:nvSpPr>
            <p:cNvPr id="25" name="矩形 24"/>
            <p:cNvSpPr/>
            <p:nvPr>
              <p:custDataLst>
                <p:tags r:id="rId15"/>
              </p:custDataLst>
            </p:nvPr>
          </p:nvSpPr>
          <p:spPr>
            <a:xfrm>
              <a:off x="1844554" y="1468382"/>
              <a:ext cx="8467255" cy="3604927"/>
            </a:xfrm>
            <a:prstGeom prst="rect">
              <a:avLst/>
            </a:prstGeom>
            <a:solidFill>
              <a:schemeClr val="bg1"/>
            </a:solidFill>
            <a:ln w="22225">
              <a:solidFill>
                <a:srgbClr val="0A8E7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charset="-122"/>
                <a:ea typeface="思源宋体 CN Light" panose="02020300000000000000" charset="-122"/>
              </a:endParaRPr>
            </a:p>
          </p:txBody>
        </p:sp>
      </p:grpSp>
    </p:spTree>
    <p:extLst>
      <p:ext uri="{BB962C8B-B14F-4D97-AF65-F5344CB8AC3E}">
        <p14:creationId xmlns:p14="http://schemas.microsoft.com/office/powerpoint/2010/main" val="207396747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E30A7-CDA4-4472-8EA4-8DD7894E1BFD}" type="datetimeFigureOut">
              <a:rPr lang="en-GB" smtClean="0"/>
              <a:t>14/12/2024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46759-8020-4D62-B317-E24F730288A5}" type="slidenum">
              <a:rPr lang="en-GB" smtClean="0"/>
              <a:t>‹#›</a:t>
            </a:fld>
            <a:endParaRPr lang="en-GB"/>
          </a:p>
        </p:txBody>
      </p:sp>
    </p:spTree>
    <p:extLst>
      <p:ext uri="{BB962C8B-B14F-4D97-AF65-F5344CB8AC3E}">
        <p14:creationId xmlns:p14="http://schemas.microsoft.com/office/powerpoint/2010/main" val="328824908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6.xml"/><Relationship Id="rId7" Type="http://schemas.openxmlformats.org/officeDocument/2006/relationships/image" Target="../media/image4.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46.xm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2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xml"/><Relationship Id="rId7" Type="http://schemas.openxmlformats.org/officeDocument/2006/relationships/image" Target="../media/image5.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1.xml"/><Relationship Id="rId7" Type="http://schemas.openxmlformats.org/officeDocument/2006/relationships/image" Target="../media/image4.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E:\PPT\包图网\审核中\组 2.png组 2"/>
          <p:cNvPicPr>
            <a:picLocks noChangeAspect="1"/>
          </p:cNvPicPr>
          <p:nvPr>
            <p:custDataLst>
              <p:tags r:id="rId1"/>
            </p:custDataLst>
          </p:nvPr>
        </p:nvPicPr>
        <p:blipFill>
          <a:blip r:embed="rId5"/>
          <a:srcRect/>
          <a:stretch>
            <a:fillRect/>
          </a:stretch>
        </p:blipFill>
        <p:spPr>
          <a:xfrm>
            <a:off x="0" y="0"/>
            <a:ext cx="12192000" cy="6858000"/>
          </a:xfrm>
          <a:prstGeom prst="rect">
            <a:avLst/>
          </a:prstGeom>
        </p:spPr>
      </p:pic>
      <p:pic>
        <p:nvPicPr>
          <p:cNvPr id="12" name="图片 11" descr="1 (16)"/>
          <p:cNvPicPr>
            <a:picLocks noChangeAspect="1"/>
          </p:cNvPicPr>
          <p:nvPr/>
        </p:nvPicPr>
        <p:blipFill>
          <a:blip r:embed="rId6"/>
          <a:stretch>
            <a:fillRect/>
          </a:stretch>
        </p:blipFill>
        <p:spPr>
          <a:xfrm>
            <a:off x="1928495" y="4593590"/>
            <a:ext cx="3129915" cy="2072005"/>
          </a:xfrm>
          <a:prstGeom prst="rect">
            <a:avLst/>
          </a:prstGeom>
        </p:spPr>
      </p:pic>
      <p:pic>
        <p:nvPicPr>
          <p:cNvPr id="15" name="图片 14" descr="1 (20)"/>
          <p:cNvPicPr>
            <a:picLocks noChangeAspect="1"/>
          </p:cNvPicPr>
          <p:nvPr/>
        </p:nvPicPr>
        <p:blipFill>
          <a:blip r:embed="rId7"/>
          <a:stretch>
            <a:fillRect/>
          </a:stretch>
        </p:blipFill>
        <p:spPr>
          <a:xfrm>
            <a:off x="6754495" y="4775835"/>
            <a:ext cx="2456815" cy="1707515"/>
          </a:xfrm>
          <a:prstGeom prst="rect">
            <a:avLst/>
          </a:prstGeom>
        </p:spPr>
      </p:pic>
      <p:pic>
        <p:nvPicPr>
          <p:cNvPr id="17" name="图片 16" descr="组 3"/>
          <p:cNvPicPr>
            <a:picLocks noChangeAspect="1"/>
          </p:cNvPicPr>
          <p:nvPr>
            <p:custDataLst>
              <p:tags r:id="rId2"/>
            </p:custDataLst>
          </p:nvPr>
        </p:nvPicPr>
        <p:blipFill>
          <a:blip r:embed="rId8"/>
          <a:srcRect r="67833" b="43315"/>
          <a:stretch>
            <a:fillRect/>
          </a:stretch>
        </p:blipFill>
        <p:spPr>
          <a:xfrm flipH="1">
            <a:off x="8270240" y="0"/>
            <a:ext cx="3921760" cy="3887470"/>
          </a:xfrm>
          <a:prstGeom prst="rect">
            <a:avLst/>
          </a:prstGeom>
        </p:spPr>
      </p:pic>
      <p:pic>
        <p:nvPicPr>
          <p:cNvPr id="11" name="图片 10" descr="组 3"/>
          <p:cNvPicPr>
            <a:picLocks noChangeAspect="1"/>
          </p:cNvPicPr>
          <p:nvPr>
            <p:custDataLst>
              <p:tags r:id="rId3"/>
            </p:custDataLst>
          </p:nvPr>
        </p:nvPicPr>
        <p:blipFill>
          <a:blip r:embed="rId8"/>
          <a:srcRect r="67833" b="43315"/>
          <a:stretch>
            <a:fillRect/>
          </a:stretch>
        </p:blipFill>
        <p:spPr>
          <a:xfrm>
            <a:off x="0" y="0"/>
            <a:ext cx="3921760" cy="3887470"/>
          </a:xfrm>
          <a:prstGeom prst="rect">
            <a:avLst/>
          </a:prstGeom>
        </p:spPr>
      </p:pic>
      <p:pic>
        <p:nvPicPr>
          <p:cNvPr id="4" name="Picture 3">
            <a:extLst>
              <a:ext uri="{FF2B5EF4-FFF2-40B4-BE49-F238E27FC236}">
                <a16:creationId xmlns:a16="http://schemas.microsoft.com/office/drawing/2014/main" id="{982017E0-C522-DEC6-2C04-DA54D8F86399}"/>
              </a:ext>
            </a:extLst>
          </p:cNvPr>
          <p:cNvPicPr>
            <a:picLocks noChangeAspect="1"/>
          </p:cNvPicPr>
          <p:nvPr/>
        </p:nvPicPr>
        <p:blipFill>
          <a:blip r:embed="rId9"/>
          <a:stretch>
            <a:fillRect/>
          </a:stretch>
        </p:blipFill>
        <p:spPr>
          <a:xfrm>
            <a:off x="2954503" y="353681"/>
            <a:ext cx="6486706" cy="48284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ấp lánh vẻ đẹp các lễ hội truyền thống ở Việt Nam - VOVTV">
            <a:hlinkClick r:id="" action="ppaction://media"/>
            <a:extLst>
              <a:ext uri="{FF2B5EF4-FFF2-40B4-BE49-F238E27FC236}">
                <a16:creationId xmlns:a16="http://schemas.microsoft.com/office/drawing/2014/main" id="{AD0D5FAF-0DF3-8AFA-B188-85A922489D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61827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0B592B-4C18-EF28-92D1-3B4C63785C17}"/>
              </a:ext>
            </a:extLst>
          </p:cNvPr>
          <p:cNvGrpSpPr/>
          <p:nvPr/>
        </p:nvGrpSpPr>
        <p:grpSpPr>
          <a:xfrm>
            <a:off x="202379" y="211603"/>
            <a:ext cx="11801780" cy="1411716"/>
            <a:chOff x="4526828" y="1813895"/>
            <a:chExt cx="3420026" cy="943815"/>
          </a:xfrm>
        </p:grpSpPr>
        <p:sp>
          <p:nvSpPr>
            <p:cNvPr id="3" name="Rectangle: Rounded Corners 34">
              <a:extLst>
                <a:ext uri="{FF2B5EF4-FFF2-40B4-BE49-F238E27FC236}">
                  <a16:creationId xmlns:a16="http://schemas.microsoft.com/office/drawing/2014/main" id="{21958399-CFE3-0629-0AAE-419D6E82CC25}"/>
                </a:ext>
              </a:extLst>
            </p:cNvPr>
            <p:cNvSpPr/>
            <p:nvPr/>
          </p:nvSpPr>
          <p:spPr>
            <a:xfrm>
              <a:off x="4543366" y="1813895"/>
              <a:ext cx="3403488" cy="943815"/>
            </a:xfrm>
            <a:custGeom>
              <a:avLst/>
              <a:gdLst>
                <a:gd name="connsiteX0" fmla="*/ 0 w 9589547"/>
                <a:gd name="connsiteY0" fmla="*/ 274143 h 1122569"/>
                <a:gd name="connsiteX1" fmla="*/ 274143 w 9589547"/>
                <a:gd name="connsiteY1" fmla="*/ 0 h 1122569"/>
                <a:gd name="connsiteX2" fmla="*/ 9315404 w 9589547"/>
                <a:gd name="connsiteY2" fmla="*/ 0 h 1122569"/>
                <a:gd name="connsiteX3" fmla="*/ 9589547 w 9589547"/>
                <a:gd name="connsiteY3" fmla="*/ 274143 h 1122569"/>
                <a:gd name="connsiteX4" fmla="*/ 9589547 w 9589547"/>
                <a:gd name="connsiteY4" fmla="*/ 848426 h 1122569"/>
                <a:gd name="connsiteX5" fmla="*/ 9315404 w 9589547"/>
                <a:gd name="connsiteY5" fmla="*/ 1122569 h 1122569"/>
                <a:gd name="connsiteX6" fmla="*/ 274143 w 9589547"/>
                <a:gd name="connsiteY6" fmla="*/ 1122569 h 1122569"/>
                <a:gd name="connsiteX7" fmla="*/ 0 w 9589547"/>
                <a:gd name="connsiteY7" fmla="*/ 848426 h 1122569"/>
                <a:gd name="connsiteX8" fmla="*/ 0 w 9589547"/>
                <a:gd name="connsiteY8" fmla="*/ 274143 h 11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547" h="1122569" fill="none" extrusionOk="0">
                  <a:moveTo>
                    <a:pt x="0" y="274143"/>
                  </a:moveTo>
                  <a:cubicBezTo>
                    <a:pt x="-6992" y="147241"/>
                    <a:pt x="103700" y="-12794"/>
                    <a:pt x="274143" y="0"/>
                  </a:cubicBezTo>
                  <a:cubicBezTo>
                    <a:pt x="3544104" y="-35273"/>
                    <a:pt x="4836162" y="-144294"/>
                    <a:pt x="9315404" y="0"/>
                  </a:cubicBezTo>
                  <a:cubicBezTo>
                    <a:pt x="9489985" y="7054"/>
                    <a:pt x="9584998" y="118903"/>
                    <a:pt x="9589547" y="274143"/>
                  </a:cubicBezTo>
                  <a:cubicBezTo>
                    <a:pt x="9622150" y="358313"/>
                    <a:pt x="9542341" y="772592"/>
                    <a:pt x="9589547" y="848426"/>
                  </a:cubicBezTo>
                  <a:cubicBezTo>
                    <a:pt x="9611217" y="983444"/>
                    <a:pt x="9471795" y="1117164"/>
                    <a:pt x="9315404" y="1122569"/>
                  </a:cubicBezTo>
                  <a:cubicBezTo>
                    <a:pt x="7750164" y="1200094"/>
                    <a:pt x="4173991" y="1078866"/>
                    <a:pt x="274143" y="1122569"/>
                  </a:cubicBezTo>
                  <a:cubicBezTo>
                    <a:pt x="108714" y="1118683"/>
                    <a:pt x="-14300" y="999636"/>
                    <a:pt x="0" y="848426"/>
                  </a:cubicBezTo>
                  <a:cubicBezTo>
                    <a:pt x="-6093" y="754266"/>
                    <a:pt x="-45993" y="505574"/>
                    <a:pt x="0" y="274143"/>
                  </a:cubicBezTo>
                  <a:close/>
                </a:path>
                <a:path w="9589547" h="1122569" stroke="0" extrusionOk="0">
                  <a:moveTo>
                    <a:pt x="0" y="274143"/>
                  </a:moveTo>
                  <a:cubicBezTo>
                    <a:pt x="-899" y="119633"/>
                    <a:pt x="121304" y="1161"/>
                    <a:pt x="274143" y="0"/>
                  </a:cubicBezTo>
                  <a:cubicBezTo>
                    <a:pt x="4399946" y="-95379"/>
                    <a:pt x="8389955" y="58096"/>
                    <a:pt x="9315404" y="0"/>
                  </a:cubicBezTo>
                  <a:cubicBezTo>
                    <a:pt x="9449394" y="-12259"/>
                    <a:pt x="9565208" y="105246"/>
                    <a:pt x="9589547" y="274143"/>
                  </a:cubicBezTo>
                  <a:cubicBezTo>
                    <a:pt x="9586531" y="456942"/>
                    <a:pt x="9564892" y="665230"/>
                    <a:pt x="9589547" y="848426"/>
                  </a:cubicBezTo>
                  <a:cubicBezTo>
                    <a:pt x="9603336" y="983441"/>
                    <a:pt x="9459180" y="1114969"/>
                    <a:pt x="9315404" y="1122569"/>
                  </a:cubicBezTo>
                  <a:cubicBezTo>
                    <a:pt x="7969194" y="1062663"/>
                    <a:pt x="4576216" y="1205083"/>
                    <a:pt x="274143" y="1122569"/>
                  </a:cubicBezTo>
                  <a:cubicBezTo>
                    <a:pt x="111524" y="1125341"/>
                    <a:pt x="-6966" y="1006901"/>
                    <a:pt x="0" y="848426"/>
                  </a:cubicBezTo>
                  <a:cubicBezTo>
                    <a:pt x="32507" y="790960"/>
                    <a:pt x="-48864" y="484575"/>
                    <a:pt x="0" y="274143"/>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4711" h="1576099" fill="none" extrusionOk="0">
                          <a:moveTo>
                            <a:pt x="0" y="384899"/>
                          </a:moveTo>
                          <a:cubicBezTo>
                            <a:pt x="-12602" y="220879"/>
                            <a:pt x="123850" y="-20083"/>
                            <a:pt x="335754" y="0"/>
                          </a:cubicBezTo>
                          <a:cubicBezTo>
                            <a:pt x="4176905" y="-1239"/>
                            <a:pt x="5918759" y="-338587"/>
                            <a:pt x="11408956" y="0"/>
                          </a:cubicBezTo>
                          <a:cubicBezTo>
                            <a:pt x="11650377" y="18305"/>
                            <a:pt x="11721207" y="151822"/>
                            <a:pt x="11744711" y="384899"/>
                          </a:cubicBezTo>
                          <a:cubicBezTo>
                            <a:pt x="11803114" y="501095"/>
                            <a:pt x="11689360" y="1093874"/>
                            <a:pt x="11744711" y="1191199"/>
                          </a:cubicBezTo>
                          <a:cubicBezTo>
                            <a:pt x="11784077" y="1371066"/>
                            <a:pt x="11612226" y="1555792"/>
                            <a:pt x="11408956" y="1576099"/>
                          </a:cubicBezTo>
                          <a:cubicBezTo>
                            <a:pt x="8653010" y="1643009"/>
                            <a:pt x="4318534" y="1170069"/>
                            <a:pt x="335754" y="1576099"/>
                          </a:cubicBezTo>
                          <a:cubicBezTo>
                            <a:pt x="104494" y="1562704"/>
                            <a:pt x="-48587" y="1403074"/>
                            <a:pt x="0" y="1191199"/>
                          </a:cubicBezTo>
                          <a:cubicBezTo>
                            <a:pt x="-5577" y="1030176"/>
                            <a:pt x="-55062" y="699677"/>
                            <a:pt x="0" y="384899"/>
                          </a:cubicBezTo>
                          <a:close/>
                        </a:path>
                        <a:path w="11744711" h="1576099" stroke="0" extrusionOk="0">
                          <a:moveTo>
                            <a:pt x="0" y="384899"/>
                          </a:moveTo>
                          <a:cubicBezTo>
                            <a:pt x="-20133" y="162172"/>
                            <a:pt x="135660" y="832"/>
                            <a:pt x="335754" y="0"/>
                          </a:cubicBezTo>
                          <a:cubicBezTo>
                            <a:pt x="5418916" y="-160210"/>
                            <a:pt x="10269873" y="95350"/>
                            <a:pt x="11408956" y="0"/>
                          </a:cubicBezTo>
                          <a:cubicBezTo>
                            <a:pt x="11574527" y="-28526"/>
                            <a:pt x="11692082" y="156945"/>
                            <a:pt x="11744711" y="384899"/>
                          </a:cubicBezTo>
                          <a:cubicBezTo>
                            <a:pt x="11694858" y="625854"/>
                            <a:pt x="11727577" y="922979"/>
                            <a:pt x="11744711" y="1191199"/>
                          </a:cubicBezTo>
                          <a:cubicBezTo>
                            <a:pt x="11765452" y="1361248"/>
                            <a:pt x="11603291" y="1560061"/>
                            <a:pt x="11408956" y="1576099"/>
                          </a:cubicBezTo>
                          <a:cubicBezTo>
                            <a:pt x="9570799" y="1504135"/>
                            <a:pt x="4833842" y="1530979"/>
                            <a:pt x="335754" y="1576099"/>
                          </a:cubicBezTo>
                          <a:cubicBezTo>
                            <a:pt x="172517" y="1600942"/>
                            <a:pt x="-24010" y="1447656"/>
                            <a:pt x="0" y="1191199"/>
                          </a:cubicBezTo>
                          <a:cubicBezTo>
                            <a:pt x="18882" y="1125370"/>
                            <a:pt x="-15825" y="716413"/>
                            <a:pt x="0" y="384899"/>
                          </a:cubicBezTo>
                          <a:close/>
                        </a:path>
                        <a:path w="11744711" h="1576099" fill="none" stroke="0" extrusionOk="0">
                          <a:moveTo>
                            <a:pt x="0" y="384899"/>
                          </a:moveTo>
                          <a:cubicBezTo>
                            <a:pt x="-12338" y="193686"/>
                            <a:pt x="113978" y="-7412"/>
                            <a:pt x="335754" y="0"/>
                          </a:cubicBezTo>
                          <a:cubicBezTo>
                            <a:pt x="4365580" y="-34313"/>
                            <a:pt x="6231832" y="-139713"/>
                            <a:pt x="11408956" y="0"/>
                          </a:cubicBezTo>
                          <a:cubicBezTo>
                            <a:pt x="11603538" y="-3638"/>
                            <a:pt x="11733497" y="162886"/>
                            <a:pt x="11744711" y="384899"/>
                          </a:cubicBezTo>
                          <a:cubicBezTo>
                            <a:pt x="11795983" y="512507"/>
                            <a:pt x="11698467" y="1074987"/>
                            <a:pt x="11744711" y="1191199"/>
                          </a:cubicBezTo>
                          <a:cubicBezTo>
                            <a:pt x="11779158" y="1371366"/>
                            <a:pt x="11597411" y="1565438"/>
                            <a:pt x="11408956" y="1576099"/>
                          </a:cubicBezTo>
                          <a:cubicBezTo>
                            <a:pt x="9637673" y="2363107"/>
                            <a:pt x="4332238" y="1399304"/>
                            <a:pt x="335754" y="1576099"/>
                          </a:cubicBezTo>
                          <a:cubicBezTo>
                            <a:pt x="105244" y="1577541"/>
                            <a:pt x="-28049" y="1414191"/>
                            <a:pt x="0" y="1191199"/>
                          </a:cubicBezTo>
                          <a:cubicBezTo>
                            <a:pt x="-19371" y="1109367"/>
                            <a:pt x="-102383" y="696779"/>
                            <a:pt x="0" y="3848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21BA6867-ED02-63C8-D13F-07E987D19D13}"/>
                </a:ext>
              </a:extLst>
            </p:cNvPr>
            <p:cNvSpPr txBox="1"/>
            <p:nvPr/>
          </p:nvSpPr>
          <p:spPr>
            <a:xfrm>
              <a:off x="4526828" y="1836518"/>
              <a:ext cx="3403836" cy="884797"/>
            </a:xfrm>
            <a:prstGeom prst="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Chia sẻ về một lễ hội truyền thống ở địa phương em theo gợi ý</a:t>
              </a:r>
              <a:r>
                <a:rPr kumimoji="0" lang="en-US"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rPr>
                <a:t>:</a:t>
              </a:r>
              <a:endParaRPr kumimoji="0" lang="vi-VN" sz="4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98B09717-620D-BBDA-EC5B-6A2BDDEB44C9}"/>
              </a:ext>
            </a:extLst>
          </p:cNvPr>
          <p:cNvPicPr>
            <a:picLocks noChangeAspect="1"/>
          </p:cNvPicPr>
          <p:nvPr/>
        </p:nvPicPr>
        <p:blipFill>
          <a:blip r:embed="rId2"/>
          <a:stretch>
            <a:fillRect/>
          </a:stretch>
        </p:blipFill>
        <p:spPr>
          <a:xfrm>
            <a:off x="2139314" y="1858009"/>
            <a:ext cx="7715885" cy="4231981"/>
          </a:xfrm>
          <a:prstGeom prst="rect">
            <a:avLst/>
          </a:prstGeom>
        </p:spPr>
      </p:pic>
    </p:spTree>
    <p:extLst>
      <p:ext uri="{BB962C8B-B14F-4D97-AF65-F5344CB8AC3E}">
        <p14:creationId xmlns:p14="http://schemas.microsoft.com/office/powerpoint/2010/main" val="33367341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6DCCDF-1A16-4D01-82CC-DF7D677481FA}"/>
              </a:ext>
            </a:extLst>
          </p:cNvPr>
          <p:cNvSpPr txBox="1"/>
          <p:nvPr/>
        </p:nvSpPr>
        <p:spPr>
          <a:xfrm>
            <a:off x="833120" y="528320"/>
            <a:ext cx="10749280" cy="3539430"/>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Ví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Hội Gióng</a:t>
            </a:r>
          </a:p>
          <a:p>
            <a:r>
              <a:rPr lang="vi-VN" sz="2800" dirty="0">
                <a:latin typeface="Cambria" panose="02040503050406030204" pitchFamily="18" charset="0"/>
                <a:ea typeface="Cambria" panose="02040503050406030204" pitchFamily="18" charset="0"/>
              </a:rPr>
              <a:t>+ Thường được tổ chức vào 6-8 tháng Giêng âm lịch</a:t>
            </a:r>
          </a:p>
          <a:p>
            <a:r>
              <a:rPr lang="vi-VN" sz="2800" dirty="0">
                <a:latin typeface="Cambria" panose="02040503050406030204" pitchFamily="18" charset="0"/>
                <a:ea typeface="Cambria" panose="02040503050406030204" pitchFamily="18" charset="0"/>
              </a:rPr>
              <a:t>+ Ý nghĩa của lễ hội là để người dân tưởng nhớ và ca ngợi chiến công của anh hùng Gióng</a:t>
            </a:r>
          </a:p>
          <a:p>
            <a:r>
              <a:rPr lang="vi-VN" sz="2800" dirty="0">
                <a:latin typeface="Cambria" panose="02040503050406030204" pitchFamily="18" charset="0"/>
                <a:ea typeface="Cambria" panose="02040503050406030204" pitchFamily="18" charset="0"/>
              </a:rPr>
              <a:t>+ Trong lễ hội được chia ra thành phần lễ và phần hội, phần lễ sẽ là phần dâng hương để nhân dân tưởng nhớ công ơn của anh hùng Gióng, phần hội là thời gian để nhân dân cùng nhau tham gia các trò chơi dân gian.</a:t>
            </a:r>
            <a:endParaRPr lang="en-US" sz="2800" dirty="0">
              <a:latin typeface="Cambria" panose="02040503050406030204" pitchFamily="18" charset="0"/>
              <a:ea typeface="Cambria" panose="02040503050406030204" pitchFamily="18" charset="0"/>
            </a:endParaRPr>
          </a:p>
        </p:txBody>
      </p:sp>
      <p:pic>
        <p:nvPicPr>
          <p:cNvPr id="2050" name="Picture 2" descr="Làm thế nào để giữ nét đẹp nguyên bản của Hội Gióng? | VTV.VN">
            <a:extLst>
              <a:ext uri="{FF2B5EF4-FFF2-40B4-BE49-F238E27FC236}">
                <a16:creationId xmlns:a16="http://schemas.microsoft.com/office/drawing/2014/main" id="{19A6A99A-4F8B-7DE8-6B6D-E2EEEF8D4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880" y="3650262"/>
            <a:ext cx="3820159" cy="263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09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E:\PPT\包图网\审核中\5cf0cddb9bfe8.png5cf0cddb9bfe8"/>
          <p:cNvPicPr>
            <a:picLocks noChangeAspect="1"/>
          </p:cNvPicPr>
          <p:nvPr>
            <p:custDataLst>
              <p:tags r:id="rId1"/>
            </p:custDataLst>
          </p:nvPr>
        </p:nvPicPr>
        <p:blipFill>
          <a:blip r:embed="rId4"/>
          <a:srcRect/>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7C798F4-05D9-A242-BF84-1B776D3F50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53120" y="2507888"/>
            <a:ext cx="3008944" cy="4634592"/>
          </a:xfrm>
          <a:prstGeom prst="rect">
            <a:avLst/>
          </a:prstGeom>
        </p:spPr>
      </p:pic>
      <p:sp>
        <p:nvSpPr>
          <p:cNvPr id="7" name="TextBox 6">
            <a:extLst>
              <a:ext uri="{FF2B5EF4-FFF2-40B4-BE49-F238E27FC236}">
                <a16:creationId xmlns:a16="http://schemas.microsoft.com/office/drawing/2014/main" id="{08685911-7AB3-290D-ACA8-5FEA0FA9785E}"/>
              </a:ext>
            </a:extLst>
          </p:cNvPr>
          <p:cNvSpPr txBox="1"/>
          <p:nvPr/>
        </p:nvSpPr>
        <p:spPr>
          <a:xfrm>
            <a:off x="2966720" y="1534160"/>
            <a:ext cx="5963920" cy="2308324"/>
          </a:xfrm>
          <a:prstGeom prst="rect">
            <a:avLst/>
          </a:prstGeom>
          <a:noFill/>
        </p:spPr>
        <p:txBody>
          <a:bodyPr wrap="square" rtlCol="0">
            <a:spAutoFit/>
          </a:bodyPr>
          <a:lstStyle/>
          <a:p>
            <a:pPr lvl="0" algn="ctr"/>
            <a:r>
              <a:rPr lang="vi-VN" sz="4800" b="1" dirty="0">
                <a:solidFill>
                  <a:srgbClr val="FF0066"/>
                </a:solidFill>
              </a:rPr>
              <a:t>Hoạt động 2: Chia sẻ và lưu ý khi tham gia lễ hội</a:t>
            </a:r>
            <a:endParaRPr kumimoji="0" lang="en-US" sz="4800" b="1" i="0" u="none" strike="noStrike" kern="1200" cap="none" spc="0" normalizeH="0" baseline="0" noProof="0" dirty="0">
              <a:ln>
                <a:noFill/>
              </a:ln>
              <a:solidFill>
                <a:srgbClr val="FF0066"/>
              </a:solidFill>
              <a:effectLst/>
              <a:uLnTx/>
              <a:uFillTx/>
              <a:latin typeface="思源宋体 CN Light"/>
              <a:ea typeface="+mn-ea"/>
              <a:cs typeface="+mn-cs"/>
            </a:endParaRPr>
          </a:p>
        </p:txBody>
      </p:sp>
    </p:spTree>
    <p:extLst>
      <p:ext uri="{BB962C8B-B14F-4D97-AF65-F5344CB8AC3E}">
        <p14:creationId xmlns:p14="http://schemas.microsoft.com/office/powerpoint/2010/main" val="1986967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0B592B-4C18-EF28-92D1-3B4C63785C17}"/>
              </a:ext>
            </a:extLst>
          </p:cNvPr>
          <p:cNvGrpSpPr/>
          <p:nvPr/>
        </p:nvGrpSpPr>
        <p:grpSpPr>
          <a:xfrm>
            <a:off x="202379" y="211604"/>
            <a:ext cx="11801780" cy="1418833"/>
            <a:chOff x="4526828" y="1813895"/>
            <a:chExt cx="3420026" cy="948573"/>
          </a:xfrm>
        </p:grpSpPr>
        <p:sp>
          <p:nvSpPr>
            <p:cNvPr id="3" name="Rectangle: Rounded Corners 34">
              <a:extLst>
                <a:ext uri="{FF2B5EF4-FFF2-40B4-BE49-F238E27FC236}">
                  <a16:creationId xmlns:a16="http://schemas.microsoft.com/office/drawing/2014/main" id="{21958399-CFE3-0629-0AAE-419D6E82CC25}"/>
                </a:ext>
              </a:extLst>
            </p:cNvPr>
            <p:cNvSpPr/>
            <p:nvPr/>
          </p:nvSpPr>
          <p:spPr>
            <a:xfrm>
              <a:off x="4543366" y="1813895"/>
              <a:ext cx="3403488" cy="943815"/>
            </a:xfrm>
            <a:custGeom>
              <a:avLst/>
              <a:gdLst>
                <a:gd name="connsiteX0" fmla="*/ 0 w 9589547"/>
                <a:gd name="connsiteY0" fmla="*/ 274143 h 1122569"/>
                <a:gd name="connsiteX1" fmla="*/ 274143 w 9589547"/>
                <a:gd name="connsiteY1" fmla="*/ 0 h 1122569"/>
                <a:gd name="connsiteX2" fmla="*/ 9315404 w 9589547"/>
                <a:gd name="connsiteY2" fmla="*/ 0 h 1122569"/>
                <a:gd name="connsiteX3" fmla="*/ 9589547 w 9589547"/>
                <a:gd name="connsiteY3" fmla="*/ 274143 h 1122569"/>
                <a:gd name="connsiteX4" fmla="*/ 9589547 w 9589547"/>
                <a:gd name="connsiteY4" fmla="*/ 848426 h 1122569"/>
                <a:gd name="connsiteX5" fmla="*/ 9315404 w 9589547"/>
                <a:gd name="connsiteY5" fmla="*/ 1122569 h 1122569"/>
                <a:gd name="connsiteX6" fmla="*/ 274143 w 9589547"/>
                <a:gd name="connsiteY6" fmla="*/ 1122569 h 1122569"/>
                <a:gd name="connsiteX7" fmla="*/ 0 w 9589547"/>
                <a:gd name="connsiteY7" fmla="*/ 848426 h 1122569"/>
                <a:gd name="connsiteX8" fmla="*/ 0 w 9589547"/>
                <a:gd name="connsiteY8" fmla="*/ 274143 h 112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9547" h="1122569" fill="none" extrusionOk="0">
                  <a:moveTo>
                    <a:pt x="0" y="274143"/>
                  </a:moveTo>
                  <a:cubicBezTo>
                    <a:pt x="-6992" y="147241"/>
                    <a:pt x="103700" y="-12794"/>
                    <a:pt x="274143" y="0"/>
                  </a:cubicBezTo>
                  <a:cubicBezTo>
                    <a:pt x="3544104" y="-35273"/>
                    <a:pt x="4836162" y="-144294"/>
                    <a:pt x="9315404" y="0"/>
                  </a:cubicBezTo>
                  <a:cubicBezTo>
                    <a:pt x="9489985" y="7054"/>
                    <a:pt x="9584998" y="118903"/>
                    <a:pt x="9589547" y="274143"/>
                  </a:cubicBezTo>
                  <a:cubicBezTo>
                    <a:pt x="9622150" y="358313"/>
                    <a:pt x="9542341" y="772592"/>
                    <a:pt x="9589547" y="848426"/>
                  </a:cubicBezTo>
                  <a:cubicBezTo>
                    <a:pt x="9611217" y="983444"/>
                    <a:pt x="9471795" y="1117164"/>
                    <a:pt x="9315404" y="1122569"/>
                  </a:cubicBezTo>
                  <a:cubicBezTo>
                    <a:pt x="7750164" y="1200094"/>
                    <a:pt x="4173991" y="1078866"/>
                    <a:pt x="274143" y="1122569"/>
                  </a:cubicBezTo>
                  <a:cubicBezTo>
                    <a:pt x="108714" y="1118683"/>
                    <a:pt x="-14300" y="999636"/>
                    <a:pt x="0" y="848426"/>
                  </a:cubicBezTo>
                  <a:cubicBezTo>
                    <a:pt x="-6093" y="754266"/>
                    <a:pt x="-45993" y="505574"/>
                    <a:pt x="0" y="274143"/>
                  </a:cubicBezTo>
                  <a:close/>
                </a:path>
                <a:path w="9589547" h="1122569" stroke="0" extrusionOk="0">
                  <a:moveTo>
                    <a:pt x="0" y="274143"/>
                  </a:moveTo>
                  <a:cubicBezTo>
                    <a:pt x="-899" y="119633"/>
                    <a:pt x="121304" y="1161"/>
                    <a:pt x="274143" y="0"/>
                  </a:cubicBezTo>
                  <a:cubicBezTo>
                    <a:pt x="4399946" y="-95379"/>
                    <a:pt x="8389955" y="58096"/>
                    <a:pt x="9315404" y="0"/>
                  </a:cubicBezTo>
                  <a:cubicBezTo>
                    <a:pt x="9449394" y="-12259"/>
                    <a:pt x="9565208" y="105246"/>
                    <a:pt x="9589547" y="274143"/>
                  </a:cubicBezTo>
                  <a:cubicBezTo>
                    <a:pt x="9586531" y="456942"/>
                    <a:pt x="9564892" y="665230"/>
                    <a:pt x="9589547" y="848426"/>
                  </a:cubicBezTo>
                  <a:cubicBezTo>
                    <a:pt x="9603336" y="983441"/>
                    <a:pt x="9459180" y="1114969"/>
                    <a:pt x="9315404" y="1122569"/>
                  </a:cubicBezTo>
                  <a:cubicBezTo>
                    <a:pt x="7969194" y="1062663"/>
                    <a:pt x="4576216" y="1205083"/>
                    <a:pt x="274143" y="1122569"/>
                  </a:cubicBezTo>
                  <a:cubicBezTo>
                    <a:pt x="111524" y="1125341"/>
                    <a:pt x="-6966" y="1006901"/>
                    <a:pt x="0" y="848426"/>
                  </a:cubicBezTo>
                  <a:cubicBezTo>
                    <a:pt x="32507" y="790960"/>
                    <a:pt x="-48864" y="484575"/>
                    <a:pt x="0" y="274143"/>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xmlns="" sd="3906556544">
                    <a:custGeom>
                      <a:avLst/>
                      <a:gdLst>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 name="connsiteX0" fmla="*/ 0 w 11744711"/>
                        <a:gd name="connsiteY0" fmla="*/ 384899 h 1576099"/>
                        <a:gd name="connsiteX1" fmla="*/ 335754 w 11744711"/>
                        <a:gd name="connsiteY1" fmla="*/ 0 h 1576099"/>
                        <a:gd name="connsiteX2" fmla="*/ 11408956 w 11744711"/>
                        <a:gd name="connsiteY2" fmla="*/ 0 h 1576099"/>
                        <a:gd name="connsiteX3" fmla="*/ 11744711 w 11744711"/>
                        <a:gd name="connsiteY3" fmla="*/ 384899 h 1576099"/>
                        <a:gd name="connsiteX4" fmla="*/ 11744711 w 11744711"/>
                        <a:gd name="connsiteY4" fmla="*/ 1191199 h 1576099"/>
                        <a:gd name="connsiteX5" fmla="*/ 11408956 w 11744711"/>
                        <a:gd name="connsiteY5" fmla="*/ 1576099 h 1576099"/>
                        <a:gd name="connsiteX6" fmla="*/ 335754 w 11744711"/>
                        <a:gd name="connsiteY6" fmla="*/ 1576099 h 1576099"/>
                        <a:gd name="connsiteX7" fmla="*/ 0 w 11744711"/>
                        <a:gd name="connsiteY7" fmla="*/ 1191199 h 1576099"/>
                        <a:gd name="connsiteX8" fmla="*/ 0 w 11744711"/>
                        <a:gd name="connsiteY8" fmla="*/ 384899 h 15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4711" h="1576099" fill="none" extrusionOk="0">
                          <a:moveTo>
                            <a:pt x="0" y="384899"/>
                          </a:moveTo>
                          <a:cubicBezTo>
                            <a:pt x="-12602" y="220879"/>
                            <a:pt x="123850" y="-20083"/>
                            <a:pt x="335754" y="0"/>
                          </a:cubicBezTo>
                          <a:cubicBezTo>
                            <a:pt x="4176905" y="-1239"/>
                            <a:pt x="5918759" y="-338587"/>
                            <a:pt x="11408956" y="0"/>
                          </a:cubicBezTo>
                          <a:cubicBezTo>
                            <a:pt x="11650377" y="18305"/>
                            <a:pt x="11721207" y="151822"/>
                            <a:pt x="11744711" y="384899"/>
                          </a:cubicBezTo>
                          <a:cubicBezTo>
                            <a:pt x="11803114" y="501095"/>
                            <a:pt x="11689360" y="1093874"/>
                            <a:pt x="11744711" y="1191199"/>
                          </a:cubicBezTo>
                          <a:cubicBezTo>
                            <a:pt x="11784077" y="1371066"/>
                            <a:pt x="11612226" y="1555792"/>
                            <a:pt x="11408956" y="1576099"/>
                          </a:cubicBezTo>
                          <a:cubicBezTo>
                            <a:pt x="8653010" y="1643009"/>
                            <a:pt x="4318534" y="1170069"/>
                            <a:pt x="335754" y="1576099"/>
                          </a:cubicBezTo>
                          <a:cubicBezTo>
                            <a:pt x="104494" y="1562704"/>
                            <a:pt x="-48587" y="1403074"/>
                            <a:pt x="0" y="1191199"/>
                          </a:cubicBezTo>
                          <a:cubicBezTo>
                            <a:pt x="-5577" y="1030176"/>
                            <a:pt x="-55062" y="699677"/>
                            <a:pt x="0" y="384899"/>
                          </a:cubicBezTo>
                          <a:close/>
                        </a:path>
                        <a:path w="11744711" h="1576099" stroke="0" extrusionOk="0">
                          <a:moveTo>
                            <a:pt x="0" y="384899"/>
                          </a:moveTo>
                          <a:cubicBezTo>
                            <a:pt x="-20133" y="162172"/>
                            <a:pt x="135660" y="832"/>
                            <a:pt x="335754" y="0"/>
                          </a:cubicBezTo>
                          <a:cubicBezTo>
                            <a:pt x="5418916" y="-160210"/>
                            <a:pt x="10269873" y="95350"/>
                            <a:pt x="11408956" y="0"/>
                          </a:cubicBezTo>
                          <a:cubicBezTo>
                            <a:pt x="11574527" y="-28526"/>
                            <a:pt x="11692082" y="156945"/>
                            <a:pt x="11744711" y="384899"/>
                          </a:cubicBezTo>
                          <a:cubicBezTo>
                            <a:pt x="11694858" y="625854"/>
                            <a:pt x="11727577" y="922979"/>
                            <a:pt x="11744711" y="1191199"/>
                          </a:cubicBezTo>
                          <a:cubicBezTo>
                            <a:pt x="11765452" y="1361248"/>
                            <a:pt x="11603291" y="1560061"/>
                            <a:pt x="11408956" y="1576099"/>
                          </a:cubicBezTo>
                          <a:cubicBezTo>
                            <a:pt x="9570799" y="1504135"/>
                            <a:pt x="4833842" y="1530979"/>
                            <a:pt x="335754" y="1576099"/>
                          </a:cubicBezTo>
                          <a:cubicBezTo>
                            <a:pt x="172517" y="1600942"/>
                            <a:pt x="-24010" y="1447656"/>
                            <a:pt x="0" y="1191199"/>
                          </a:cubicBezTo>
                          <a:cubicBezTo>
                            <a:pt x="18882" y="1125370"/>
                            <a:pt x="-15825" y="716413"/>
                            <a:pt x="0" y="384899"/>
                          </a:cubicBezTo>
                          <a:close/>
                        </a:path>
                        <a:path w="11744711" h="1576099" fill="none" stroke="0" extrusionOk="0">
                          <a:moveTo>
                            <a:pt x="0" y="384899"/>
                          </a:moveTo>
                          <a:cubicBezTo>
                            <a:pt x="-12338" y="193686"/>
                            <a:pt x="113978" y="-7412"/>
                            <a:pt x="335754" y="0"/>
                          </a:cubicBezTo>
                          <a:cubicBezTo>
                            <a:pt x="4365580" y="-34313"/>
                            <a:pt x="6231832" y="-139713"/>
                            <a:pt x="11408956" y="0"/>
                          </a:cubicBezTo>
                          <a:cubicBezTo>
                            <a:pt x="11603538" y="-3638"/>
                            <a:pt x="11733497" y="162886"/>
                            <a:pt x="11744711" y="384899"/>
                          </a:cubicBezTo>
                          <a:cubicBezTo>
                            <a:pt x="11795983" y="512507"/>
                            <a:pt x="11698467" y="1074987"/>
                            <a:pt x="11744711" y="1191199"/>
                          </a:cubicBezTo>
                          <a:cubicBezTo>
                            <a:pt x="11779158" y="1371366"/>
                            <a:pt x="11597411" y="1565438"/>
                            <a:pt x="11408956" y="1576099"/>
                          </a:cubicBezTo>
                          <a:cubicBezTo>
                            <a:pt x="9637673" y="2363107"/>
                            <a:pt x="4332238" y="1399304"/>
                            <a:pt x="335754" y="1576099"/>
                          </a:cubicBezTo>
                          <a:cubicBezTo>
                            <a:pt x="105244" y="1577541"/>
                            <a:pt x="-28049" y="1414191"/>
                            <a:pt x="0" y="1191199"/>
                          </a:cubicBezTo>
                          <a:cubicBezTo>
                            <a:pt x="-19371" y="1109367"/>
                            <a:pt x="-102383" y="696779"/>
                            <a:pt x="0" y="38489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21BA6867-ED02-63C8-D13F-07E987D19D13}"/>
                </a:ext>
              </a:extLst>
            </p:cNvPr>
            <p:cNvSpPr txBox="1"/>
            <p:nvPr/>
          </p:nvSpPr>
          <p:spPr>
            <a:xfrm>
              <a:off x="4526828" y="1836518"/>
              <a:ext cx="3403836" cy="925950"/>
            </a:xfrm>
            <a:prstGeom prst="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Chia sẻ những quy định khi tham gia lễ hội truyền thống.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Thảo luận về những điều cần lưu ý khi tham gia lễ hội truyền thống.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Trình bày và trao đổi về kết quả thảo luận của nhóm em</a:t>
              </a:r>
            </a:p>
          </p:txBody>
        </p:sp>
      </p:grpSp>
      <p:pic>
        <p:nvPicPr>
          <p:cNvPr id="6" name="Picture 5">
            <a:extLst>
              <a:ext uri="{FF2B5EF4-FFF2-40B4-BE49-F238E27FC236}">
                <a16:creationId xmlns:a16="http://schemas.microsoft.com/office/drawing/2014/main" id="{1D3C5F24-58F7-EF83-4D0E-FFDC3964095B}"/>
              </a:ext>
            </a:extLst>
          </p:cNvPr>
          <p:cNvPicPr>
            <a:picLocks noChangeAspect="1"/>
          </p:cNvPicPr>
          <p:nvPr/>
        </p:nvPicPr>
        <p:blipFill>
          <a:blip r:embed="rId2"/>
          <a:stretch>
            <a:fillRect/>
          </a:stretch>
        </p:blipFill>
        <p:spPr>
          <a:xfrm>
            <a:off x="2064067" y="1834832"/>
            <a:ext cx="7618413" cy="4200266"/>
          </a:xfrm>
          <a:prstGeom prst="rect">
            <a:avLst/>
          </a:prstGeom>
        </p:spPr>
      </p:pic>
    </p:spTree>
    <p:extLst>
      <p:ext uri="{BB962C8B-B14F-4D97-AF65-F5344CB8AC3E}">
        <p14:creationId xmlns:p14="http://schemas.microsoft.com/office/powerpoint/2010/main" val="516440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E:\PPT\包图网\审核中\组 2.png组 2"/>
          <p:cNvPicPr>
            <a:picLocks noChangeAspect="1"/>
          </p:cNvPicPr>
          <p:nvPr>
            <p:custDataLst>
              <p:tags r:id="rId1"/>
            </p:custDataLst>
          </p:nvPr>
        </p:nvPicPr>
        <p:blipFill>
          <a:blip r:embed="rId5"/>
          <a:srcRect/>
          <a:stretch>
            <a:fillRect/>
          </a:stretch>
        </p:blipFill>
        <p:spPr>
          <a:xfrm>
            <a:off x="0" y="0"/>
            <a:ext cx="12192000" cy="6858000"/>
          </a:xfrm>
          <a:prstGeom prst="rect">
            <a:avLst/>
          </a:prstGeom>
        </p:spPr>
      </p:pic>
      <p:pic>
        <p:nvPicPr>
          <p:cNvPr id="12" name="图片 11" descr="1 (16)"/>
          <p:cNvPicPr>
            <a:picLocks noChangeAspect="1"/>
          </p:cNvPicPr>
          <p:nvPr/>
        </p:nvPicPr>
        <p:blipFill>
          <a:blip r:embed="rId6"/>
          <a:stretch>
            <a:fillRect/>
          </a:stretch>
        </p:blipFill>
        <p:spPr>
          <a:xfrm>
            <a:off x="1928495" y="4593590"/>
            <a:ext cx="3129915" cy="2072005"/>
          </a:xfrm>
          <a:prstGeom prst="rect">
            <a:avLst/>
          </a:prstGeom>
        </p:spPr>
      </p:pic>
      <p:pic>
        <p:nvPicPr>
          <p:cNvPr id="15" name="图片 14" descr="1 (20)"/>
          <p:cNvPicPr>
            <a:picLocks noChangeAspect="1"/>
          </p:cNvPicPr>
          <p:nvPr/>
        </p:nvPicPr>
        <p:blipFill>
          <a:blip r:embed="rId7"/>
          <a:stretch>
            <a:fillRect/>
          </a:stretch>
        </p:blipFill>
        <p:spPr>
          <a:xfrm>
            <a:off x="6754495" y="4775835"/>
            <a:ext cx="2456815" cy="1707515"/>
          </a:xfrm>
          <a:prstGeom prst="rect">
            <a:avLst/>
          </a:prstGeom>
        </p:spPr>
      </p:pic>
      <p:pic>
        <p:nvPicPr>
          <p:cNvPr id="17" name="图片 16" descr="组 3"/>
          <p:cNvPicPr>
            <a:picLocks noChangeAspect="1"/>
          </p:cNvPicPr>
          <p:nvPr>
            <p:custDataLst>
              <p:tags r:id="rId2"/>
            </p:custDataLst>
          </p:nvPr>
        </p:nvPicPr>
        <p:blipFill>
          <a:blip r:embed="rId8"/>
          <a:srcRect r="67833" b="43315"/>
          <a:stretch>
            <a:fillRect/>
          </a:stretch>
        </p:blipFill>
        <p:spPr>
          <a:xfrm flipH="1">
            <a:off x="8270240" y="0"/>
            <a:ext cx="3921760" cy="3887470"/>
          </a:xfrm>
          <a:prstGeom prst="rect">
            <a:avLst/>
          </a:prstGeom>
        </p:spPr>
      </p:pic>
      <p:pic>
        <p:nvPicPr>
          <p:cNvPr id="11" name="图片 10" descr="组 3"/>
          <p:cNvPicPr>
            <a:picLocks noChangeAspect="1"/>
          </p:cNvPicPr>
          <p:nvPr>
            <p:custDataLst>
              <p:tags r:id="rId3"/>
            </p:custDataLst>
          </p:nvPr>
        </p:nvPicPr>
        <p:blipFill>
          <a:blip r:embed="rId8"/>
          <a:srcRect r="67833" b="43315"/>
          <a:stretch>
            <a:fillRect/>
          </a:stretch>
        </p:blipFill>
        <p:spPr>
          <a:xfrm>
            <a:off x="0" y="0"/>
            <a:ext cx="3921760" cy="3887470"/>
          </a:xfrm>
          <a:prstGeom prst="rect">
            <a:avLst/>
          </a:prstGeom>
        </p:spPr>
      </p:pic>
      <p:pic>
        <p:nvPicPr>
          <p:cNvPr id="3" name="Picture 2">
            <a:extLst>
              <a:ext uri="{FF2B5EF4-FFF2-40B4-BE49-F238E27FC236}">
                <a16:creationId xmlns:a16="http://schemas.microsoft.com/office/drawing/2014/main" id="{4B5B6695-1490-3A91-2ACB-8B59CD00EF5B}"/>
              </a:ext>
            </a:extLst>
          </p:cNvPr>
          <p:cNvPicPr>
            <a:picLocks noChangeAspect="1"/>
          </p:cNvPicPr>
          <p:nvPr/>
        </p:nvPicPr>
        <p:blipFill>
          <a:blip r:embed="rId9"/>
          <a:stretch>
            <a:fillRect/>
          </a:stretch>
        </p:blipFill>
        <p:spPr>
          <a:xfrm>
            <a:off x="3676055" y="585811"/>
            <a:ext cx="5265926" cy="4478752"/>
          </a:xfrm>
          <a:prstGeom prst="rect">
            <a:avLst/>
          </a:prstGeom>
        </p:spPr>
      </p:pic>
    </p:spTree>
    <p:extLst>
      <p:ext uri="{BB962C8B-B14F-4D97-AF65-F5344CB8AC3E}">
        <p14:creationId xmlns:p14="http://schemas.microsoft.com/office/powerpoint/2010/main" val="39352682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A36A62-11D8-46F9-9DE6-82DBF7C502B8}"/>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A620AA6D-7304-4109-B6C4-46AB4DF5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42177" y="-4099561"/>
            <a:ext cx="8454210" cy="15057119"/>
          </a:xfrm>
          <a:prstGeom prst="rect">
            <a:avLst/>
          </a:prstGeom>
        </p:spPr>
      </p:pic>
      <p:pic>
        <p:nvPicPr>
          <p:cNvPr id="7" name="图片 6">
            <a:extLst>
              <a:ext uri="{FF2B5EF4-FFF2-40B4-BE49-F238E27FC236}">
                <a16:creationId xmlns:a16="http://schemas.microsoft.com/office/drawing/2014/main" id="{700E6F66-079F-4787-AC61-7AD5FC087A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867"/>
          <a:stretch/>
        </p:blipFill>
        <p:spPr>
          <a:xfrm>
            <a:off x="0" y="1865408"/>
            <a:ext cx="4611102" cy="4063905"/>
          </a:xfrm>
          <a:prstGeom prst="rect">
            <a:avLst/>
          </a:prstGeom>
        </p:spPr>
      </p:pic>
      <p:sp>
        <p:nvSpPr>
          <p:cNvPr id="6" name="Cloud 5"/>
          <p:cNvSpPr/>
          <p:nvPr/>
        </p:nvSpPr>
        <p:spPr>
          <a:xfrm>
            <a:off x="5093994" y="558540"/>
            <a:ext cx="6615113" cy="4757738"/>
          </a:xfrm>
          <a:prstGeom prst="cloud">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white"/>
                </a:solidFill>
                <a:latin typeface="Cambria" panose="02040503050406030204" pitchFamily="18" charset="0"/>
                <a:ea typeface="Cambria" panose="02040503050406030204" pitchFamily="18" charset="0"/>
              </a:rPr>
              <a:t>Về</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nhà</a:t>
            </a:r>
            <a:r>
              <a:rPr lang="en-US" sz="4000" b="1" dirty="0">
                <a:solidFill>
                  <a:prstClr val="white"/>
                </a:solidFill>
                <a:latin typeface="Cambria" panose="02040503050406030204" pitchFamily="18" charset="0"/>
                <a:ea typeface="Cambria" panose="02040503050406030204" pitchFamily="18" charset="0"/>
              </a:rPr>
              <a:t>: </a:t>
            </a:r>
            <a:r>
              <a:rPr lang="vi-VN" sz="4000" b="1" dirty="0">
                <a:solidFill>
                  <a:prstClr val="white"/>
                </a:solidFill>
                <a:latin typeface="Cambria" panose="02040503050406030204" pitchFamily="18" charset="0"/>
                <a:ea typeface="Cambria" panose="02040503050406030204" pitchFamily="18" charset="0"/>
              </a:rPr>
              <a:t>Sưu tầm thêm tranh ảnh về các lễ hội truyền thống tại địa phương em </a:t>
            </a:r>
            <a:endParaRPr kumimoji="0" lang="en-GB"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67139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E:\PPT\包图网\审核中\5cf0cddb9bfe8.png5cf0cddb9bfe8"/>
          <p:cNvPicPr>
            <a:picLocks noChangeAspect="1"/>
          </p:cNvPicPr>
          <p:nvPr>
            <p:custDataLst>
              <p:tags r:id="rId1"/>
            </p:custDataLst>
          </p:nvPr>
        </p:nvPicPr>
        <p:blipFill>
          <a:blip r:embed="rId5"/>
          <a:srcRect/>
          <a:stretch>
            <a:fillRect/>
          </a:stretch>
        </p:blipFill>
        <p:spPr>
          <a:xfrm>
            <a:off x="0" y="0"/>
            <a:ext cx="12192000" cy="6858000"/>
          </a:xfrm>
          <a:prstGeom prst="rect">
            <a:avLst/>
          </a:prstGeom>
        </p:spPr>
      </p:pic>
      <p:pic>
        <p:nvPicPr>
          <p:cNvPr id="31" name="图片 30" descr="组 3"/>
          <p:cNvPicPr>
            <a:picLocks noChangeAspect="1"/>
          </p:cNvPicPr>
          <p:nvPr>
            <p:custDataLst>
              <p:tags r:id="rId2"/>
            </p:custDataLst>
          </p:nvPr>
        </p:nvPicPr>
        <p:blipFill>
          <a:blip r:embed="rId6"/>
          <a:srcRect r="67833" b="43315"/>
          <a:stretch>
            <a:fillRect/>
          </a:stretch>
        </p:blipFill>
        <p:spPr>
          <a:xfrm>
            <a:off x="60960" y="0"/>
            <a:ext cx="3921760" cy="3887470"/>
          </a:xfrm>
          <a:prstGeom prst="rect">
            <a:avLst/>
          </a:prstGeom>
        </p:spPr>
      </p:pic>
      <p:pic>
        <p:nvPicPr>
          <p:cNvPr id="5" name="图片 16" descr="组 3">
            <a:extLst>
              <a:ext uri="{FF2B5EF4-FFF2-40B4-BE49-F238E27FC236}">
                <a16:creationId xmlns:a16="http://schemas.microsoft.com/office/drawing/2014/main" id="{61954CA6-A5D9-7622-7EA8-3104009EE49F}"/>
              </a:ext>
            </a:extLst>
          </p:cNvPr>
          <p:cNvPicPr>
            <a:picLocks noChangeAspect="1"/>
          </p:cNvPicPr>
          <p:nvPr>
            <p:custDataLst>
              <p:tags r:id="rId3"/>
            </p:custDataLst>
          </p:nvPr>
        </p:nvPicPr>
        <p:blipFill>
          <a:blip r:embed="rId6"/>
          <a:srcRect r="67833" b="43315"/>
          <a:stretch>
            <a:fillRect/>
          </a:stretch>
        </p:blipFill>
        <p:spPr>
          <a:xfrm flipH="1">
            <a:off x="8270240" y="0"/>
            <a:ext cx="3921760" cy="3887470"/>
          </a:xfrm>
          <a:prstGeom prst="rect">
            <a:avLst/>
          </a:prstGeom>
        </p:spPr>
      </p:pic>
      <p:pic>
        <p:nvPicPr>
          <p:cNvPr id="7" name="Picture 6">
            <a:extLst>
              <a:ext uri="{FF2B5EF4-FFF2-40B4-BE49-F238E27FC236}">
                <a16:creationId xmlns:a16="http://schemas.microsoft.com/office/drawing/2014/main" id="{D4592DAA-8A79-75A1-1D6C-4332A20FABA9}"/>
              </a:ext>
            </a:extLst>
          </p:cNvPr>
          <p:cNvPicPr>
            <a:picLocks noChangeAspect="1"/>
          </p:cNvPicPr>
          <p:nvPr/>
        </p:nvPicPr>
        <p:blipFill>
          <a:blip r:embed="rId7"/>
          <a:stretch>
            <a:fillRect/>
          </a:stretch>
        </p:blipFill>
        <p:spPr>
          <a:xfrm>
            <a:off x="1998919" y="1264928"/>
            <a:ext cx="8367317" cy="318177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úc Xắc Xúc Xẻ - Bé Bảo An ft Phi Long">
            <a:hlinkClick r:id="" action="ppaction://media"/>
            <a:extLst>
              <a:ext uri="{FF2B5EF4-FFF2-40B4-BE49-F238E27FC236}">
                <a16:creationId xmlns:a16="http://schemas.microsoft.com/office/drawing/2014/main" id="{B2855D1D-39F3-03D5-167B-2EECF6ECD4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2414123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57753-820A-92E2-93BA-1D4460BB34E1}"/>
              </a:ext>
            </a:extLst>
          </p:cNvPr>
          <p:cNvPicPr>
            <a:picLocks noChangeAspect="1"/>
          </p:cNvPicPr>
          <p:nvPr/>
        </p:nvPicPr>
        <p:blipFill rotWithShape="1">
          <a:blip r:embed="rId2"/>
          <a:srcRect b="20667"/>
          <a:stretch/>
        </p:blipFill>
        <p:spPr>
          <a:xfrm>
            <a:off x="152401" y="3369923"/>
            <a:ext cx="5088868" cy="3402351"/>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3C8D7960-4011-DDD2-947F-7A24329C2DA8}"/>
              </a:ext>
            </a:extLst>
          </p:cNvPr>
          <p:cNvGrpSpPr/>
          <p:nvPr/>
        </p:nvGrpSpPr>
        <p:grpSpPr>
          <a:xfrm>
            <a:off x="780598" y="419100"/>
            <a:ext cx="4762952" cy="2377016"/>
            <a:chOff x="-499893" y="-818671"/>
            <a:chExt cx="2171554" cy="939009"/>
          </a:xfrm>
        </p:grpSpPr>
        <p:sp>
          <p:nvSpPr>
            <p:cNvPr id="7" name="Oval Callout 49">
              <a:extLst>
                <a:ext uri="{FF2B5EF4-FFF2-40B4-BE49-F238E27FC236}">
                  <a16:creationId xmlns:a16="http://schemas.microsoft.com/office/drawing/2014/main" id="{7D3FA3A4-A674-CC38-A3F2-AAF6FD777983}"/>
                </a:ext>
              </a:extLst>
            </p:cNvPr>
            <p:cNvSpPr/>
            <p:nvPr/>
          </p:nvSpPr>
          <p:spPr>
            <a:xfrm>
              <a:off x="-499893" y="-818671"/>
              <a:ext cx="2171554" cy="939009"/>
            </a:xfrm>
            <a:prstGeom prst="wedgeEllipseCallout">
              <a:avLst>
                <a:gd name="adj1" fmla="val 3743"/>
                <a:gd name="adj2" fmla="val 7081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8" name="TextBox 7">
              <a:extLst>
                <a:ext uri="{FF2B5EF4-FFF2-40B4-BE49-F238E27FC236}">
                  <a16:creationId xmlns:a16="http://schemas.microsoft.com/office/drawing/2014/main" id="{3262C8B7-AB47-8365-393A-CA677885A2D5}"/>
                </a:ext>
              </a:extLst>
            </p:cNvPr>
            <p:cNvSpPr txBox="1"/>
            <p:nvPr/>
          </p:nvSpPr>
          <p:spPr>
            <a:xfrm>
              <a:off x="-368849" y="-698366"/>
              <a:ext cx="1960681" cy="717340"/>
            </a:xfrm>
            <a:prstGeom prst="rect">
              <a:avLst/>
            </a:prstGeom>
            <a:noFill/>
          </p:spPr>
          <p:txBody>
            <a:bodyPr wrap="square" rtlCol="0">
              <a:spAutoFit/>
            </a:bodyPr>
            <a:lstStyle/>
            <a:p>
              <a:pPr marL="0" marR="0" algn="ctr">
                <a:spcBef>
                  <a:spcPts val="0"/>
                </a:spcBef>
                <a:spcAft>
                  <a:spcPts val="0"/>
                </a:spcAft>
                <a:tabLst>
                  <a:tab pos="1422400" algn="l"/>
                </a:tabLst>
              </a:pPr>
              <a:r>
                <a:rPr lang="vi-VN"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Hãy nêu các lễ hội mà em biết? Quê hương em có thường tổ chức lễ hội nào vào dịp Tết Nguyên Đán? </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 name="Picture 2" descr="TOP] 11 Lễ hội Tết nổi bật, đặc sắc ở Việt Nam thu hút du khách">
            <a:extLst>
              <a:ext uri="{FF2B5EF4-FFF2-40B4-BE49-F238E27FC236}">
                <a16:creationId xmlns:a16="http://schemas.microsoft.com/office/drawing/2014/main" id="{C3946420-1102-449E-C176-7BBC4782F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4476" y="2143125"/>
            <a:ext cx="5690724" cy="379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741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660" y="1507573"/>
            <a:ext cx="11029123" cy="4351338"/>
          </a:xfrm>
        </p:spPr>
        <p:txBody>
          <a:bodyPr/>
          <a:lstStyle/>
          <a:p>
            <a:pPr marL="0" indent="0">
              <a:buNone/>
            </a:pPr>
            <a:r>
              <a:rPr lang="vi-VN" sz="3600" kern="100" dirty="0" smtClean="0">
                <a:latin typeface="Times New Roman" panose="02020603050405020304" pitchFamily="18" charset="0"/>
                <a:ea typeface="Times New Roman" panose="02020603050405020304" pitchFamily="18" charset="0"/>
              </a:rPr>
              <a:t>     Đất </a:t>
            </a:r>
            <a:r>
              <a:rPr lang="vi-VN" sz="3600" kern="100" dirty="0">
                <a:latin typeface="Times New Roman" panose="02020603050405020304" pitchFamily="18" charset="0"/>
                <a:ea typeface="Times New Roman" panose="02020603050405020304" pitchFamily="18" charset="0"/>
              </a:rPr>
              <a:t>nước ta là một đất nước có nền văn hiến lâu đời. Trải qua hàng nghìn năm người dân chúng ta vẫn lưu giữ và duy trì bảo tồn các lễ hội truyền thống. Mỗi địa phương có những lễ hội truyền thống khác nhau tùy theo địa phương đó. Vậy chúng ta cùng đi tìm hiểu nội dung các lễ hội truyền thống đó nhé….</a:t>
            </a:r>
            <a:endParaRPr lang="en-US" sz="3600" dirty="0"/>
          </a:p>
          <a:p>
            <a:pPr marL="0" indent="0">
              <a:buNone/>
            </a:pPr>
            <a:endParaRPr lang="en-US" dirty="0"/>
          </a:p>
        </p:txBody>
      </p:sp>
    </p:spTree>
    <p:extLst>
      <p:ext uri="{BB962C8B-B14F-4D97-AF65-F5344CB8AC3E}">
        <p14:creationId xmlns:p14="http://schemas.microsoft.com/office/powerpoint/2010/main" val="28291258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E:\PPT\包图网\审核中\5cf0cddb9bfe8.png5cf0cddb9bfe8"/>
          <p:cNvPicPr>
            <a:picLocks noChangeAspect="1"/>
          </p:cNvPicPr>
          <p:nvPr>
            <p:custDataLst>
              <p:tags r:id="rId1"/>
            </p:custDataLst>
          </p:nvPr>
        </p:nvPicPr>
        <p:blipFill>
          <a:blip r:embed="rId6"/>
          <a:srcRect/>
          <a:stretch>
            <a:fillRect/>
          </a:stretch>
        </p:blipFill>
        <p:spPr>
          <a:xfrm>
            <a:off x="0" y="0"/>
            <a:ext cx="12192000" cy="6858000"/>
          </a:xfrm>
          <a:prstGeom prst="rect">
            <a:avLst/>
          </a:prstGeom>
        </p:spPr>
      </p:pic>
      <p:pic>
        <p:nvPicPr>
          <p:cNvPr id="31" name="图片 30" descr="组 3"/>
          <p:cNvPicPr>
            <a:picLocks noChangeAspect="1"/>
          </p:cNvPicPr>
          <p:nvPr>
            <p:custDataLst>
              <p:tags r:id="rId2"/>
            </p:custDataLst>
          </p:nvPr>
        </p:nvPicPr>
        <p:blipFill>
          <a:blip r:embed="rId7"/>
          <a:srcRect r="67833" b="43315"/>
          <a:stretch>
            <a:fillRect/>
          </a:stretch>
        </p:blipFill>
        <p:spPr>
          <a:xfrm>
            <a:off x="60960" y="0"/>
            <a:ext cx="3921760" cy="3887470"/>
          </a:xfrm>
          <a:prstGeom prst="rect">
            <a:avLst/>
          </a:prstGeom>
        </p:spPr>
      </p:pic>
      <p:sp>
        <p:nvSpPr>
          <p:cNvPr id="5" name="TextBox 4">
            <a:extLst>
              <a:ext uri="{FF2B5EF4-FFF2-40B4-BE49-F238E27FC236}">
                <a16:creationId xmlns:a16="http://schemas.microsoft.com/office/drawing/2014/main" id="{ED98E7B6-B9D0-C563-E135-4D60528C2DC5}"/>
              </a:ext>
            </a:extLst>
          </p:cNvPr>
          <p:cNvSpPr txBox="1"/>
          <p:nvPr/>
        </p:nvSpPr>
        <p:spPr>
          <a:xfrm>
            <a:off x="2412992" y="280897"/>
            <a:ext cx="7149037" cy="523220"/>
          </a:xfrm>
          <a:prstGeom prst="rect">
            <a:avLst/>
          </a:prstGeom>
          <a:noFill/>
        </p:spPr>
        <p:txBody>
          <a:bodyPr wrap="square" rtlCol="0">
            <a:spAutoFit/>
          </a:bodyPr>
          <a:lstStyle/>
          <a:p>
            <a:pPr algn="ctr"/>
            <a:r>
              <a:rPr lang="en-US" sz="2800" b="1" dirty="0" err="1">
                <a:solidFill>
                  <a:schemeClr val="bg1">
                    <a:lumMod val="10000"/>
                  </a:schemeClr>
                </a:solidFill>
              </a:rPr>
              <a:t>Thứ</a:t>
            </a:r>
            <a:r>
              <a:rPr lang="en-US" sz="2800" b="1" dirty="0">
                <a:solidFill>
                  <a:schemeClr val="bg1">
                    <a:lumMod val="10000"/>
                  </a:schemeClr>
                </a:solidFill>
              </a:rPr>
              <a:t> … </a:t>
            </a:r>
            <a:r>
              <a:rPr lang="en-US" sz="2800" b="1" dirty="0" err="1">
                <a:solidFill>
                  <a:schemeClr val="bg1">
                    <a:lumMod val="10000"/>
                  </a:schemeClr>
                </a:solidFill>
              </a:rPr>
              <a:t>ngày</a:t>
            </a:r>
            <a:r>
              <a:rPr lang="en-US" sz="2800" b="1" dirty="0">
                <a:solidFill>
                  <a:schemeClr val="bg1">
                    <a:lumMod val="10000"/>
                  </a:schemeClr>
                </a:solidFill>
              </a:rPr>
              <a:t> … </a:t>
            </a:r>
            <a:r>
              <a:rPr lang="en-US" sz="2800" b="1" dirty="0" err="1">
                <a:solidFill>
                  <a:schemeClr val="bg1">
                    <a:lumMod val="10000"/>
                  </a:schemeClr>
                </a:solidFill>
              </a:rPr>
              <a:t>tháng</a:t>
            </a:r>
            <a:r>
              <a:rPr lang="en-US" sz="2800" b="1" dirty="0">
                <a:solidFill>
                  <a:schemeClr val="bg1">
                    <a:lumMod val="10000"/>
                  </a:schemeClr>
                </a:solidFill>
              </a:rPr>
              <a:t> … </a:t>
            </a:r>
            <a:r>
              <a:rPr lang="en-US" sz="2800" b="1" dirty="0" err="1">
                <a:solidFill>
                  <a:schemeClr val="bg1">
                    <a:lumMod val="10000"/>
                  </a:schemeClr>
                </a:solidFill>
              </a:rPr>
              <a:t>năm</a:t>
            </a:r>
            <a:r>
              <a:rPr lang="en-US" sz="2800" b="1" dirty="0">
                <a:solidFill>
                  <a:schemeClr val="bg1">
                    <a:lumMod val="10000"/>
                  </a:schemeClr>
                </a:solidFill>
              </a:rPr>
              <a:t> …</a:t>
            </a:r>
          </a:p>
        </p:txBody>
      </p:sp>
      <p:pic>
        <p:nvPicPr>
          <p:cNvPr id="21" name="图片 16" descr="组 3">
            <a:extLst>
              <a:ext uri="{FF2B5EF4-FFF2-40B4-BE49-F238E27FC236}">
                <a16:creationId xmlns:a16="http://schemas.microsoft.com/office/drawing/2014/main" id="{1529203D-3661-E356-A3FE-3E9C23174D14}"/>
              </a:ext>
            </a:extLst>
          </p:cNvPr>
          <p:cNvPicPr>
            <a:picLocks noChangeAspect="1"/>
          </p:cNvPicPr>
          <p:nvPr>
            <p:custDataLst>
              <p:tags r:id="rId3"/>
            </p:custDataLst>
          </p:nvPr>
        </p:nvPicPr>
        <p:blipFill>
          <a:blip r:embed="rId7"/>
          <a:srcRect r="67833" b="43315"/>
          <a:stretch>
            <a:fillRect/>
          </a:stretch>
        </p:blipFill>
        <p:spPr>
          <a:xfrm flipH="1">
            <a:off x="8270240" y="0"/>
            <a:ext cx="3921760" cy="3887470"/>
          </a:xfrm>
          <a:prstGeom prst="rect">
            <a:avLst/>
          </a:prstGeom>
        </p:spPr>
      </p:pic>
      <p:pic>
        <p:nvPicPr>
          <p:cNvPr id="2" name="Picture 1">
            <a:extLst>
              <a:ext uri="{FF2B5EF4-FFF2-40B4-BE49-F238E27FC236}">
                <a16:creationId xmlns:a16="http://schemas.microsoft.com/office/drawing/2014/main" id="{F2E43047-E7E8-F5D0-1B60-E6134B362A47}"/>
              </a:ext>
            </a:extLst>
          </p:cNvPr>
          <p:cNvPicPr>
            <a:picLocks noChangeAspect="1"/>
          </p:cNvPicPr>
          <p:nvPr/>
        </p:nvPicPr>
        <p:blipFill>
          <a:blip r:embed="rId8"/>
          <a:stretch>
            <a:fillRect/>
          </a:stretch>
        </p:blipFill>
        <p:spPr>
          <a:xfrm>
            <a:off x="2740860" y="369442"/>
            <a:ext cx="6236749" cy="1713124"/>
          </a:xfrm>
          <a:prstGeom prst="rect">
            <a:avLst/>
          </a:prstGeom>
        </p:spPr>
      </p:pic>
      <p:pic>
        <p:nvPicPr>
          <p:cNvPr id="4" name="Picture 3">
            <a:extLst>
              <a:ext uri="{FF2B5EF4-FFF2-40B4-BE49-F238E27FC236}">
                <a16:creationId xmlns:a16="http://schemas.microsoft.com/office/drawing/2014/main" id="{A9F6F298-1B30-A54D-343D-4B8D58C98E33}"/>
              </a:ext>
            </a:extLst>
          </p:cNvPr>
          <p:cNvPicPr>
            <a:picLocks noChangeAspect="1"/>
          </p:cNvPicPr>
          <p:nvPr/>
        </p:nvPicPr>
        <p:blipFill>
          <a:blip r:embed="rId9"/>
          <a:stretch>
            <a:fillRect/>
          </a:stretch>
        </p:blipFill>
        <p:spPr>
          <a:xfrm>
            <a:off x="2381687" y="2473752"/>
            <a:ext cx="7504826" cy="1853345"/>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E:\PPT\包图网\审核中\组 2.png组 2"/>
          <p:cNvPicPr>
            <a:picLocks noChangeAspect="1"/>
          </p:cNvPicPr>
          <p:nvPr>
            <p:custDataLst>
              <p:tags r:id="rId1"/>
            </p:custDataLst>
          </p:nvPr>
        </p:nvPicPr>
        <p:blipFill>
          <a:blip r:embed="rId5"/>
          <a:srcRect/>
          <a:stretch>
            <a:fillRect/>
          </a:stretch>
        </p:blipFill>
        <p:spPr>
          <a:xfrm>
            <a:off x="0" y="0"/>
            <a:ext cx="12192000" cy="6858000"/>
          </a:xfrm>
          <a:prstGeom prst="rect">
            <a:avLst/>
          </a:prstGeom>
        </p:spPr>
      </p:pic>
      <p:pic>
        <p:nvPicPr>
          <p:cNvPr id="12" name="图片 11" descr="1 (16)"/>
          <p:cNvPicPr>
            <a:picLocks noChangeAspect="1"/>
          </p:cNvPicPr>
          <p:nvPr/>
        </p:nvPicPr>
        <p:blipFill>
          <a:blip r:embed="rId6"/>
          <a:stretch>
            <a:fillRect/>
          </a:stretch>
        </p:blipFill>
        <p:spPr>
          <a:xfrm>
            <a:off x="1928495" y="4593590"/>
            <a:ext cx="3129915" cy="2072005"/>
          </a:xfrm>
          <a:prstGeom prst="rect">
            <a:avLst/>
          </a:prstGeom>
        </p:spPr>
      </p:pic>
      <p:pic>
        <p:nvPicPr>
          <p:cNvPr id="15" name="图片 14" descr="1 (20)"/>
          <p:cNvPicPr>
            <a:picLocks noChangeAspect="1"/>
          </p:cNvPicPr>
          <p:nvPr/>
        </p:nvPicPr>
        <p:blipFill>
          <a:blip r:embed="rId7"/>
          <a:stretch>
            <a:fillRect/>
          </a:stretch>
        </p:blipFill>
        <p:spPr>
          <a:xfrm>
            <a:off x="6754495" y="4775835"/>
            <a:ext cx="2456815" cy="1707515"/>
          </a:xfrm>
          <a:prstGeom prst="rect">
            <a:avLst/>
          </a:prstGeom>
        </p:spPr>
      </p:pic>
      <p:pic>
        <p:nvPicPr>
          <p:cNvPr id="17" name="图片 16" descr="组 3"/>
          <p:cNvPicPr>
            <a:picLocks noChangeAspect="1"/>
          </p:cNvPicPr>
          <p:nvPr>
            <p:custDataLst>
              <p:tags r:id="rId2"/>
            </p:custDataLst>
          </p:nvPr>
        </p:nvPicPr>
        <p:blipFill>
          <a:blip r:embed="rId8"/>
          <a:srcRect r="67833" b="43315"/>
          <a:stretch>
            <a:fillRect/>
          </a:stretch>
        </p:blipFill>
        <p:spPr>
          <a:xfrm flipH="1">
            <a:off x="8270240" y="0"/>
            <a:ext cx="3921760" cy="3887470"/>
          </a:xfrm>
          <a:prstGeom prst="rect">
            <a:avLst/>
          </a:prstGeom>
        </p:spPr>
      </p:pic>
      <p:pic>
        <p:nvPicPr>
          <p:cNvPr id="11" name="图片 10" descr="组 3"/>
          <p:cNvPicPr>
            <a:picLocks noChangeAspect="1"/>
          </p:cNvPicPr>
          <p:nvPr>
            <p:custDataLst>
              <p:tags r:id="rId3"/>
            </p:custDataLst>
          </p:nvPr>
        </p:nvPicPr>
        <p:blipFill>
          <a:blip r:embed="rId8"/>
          <a:srcRect r="67833" b="43315"/>
          <a:stretch>
            <a:fillRect/>
          </a:stretch>
        </p:blipFill>
        <p:spPr>
          <a:xfrm>
            <a:off x="0" y="0"/>
            <a:ext cx="3921760" cy="3887470"/>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8B753AE1-5933-DE85-36D4-21BF11BD9B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874" y="1401164"/>
            <a:ext cx="8732593" cy="2968472"/>
          </a:xfrm>
          <a:prstGeom prst="rect">
            <a:avLst/>
          </a:prstGeom>
        </p:spPr>
      </p:pic>
    </p:spTree>
    <p:extLst>
      <p:ext uri="{BB962C8B-B14F-4D97-AF65-F5344CB8AC3E}">
        <p14:creationId xmlns:p14="http://schemas.microsoft.com/office/powerpoint/2010/main" val="23973706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图片 5" descr="E:\PPT\包图网\审核中\5cf0cddb9bfe8.png5cf0cddb9bfe8"/>
          <p:cNvPicPr>
            <a:picLocks noChangeAspect="1"/>
          </p:cNvPicPr>
          <p:nvPr>
            <p:custDataLst>
              <p:tags r:id="rId1"/>
            </p:custDataLst>
          </p:nvPr>
        </p:nvPicPr>
        <p:blipFill>
          <a:blip r:embed="rId4"/>
          <a:srcRect/>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7C798F4-05D9-A242-BF84-1B776D3F501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453120" y="2507888"/>
            <a:ext cx="3008944" cy="4634592"/>
          </a:xfrm>
          <a:prstGeom prst="rect">
            <a:avLst/>
          </a:prstGeom>
        </p:spPr>
      </p:pic>
      <p:sp>
        <p:nvSpPr>
          <p:cNvPr id="7" name="TextBox 6">
            <a:extLst>
              <a:ext uri="{FF2B5EF4-FFF2-40B4-BE49-F238E27FC236}">
                <a16:creationId xmlns:a16="http://schemas.microsoft.com/office/drawing/2014/main" id="{08685911-7AB3-290D-ACA8-5FEA0FA9785E}"/>
              </a:ext>
            </a:extLst>
          </p:cNvPr>
          <p:cNvSpPr txBox="1"/>
          <p:nvPr/>
        </p:nvSpPr>
        <p:spPr>
          <a:xfrm>
            <a:off x="2966720" y="1534160"/>
            <a:ext cx="5963920" cy="2308324"/>
          </a:xfrm>
          <a:prstGeom prst="rect">
            <a:avLst/>
          </a:prstGeom>
          <a:noFill/>
        </p:spPr>
        <p:txBody>
          <a:bodyPr wrap="square" rtlCol="0">
            <a:spAutoFit/>
          </a:bodyPr>
          <a:lstStyle/>
          <a:p>
            <a:pPr algn="ctr"/>
            <a:r>
              <a:rPr lang="vi-VN" sz="4800" b="1" dirty="0">
                <a:solidFill>
                  <a:srgbClr val="FF0066"/>
                </a:solidFill>
              </a:rPr>
              <a:t>Hoạt động 1: Tìm hiểu truyền thống địa phương</a:t>
            </a:r>
            <a:endParaRPr lang="en-US" sz="4800" b="1" dirty="0">
              <a:solidFill>
                <a:srgbClr val="FF0066"/>
              </a:solidFill>
            </a:endParaRPr>
          </a:p>
        </p:txBody>
      </p:sp>
    </p:spTree>
    <p:extLst>
      <p:ext uri="{BB962C8B-B14F-4D97-AF65-F5344CB8AC3E}">
        <p14:creationId xmlns:p14="http://schemas.microsoft.com/office/powerpoint/2010/main" val="2528808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peech Bubble: Rectangle with Corners Rounded 13">
            <a:extLst>
              <a:ext uri="{FF2B5EF4-FFF2-40B4-BE49-F238E27FC236}">
                <a16:creationId xmlns:a16="http://schemas.microsoft.com/office/drawing/2014/main" id="{3C9441F2-3B46-8564-0184-35C77AD56845}"/>
              </a:ext>
            </a:extLst>
          </p:cNvPr>
          <p:cNvSpPr/>
          <p:nvPr/>
        </p:nvSpPr>
        <p:spPr>
          <a:xfrm>
            <a:off x="508634" y="1111664"/>
            <a:ext cx="5278456" cy="1648681"/>
          </a:xfrm>
          <a:prstGeom prst="wedgeRoundRectCallout">
            <a:avLst>
              <a:gd name="adj1" fmla="val -30923"/>
              <a:gd name="adj2" fmla="val 88141"/>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b="1" dirty="0">
                <a:solidFill>
                  <a:prstClr val="black"/>
                </a:solidFill>
                <a:latin typeface="Calibri" panose="020F0502020204030204" pitchFamily="34" charset="0"/>
                <a:ea typeface="Cambria" panose="02040503050406030204" pitchFamily="18" charset="0"/>
                <a:cs typeface="Calibri" panose="020F0502020204030204" pitchFamily="34" charset="0"/>
              </a:rPr>
              <a:t>Kể tên các lễ hội truyền thống ở địa phương em mà em biết?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 name="Freeform 3">
            <a:extLst>
              <a:ext uri="{FF2B5EF4-FFF2-40B4-BE49-F238E27FC236}">
                <a16:creationId xmlns:a16="http://schemas.microsoft.com/office/drawing/2014/main" id="{E66A3A44-2361-C78C-E1F5-2F440170B25D}"/>
              </a:ext>
            </a:extLst>
          </p:cNvPr>
          <p:cNvSpPr/>
          <p:nvPr/>
        </p:nvSpPr>
        <p:spPr>
          <a:xfrm>
            <a:off x="1110863" y="3524835"/>
            <a:ext cx="3834407" cy="2815119"/>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7236B335-A28E-309B-5622-586D5D0E7226}"/>
              </a:ext>
            </a:extLst>
          </p:cNvPr>
          <p:cNvPicPr>
            <a:picLocks noChangeAspect="1"/>
          </p:cNvPicPr>
          <p:nvPr/>
        </p:nvPicPr>
        <p:blipFill>
          <a:blip r:embed="rId3"/>
          <a:stretch>
            <a:fillRect/>
          </a:stretch>
        </p:blipFill>
        <p:spPr>
          <a:xfrm>
            <a:off x="4789805" y="2890202"/>
            <a:ext cx="6838950" cy="2886075"/>
          </a:xfrm>
          <a:prstGeom prst="rect">
            <a:avLst/>
          </a:prstGeom>
        </p:spPr>
      </p:pic>
    </p:spTree>
    <p:extLst>
      <p:ext uri="{BB962C8B-B14F-4D97-AF65-F5344CB8AC3E}">
        <p14:creationId xmlns:p14="http://schemas.microsoft.com/office/powerpoint/2010/main" val="15480368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hild 사진, 이미지, 일러스트, 캘리그라피 - 크라우드픽">
            <a:extLst>
              <a:ext uri="{FF2B5EF4-FFF2-40B4-BE49-F238E27FC236}">
                <a16:creationId xmlns:a16="http://schemas.microsoft.com/office/drawing/2014/main" id="{E7F086FA-52E1-BFA0-3838-AED94762E6A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09219" y="3909060"/>
            <a:ext cx="4690872" cy="24688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Speech Bubble: Rectangle with Corners Rounded 10">
            <a:extLst>
              <a:ext uri="{FF2B5EF4-FFF2-40B4-BE49-F238E27FC236}">
                <a16:creationId xmlns:a16="http://schemas.microsoft.com/office/drawing/2014/main" id="{78401F62-FBD0-4195-190D-572CBA69D256}"/>
              </a:ext>
            </a:extLst>
          </p:cNvPr>
          <p:cNvSpPr/>
          <p:nvPr/>
        </p:nvSpPr>
        <p:spPr>
          <a:xfrm>
            <a:off x="579577" y="2113279"/>
            <a:ext cx="4397553" cy="1467485"/>
          </a:xfrm>
          <a:prstGeom prst="wedgeRoundRectCallout">
            <a:avLst>
              <a:gd name="adj1" fmla="val 12776"/>
              <a:gd name="adj2" fmla="val 86529"/>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ea typeface="Cambria" panose="02040503050406030204" pitchFamily="18" charset="0"/>
                <a:cs typeface="Calibri" panose="020F0502020204030204" pitchFamily="34" charset="0"/>
              </a:rPr>
              <a:t>Trò</a:t>
            </a:r>
            <a:r>
              <a:rPr lang="en-US" sz="4000" b="1" dirty="0">
                <a:latin typeface="Calibri" panose="020F0502020204030204" pitchFamily="34" charset="0"/>
                <a:ea typeface="Cambria" panose="02040503050406030204" pitchFamily="18" charset="0"/>
                <a:cs typeface="Calibri" panose="020F0502020204030204" pitchFamily="34" charset="0"/>
              </a:rPr>
              <a:t> </a:t>
            </a:r>
            <a:r>
              <a:rPr lang="en-US" sz="4000" b="1" dirty="0" err="1">
                <a:latin typeface="Calibri" panose="020F0502020204030204" pitchFamily="34" charset="0"/>
                <a:ea typeface="Cambria" panose="02040503050406030204" pitchFamily="18" charset="0"/>
                <a:cs typeface="Calibri" panose="020F0502020204030204" pitchFamily="34" charset="0"/>
              </a:rPr>
              <a:t>chơi</a:t>
            </a:r>
            <a:r>
              <a:rPr lang="en-US" sz="4000" b="1" dirty="0">
                <a:latin typeface="Calibri" panose="020F0502020204030204" pitchFamily="34" charset="0"/>
                <a:ea typeface="Cambria" panose="02040503050406030204" pitchFamily="18" charset="0"/>
                <a:cs typeface="Calibri" panose="020F0502020204030204" pitchFamily="34" charset="0"/>
              </a:rPr>
              <a:t>: </a:t>
            </a:r>
            <a:r>
              <a:rPr lang="en-US" sz="4000" b="1" dirty="0" err="1">
                <a:latin typeface="Calibri" panose="020F0502020204030204" pitchFamily="34" charset="0"/>
                <a:ea typeface="Cambria" panose="02040503050406030204" pitchFamily="18" charset="0"/>
                <a:cs typeface="Calibri" panose="020F0502020204030204" pitchFamily="34" charset="0"/>
              </a:rPr>
              <a:t>Tiếp</a:t>
            </a:r>
            <a:r>
              <a:rPr lang="en-US" sz="4000" b="1" dirty="0">
                <a:latin typeface="Calibri" panose="020F0502020204030204" pitchFamily="34" charset="0"/>
                <a:ea typeface="Cambria" panose="02040503050406030204" pitchFamily="18" charset="0"/>
                <a:cs typeface="Calibri" panose="020F0502020204030204" pitchFamily="34" charset="0"/>
              </a:rPr>
              <a:t> </a:t>
            </a:r>
            <a:r>
              <a:rPr lang="en-US" sz="4000" b="1" dirty="0" err="1">
                <a:latin typeface="Calibri" panose="020F0502020204030204" pitchFamily="34" charset="0"/>
                <a:ea typeface="Cambria" panose="02040503050406030204" pitchFamily="18" charset="0"/>
                <a:cs typeface="Calibri" panose="020F0502020204030204" pitchFamily="34" charset="0"/>
              </a:rPr>
              <a:t>sức</a:t>
            </a:r>
            <a:endParaRPr lang="en-US" sz="4000" b="1" dirty="0">
              <a:latin typeface="Calibri" panose="020F0502020204030204" pitchFamily="34" charset="0"/>
              <a:ea typeface="Cambria" panose="02040503050406030204" pitchFamily="18"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EFB35673-0552-B026-1A98-D8A3FDA23E05}"/>
              </a:ext>
            </a:extLst>
          </p:cNvPr>
          <p:cNvSpPr/>
          <p:nvPr/>
        </p:nvSpPr>
        <p:spPr>
          <a:xfrm>
            <a:off x="5313680" y="1188720"/>
            <a:ext cx="6329680" cy="4541520"/>
          </a:xfrm>
          <a:prstGeom prst="roundRect">
            <a:avLst>
              <a:gd name="adj" fmla="val 26425"/>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2800" b="1" dirty="0">
                <a:solidFill>
                  <a:srgbClr val="002060"/>
                </a:solidFill>
                <a:latin typeface="Calibri"/>
              </a:rPr>
              <a:t>Các thành viên trong nhóm lần lượt viết lên khu vực bảng của nhóm mình tên những lễ hội truyền thống ở các địa phương theo hình thức tiếp sức.</a:t>
            </a:r>
            <a:endParaRPr lang="en-US" sz="2800" b="1" dirty="0">
              <a:solidFill>
                <a:srgbClr val="002060"/>
              </a:solidFill>
              <a:latin typeface="Calibri"/>
            </a:endParaRPr>
          </a:p>
          <a:p>
            <a:pPr marL="457200" lvl="0" indent="-457200" algn="just">
              <a:buFont typeface="Arial" panose="020B0604020202020204" pitchFamily="34" charset="0"/>
              <a:buChar char="•"/>
              <a:defRPr/>
            </a:pPr>
            <a:r>
              <a:rPr lang="vi-VN" sz="2800" b="1" dirty="0">
                <a:solidFill>
                  <a:srgbClr val="002060"/>
                </a:solidFill>
                <a:latin typeface="Calibri"/>
              </a:rPr>
              <a:t>Trong thời gian quy định đội nào viết được đúng tên lễ hội truyền thống nhiều nhất và chính xác nhất sẽ là đội dành chiến thắng. </a:t>
            </a:r>
            <a:endParaRPr kumimoji="0" lang="en-US" sz="2800" b="1" i="0" u="none" strike="noStrike" kern="1200" cap="none" spc="0" normalizeH="0" baseline="0" noProof="0" dirty="0">
              <a:ln>
                <a:noFill/>
              </a:ln>
              <a:solidFill>
                <a:srgbClr val="002060"/>
              </a:solidFill>
              <a:effectLst/>
              <a:uLnTx/>
              <a:uFillTx/>
              <a:latin typeface="Calibri"/>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红动网www.redocn.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红动网www.redocn.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449</Words>
  <Application>Microsoft Office PowerPoint</Application>
  <PresentationFormat>Widescreen</PresentationFormat>
  <Paragraphs>22</Paragraphs>
  <Slides>17</Slides>
  <Notes>3</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Arial</vt:lpstr>
      <vt:lpstr>Arial-Rounded</vt:lpstr>
      <vt:lpstr>Calibri</vt:lpstr>
      <vt:lpstr>Calibri Light</vt:lpstr>
      <vt:lpstr>Cambria</vt:lpstr>
      <vt:lpstr>Microsoft YaHei</vt:lpstr>
      <vt:lpstr>Tahoma</vt:lpstr>
      <vt:lpstr>Times New Roman</vt:lpstr>
      <vt:lpstr>思源宋体 CN Light</vt:lpstr>
      <vt:lpstr>office</vt:lpstr>
      <vt:lpstr>1_红动网www.redocn.com​​</vt:lpstr>
      <vt:lpstr>Custom Design</vt:lpstr>
      <vt:lpstr>2_红动网www.redocn.com​​</vt:lpstr>
      <vt:lpstr>1_office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100</cp:revision>
  <dcterms:created xsi:type="dcterms:W3CDTF">2024-03-28T04:36:52Z</dcterms:created>
  <dcterms:modified xsi:type="dcterms:W3CDTF">2024-12-14T06:32:06Z</dcterms:modified>
</cp:coreProperties>
</file>