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2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78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embeddedFontLst>
    <p:embeddedFont>
      <p:font typeface="Saira Black" panose="00000A00000000000000"/>
      <p:bold r:id="rId25"/>
    </p:embeddedFont>
    <p:embeddedFont>
      <p:font typeface="Faustina Bold" panose="00000800000000000000"/>
      <p:bold r:id="rId26"/>
    </p:embeddedFont>
    <p:embeddedFont>
      <p:font typeface="Varela Round" panose="00000500000000000000"/>
      <p:regular r:id="rId27"/>
    </p:embeddedFont>
    <p:embeddedFont>
      <p:font typeface="Paytone One" panose="00000500000000000000"/>
      <p:regular r:id="rId28"/>
    </p:embeddedFont>
    <p:embeddedFont>
      <p:font typeface="Cabin Bold" panose="00000800000000000000"/>
      <p:bold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36"/>
        <p:guide pos="29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47.png"/><Relationship Id="rId20" Type="http://schemas.openxmlformats.org/officeDocument/2006/relationships/image" Target="../media/image46.svg"/><Relationship Id="rId2" Type="http://schemas.openxmlformats.org/officeDocument/2006/relationships/image" Target="../media/image28.svg"/><Relationship Id="rId19" Type="http://schemas.openxmlformats.org/officeDocument/2006/relationships/image" Target="../media/image45.png"/><Relationship Id="rId18" Type="http://schemas.openxmlformats.org/officeDocument/2006/relationships/image" Target="../media/image44.svg"/><Relationship Id="rId17" Type="http://schemas.openxmlformats.org/officeDocument/2006/relationships/image" Target="../media/image43.png"/><Relationship Id="rId16" Type="http://schemas.openxmlformats.org/officeDocument/2006/relationships/image" Target="../media/image42.svg"/><Relationship Id="rId15" Type="http://schemas.openxmlformats.org/officeDocument/2006/relationships/image" Target="../media/image41.png"/><Relationship Id="rId14" Type="http://schemas.openxmlformats.org/officeDocument/2006/relationships/image" Target="../media/image40.svg"/><Relationship Id="rId13" Type="http://schemas.openxmlformats.org/officeDocument/2006/relationships/image" Target="../media/image39.png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image" Target="../media/image36.sv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50.png"/><Relationship Id="rId20" Type="http://schemas.openxmlformats.org/officeDocument/2006/relationships/image" Target="../media/image46.svg"/><Relationship Id="rId2" Type="http://schemas.openxmlformats.org/officeDocument/2006/relationships/image" Target="../media/image28.svg"/><Relationship Id="rId19" Type="http://schemas.openxmlformats.org/officeDocument/2006/relationships/image" Target="../media/image45.png"/><Relationship Id="rId18" Type="http://schemas.openxmlformats.org/officeDocument/2006/relationships/image" Target="../media/image44.svg"/><Relationship Id="rId17" Type="http://schemas.openxmlformats.org/officeDocument/2006/relationships/image" Target="../media/image43.png"/><Relationship Id="rId16" Type="http://schemas.openxmlformats.org/officeDocument/2006/relationships/image" Target="../media/image42.svg"/><Relationship Id="rId15" Type="http://schemas.openxmlformats.org/officeDocument/2006/relationships/image" Target="../media/image41.png"/><Relationship Id="rId14" Type="http://schemas.openxmlformats.org/officeDocument/2006/relationships/image" Target="../media/image40.svg"/><Relationship Id="rId13" Type="http://schemas.openxmlformats.org/officeDocument/2006/relationships/image" Target="../media/image39.png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image" Target="../media/image36.sv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68.png"/><Relationship Id="rId17" Type="http://schemas.openxmlformats.org/officeDocument/2006/relationships/image" Target="../media/image67.png"/><Relationship Id="rId16" Type="http://schemas.openxmlformats.org/officeDocument/2006/relationships/image" Target="../media/image66.svg"/><Relationship Id="rId15" Type="http://schemas.openxmlformats.org/officeDocument/2006/relationships/image" Target="../media/image65.png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60.sv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70.png"/><Relationship Id="rId17" Type="http://schemas.openxmlformats.org/officeDocument/2006/relationships/image" Target="../media/image69.png"/><Relationship Id="rId16" Type="http://schemas.openxmlformats.org/officeDocument/2006/relationships/image" Target="../media/image66.svg"/><Relationship Id="rId15" Type="http://schemas.openxmlformats.org/officeDocument/2006/relationships/image" Target="../media/image65.png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60.sv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72.png"/><Relationship Id="rId17" Type="http://schemas.openxmlformats.org/officeDocument/2006/relationships/image" Target="../media/image71.png"/><Relationship Id="rId16" Type="http://schemas.openxmlformats.org/officeDocument/2006/relationships/image" Target="../media/image66.svg"/><Relationship Id="rId15" Type="http://schemas.openxmlformats.org/officeDocument/2006/relationships/image" Target="../media/image65.png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60.svg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74.png"/><Relationship Id="rId17" Type="http://schemas.openxmlformats.org/officeDocument/2006/relationships/image" Target="../media/image73.png"/><Relationship Id="rId16" Type="http://schemas.openxmlformats.org/officeDocument/2006/relationships/image" Target="../media/image66.svg"/><Relationship Id="rId15" Type="http://schemas.openxmlformats.org/officeDocument/2006/relationships/image" Target="../media/image65.png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60.sv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75.jpeg"/><Relationship Id="rId16" Type="http://schemas.openxmlformats.org/officeDocument/2006/relationships/image" Target="../media/image66.svg"/><Relationship Id="rId15" Type="http://schemas.openxmlformats.org/officeDocument/2006/relationships/image" Target="../media/image65.png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60.svg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4.png"/><Relationship Id="rId3" Type="http://schemas.openxmlformats.org/officeDocument/2006/relationships/image" Target="../media/image76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svg"/><Relationship Id="rId7" Type="http://schemas.openxmlformats.org/officeDocument/2006/relationships/image" Target="../media/image83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34.svg"/><Relationship Id="rId17" Type="http://schemas.openxmlformats.org/officeDocument/2006/relationships/image" Target="../media/image33.png"/><Relationship Id="rId16" Type="http://schemas.openxmlformats.org/officeDocument/2006/relationships/image" Target="../media/image92.svg"/><Relationship Id="rId15" Type="http://schemas.openxmlformats.org/officeDocument/2006/relationships/image" Target="../media/image91.png"/><Relationship Id="rId14" Type="http://schemas.openxmlformats.org/officeDocument/2006/relationships/image" Target="../media/image90.svg"/><Relationship Id="rId13" Type="http://schemas.openxmlformats.org/officeDocument/2006/relationships/image" Target="../media/image89.png"/><Relationship Id="rId12" Type="http://schemas.openxmlformats.org/officeDocument/2006/relationships/image" Target="../media/image88.svg"/><Relationship Id="rId11" Type="http://schemas.openxmlformats.org/officeDocument/2006/relationships/image" Target="../media/image87.png"/><Relationship Id="rId10" Type="http://schemas.openxmlformats.org/officeDocument/2006/relationships/image" Target="../media/image86.svg"/><Relationship Id="rId1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8603" y="1477524"/>
            <a:ext cx="14350795" cy="7331951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0202" y="5026801"/>
            <a:ext cx="3278390" cy="8085716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450" y="4777248"/>
            <a:ext cx="2933052" cy="8962103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58200" y="114300"/>
            <a:ext cx="1489075" cy="1254125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75873" y="2465626"/>
            <a:ext cx="9077730" cy="119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80"/>
              </a:lnSpc>
              <a:spcBef>
                <a:spcPct val="0"/>
              </a:spcBef>
            </a:pPr>
            <a:r>
              <a:rPr lang="en-US" sz="8980">
                <a:solidFill>
                  <a:srgbClr val="5C96CB"/>
                </a:solidFill>
                <a:latin typeface="Saira Black" panose="00000A00000000000000"/>
                <a:ea typeface="Saira Black" panose="00000A00000000000000"/>
                <a:cs typeface="Saira Black" panose="00000A00000000000000"/>
                <a:sym typeface="Saira Black" panose="00000A00000000000000"/>
              </a:rPr>
              <a:t>BÀI HỌC STEM</a:t>
            </a:r>
            <a:endParaRPr lang="en-US" sz="8980">
              <a:solidFill>
                <a:srgbClr val="5C96CB"/>
              </a:solidFill>
              <a:latin typeface="Saira Black" panose="00000A00000000000000"/>
              <a:ea typeface="Saira Black" panose="00000A00000000000000"/>
              <a:cs typeface="Saira Black" panose="00000A00000000000000"/>
              <a:sym typeface="Saira Black" panose="00000A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12210" y="4394991"/>
            <a:ext cx="8268120" cy="251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5"/>
              </a:lnSpc>
            </a:pPr>
            <a:r>
              <a:rPr lang="en-US" sz="8575" b="1">
                <a:solidFill>
                  <a:srgbClr val="FF5757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Đèn hiệu và biển báo giao thông</a:t>
            </a:r>
            <a:endParaRPr lang="en-US" sz="8575" b="1">
              <a:solidFill>
                <a:srgbClr val="FF5757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19100"/>
            <a:ext cx="1259205" cy="4203065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195" y="38100"/>
            <a:ext cx="1259205" cy="4203065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7352414" y="1629026"/>
            <a:ext cx="9340305" cy="764192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9" name="Group 9"/>
          <p:cNvGrpSpPr/>
          <p:nvPr/>
        </p:nvGrpSpPr>
        <p:grpSpPr>
          <a:xfrm rot="0">
            <a:off x="7574621" y="2146590"/>
            <a:ext cx="8889111" cy="6520589"/>
            <a:chOff x="0" y="0"/>
            <a:chExt cx="14793387" cy="10851659"/>
          </a:xfrm>
        </p:grpSpPr>
        <p:sp>
          <p:nvSpPr>
            <p:cNvPr id="10" name="Freeform 10"/>
            <p:cNvSpPr/>
            <p:nvPr/>
          </p:nvSpPr>
          <p:spPr>
            <a:xfrm>
              <a:off x="-127" y="127"/>
              <a:ext cx="14793260" cy="10858644"/>
            </a:xfrm>
            <a:custGeom>
              <a:avLst/>
              <a:gdLst/>
              <a:ahLst/>
              <a:cxnLst/>
              <a:rect l="l" t="t" r="r" b="b"/>
              <a:pathLst>
                <a:path w="14793260" h="10858644">
                  <a:moveTo>
                    <a:pt x="14392194" y="10845944"/>
                  </a:moveTo>
                  <a:cubicBezTo>
                    <a:pt x="14336314" y="10858644"/>
                    <a:pt x="14310914" y="10845944"/>
                    <a:pt x="14253764" y="10845944"/>
                  </a:cubicBezTo>
                  <a:cubicBezTo>
                    <a:pt x="14196614" y="10845944"/>
                    <a:pt x="14105556" y="10833244"/>
                    <a:pt x="14105556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274211" y="0"/>
                  </a:lnTo>
                  <a:cubicBezTo>
                    <a:pt x="14374287" y="0"/>
                    <a:pt x="14442740" y="12700"/>
                    <a:pt x="14442740" y="12700"/>
                  </a:cubicBezTo>
                  <a:cubicBezTo>
                    <a:pt x="14506876" y="12700"/>
                    <a:pt x="14595649" y="36322"/>
                    <a:pt x="14653561" y="50800"/>
                  </a:cubicBezTo>
                  <a:cubicBezTo>
                    <a:pt x="14755160" y="76200"/>
                    <a:pt x="14780560" y="254000"/>
                    <a:pt x="14780560" y="350520"/>
                  </a:cubicBezTo>
                  <a:lnTo>
                    <a:pt x="14780560" y="9979550"/>
                  </a:lnTo>
                  <a:cubicBezTo>
                    <a:pt x="14780560" y="9979550"/>
                    <a:pt x="14793260" y="10348231"/>
                    <a:pt x="14793260" y="10381251"/>
                  </a:cubicBezTo>
                  <a:cubicBezTo>
                    <a:pt x="14793260" y="10414271"/>
                    <a:pt x="14770782" y="10522221"/>
                    <a:pt x="14752875" y="10568449"/>
                  </a:cubicBezTo>
                  <a:cubicBezTo>
                    <a:pt x="14727856" y="10633092"/>
                    <a:pt x="14738015" y="10689988"/>
                    <a:pt x="14686200" y="10734184"/>
                  </a:cubicBezTo>
                  <a:cubicBezTo>
                    <a:pt x="14650132" y="10765045"/>
                    <a:pt x="14596030" y="10802383"/>
                    <a:pt x="14550817" y="10819528"/>
                  </a:cubicBezTo>
                  <a:cubicBezTo>
                    <a:pt x="14505606" y="10836673"/>
                    <a:pt x="14447820" y="10833371"/>
                    <a:pt x="14391940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52441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7141324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0546673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39526" y="949604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796949" y="2930761"/>
            <a:ext cx="8451234" cy="4553102"/>
          </a:xfrm>
          <a:custGeom>
            <a:avLst/>
            <a:gdLst/>
            <a:ahLst/>
            <a:cxnLst/>
            <a:rect l="l" t="t" r="r" b="b"/>
            <a:pathLst>
              <a:path w="8451234" h="4553102">
                <a:moveTo>
                  <a:pt x="0" y="0"/>
                </a:moveTo>
                <a:lnTo>
                  <a:pt x="8451234" y="0"/>
                </a:lnTo>
                <a:lnTo>
                  <a:pt x="8451234" y="4553103"/>
                </a:lnTo>
                <a:lnTo>
                  <a:pt x="0" y="455310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163875" y="326038"/>
            <a:ext cx="1212412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0"/>
              </a:lnSpc>
            </a:pPr>
            <a:r>
              <a:rPr lang="en-US" sz="3770" b="1" spc="-75">
                <a:solidFill>
                  <a:srgbClr val="D74E41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Đề xuất cách làm hô hình đèn hiệu và biển báo giao thông</a:t>
            </a:r>
            <a:endParaRPr lang="en-US" sz="3770" b="1" spc="-75">
              <a:solidFill>
                <a:srgbClr val="D74E41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797571" y="1028700"/>
            <a:ext cx="14692858" cy="8229600"/>
            <a:chOff x="0" y="0"/>
            <a:chExt cx="16477363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6516225" cy="9249437"/>
            </a:xfrm>
            <a:custGeom>
              <a:avLst/>
              <a:gdLst/>
              <a:ahLst/>
              <a:cxnLst/>
              <a:rect l="l" t="t" r="r" b="b"/>
              <a:pathLst>
                <a:path w="16516225" h="9249437">
                  <a:moveTo>
                    <a:pt x="16487523" y="6943888"/>
                  </a:moveTo>
                  <a:cubicBezTo>
                    <a:pt x="16473045" y="8041667"/>
                    <a:pt x="16445486" y="8154570"/>
                    <a:pt x="16401290" y="8258456"/>
                  </a:cubicBezTo>
                  <a:cubicBezTo>
                    <a:pt x="16368652" y="8335037"/>
                    <a:pt x="16323566" y="8406411"/>
                    <a:pt x="16277973" y="8475880"/>
                  </a:cubicBezTo>
                  <a:cubicBezTo>
                    <a:pt x="16178658" y="8627391"/>
                    <a:pt x="16070708" y="8788427"/>
                    <a:pt x="15925421" y="8899552"/>
                  </a:cubicBezTo>
                  <a:cubicBezTo>
                    <a:pt x="15741907" y="9039760"/>
                    <a:pt x="15512671" y="9107197"/>
                    <a:pt x="15287246" y="9141233"/>
                  </a:cubicBezTo>
                  <a:cubicBezTo>
                    <a:pt x="15025881" y="9180730"/>
                    <a:pt x="14761212" y="9177809"/>
                    <a:pt x="14497560" y="9183778"/>
                  </a:cubicBezTo>
                  <a:cubicBezTo>
                    <a:pt x="14227050" y="9190001"/>
                    <a:pt x="13956921" y="9205876"/>
                    <a:pt x="13686792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8467762" y="7620"/>
                  </a:cubicBezTo>
                  <a:cubicBezTo>
                    <a:pt x="13819127" y="0"/>
                    <a:pt x="14144628" y="39624"/>
                    <a:pt x="14420471" y="32004"/>
                  </a:cubicBezTo>
                  <a:cubicBezTo>
                    <a:pt x="14684123" y="24765"/>
                    <a:pt x="15028929" y="42672"/>
                    <a:pt x="15291564" y="72771"/>
                  </a:cubicBezTo>
                  <a:cubicBezTo>
                    <a:pt x="15726666" y="122428"/>
                    <a:pt x="15973682" y="161163"/>
                    <a:pt x="16224760" y="540258"/>
                  </a:cubicBezTo>
                  <a:cubicBezTo>
                    <a:pt x="16288768" y="638302"/>
                    <a:pt x="16346045" y="740664"/>
                    <a:pt x="16391765" y="848614"/>
                  </a:cubicBezTo>
                  <a:cubicBezTo>
                    <a:pt x="16477998" y="1052957"/>
                    <a:pt x="16516225" y="1273937"/>
                    <a:pt x="16487523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67662" y="58737"/>
            <a:ext cx="3363819" cy="3477632"/>
          </a:xfrm>
          <a:custGeom>
            <a:avLst/>
            <a:gdLst/>
            <a:ahLst/>
            <a:cxnLst/>
            <a:rect l="l" t="t" r="r" b="b"/>
            <a:pathLst>
              <a:path w="3363819" h="3477632">
                <a:moveTo>
                  <a:pt x="0" y="0"/>
                </a:moveTo>
                <a:lnTo>
                  <a:pt x="3363818" y="0"/>
                </a:lnTo>
                <a:lnTo>
                  <a:pt x="3363818" y="3477632"/>
                </a:lnTo>
                <a:lnTo>
                  <a:pt x="0" y="347763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68044" y="4067628"/>
            <a:ext cx="7374187" cy="4428414"/>
          </a:xfrm>
          <a:custGeom>
            <a:avLst/>
            <a:gdLst/>
            <a:ahLst/>
            <a:cxnLst/>
            <a:rect l="l" t="t" r="r" b="b"/>
            <a:pathLst>
              <a:path w="7374187" h="4428414">
                <a:moveTo>
                  <a:pt x="0" y="0"/>
                </a:moveTo>
                <a:lnTo>
                  <a:pt x="7374187" y="0"/>
                </a:lnTo>
                <a:lnTo>
                  <a:pt x="7374187" y="4428414"/>
                </a:lnTo>
                <a:lnTo>
                  <a:pt x="0" y="4428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6120" y="3689526"/>
            <a:ext cx="6444610" cy="4806515"/>
          </a:xfrm>
          <a:custGeom>
            <a:avLst/>
            <a:gdLst/>
            <a:ahLst/>
            <a:cxnLst/>
            <a:rect l="l" t="t" r="r" b="b"/>
            <a:pathLst>
              <a:path w="6444610" h="4806515">
                <a:moveTo>
                  <a:pt x="0" y="0"/>
                </a:moveTo>
                <a:lnTo>
                  <a:pt x="6444610" y="0"/>
                </a:lnTo>
                <a:lnTo>
                  <a:pt x="6444610" y="4806516"/>
                </a:lnTo>
                <a:lnTo>
                  <a:pt x="0" y="480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39562" y="1949953"/>
            <a:ext cx="8608875" cy="9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0"/>
              </a:lnSpc>
            </a:pPr>
            <a:r>
              <a:rPr lang="en-US" sz="7335">
                <a:solidFill>
                  <a:srgbClr val="2D446E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Lựa chọn ý tưởng</a:t>
            </a:r>
            <a:endParaRPr lang="en-US" sz="7335">
              <a:solidFill>
                <a:srgbClr val="2D446E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0608" y="-2247937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7352414" y="1629026"/>
            <a:ext cx="9340305" cy="764192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9" name="Group 9"/>
          <p:cNvGrpSpPr/>
          <p:nvPr/>
        </p:nvGrpSpPr>
        <p:grpSpPr>
          <a:xfrm rot="0">
            <a:off x="7574621" y="2146590"/>
            <a:ext cx="8889111" cy="6520589"/>
            <a:chOff x="0" y="0"/>
            <a:chExt cx="14793387" cy="10851659"/>
          </a:xfrm>
        </p:grpSpPr>
        <p:sp>
          <p:nvSpPr>
            <p:cNvPr id="10" name="Freeform 10"/>
            <p:cNvSpPr/>
            <p:nvPr/>
          </p:nvSpPr>
          <p:spPr>
            <a:xfrm>
              <a:off x="-127" y="127"/>
              <a:ext cx="14793260" cy="10858644"/>
            </a:xfrm>
            <a:custGeom>
              <a:avLst/>
              <a:gdLst/>
              <a:ahLst/>
              <a:cxnLst/>
              <a:rect l="l" t="t" r="r" b="b"/>
              <a:pathLst>
                <a:path w="14793260" h="10858644">
                  <a:moveTo>
                    <a:pt x="14392194" y="10845944"/>
                  </a:moveTo>
                  <a:cubicBezTo>
                    <a:pt x="14336314" y="10858644"/>
                    <a:pt x="14310914" y="10845944"/>
                    <a:pt x="14253764" y="10845944"/>
                  </a:cubicBezTo>
                  <a:cubicBezTo>
                    <a:pt x="14196614" y="10845944"/>
                    <a:pt x="14105556" y="10833244"/>
                    <a:pt x="14105556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274211" y="0"/>
                  </a:lnTo>
                  <a:cubicBezTo>
                    <a:pt x="14374287" y="0"/>
                    <a:pt x="14442740" y="12700"/>
                    <a:pt x="14442740" y="12700"/>
                  </a:cubicBezTo>
                  <a:cubicBezTo>
                    <a:pt x="14506876" y="12700"/>
                    <a:pt x="14595649" y="36322"/>
                    <a:pt x="14653561" y="50800"/>
                  </a:cubicBezTo>
                  <a:cubicBezTo>
                    <a:pt x="14755160" y="76200"/>
                    <a:pt x="14780560" y="254000"/>
                    <a:pt x="14780560" y="350520"/>
                  </a:cubicBezTo>
                  <a:lnTo>
                    <a:pt x="14780560" y="9979550"/>
                  </a:lnTo>
                  <a:cubicBezTo>
                    <a:pt x="14780560" y="9979550"/>
                    <a:pt x="14793260" y="10348231"/>
                    <a:pt x="14793260" y="10381251"/>
                  </a:cubicBezTo>
                  <a:cubicBezTo>
                    <a:pt x="14793260" y="10414271"/>
                    <a:pt x="14770782" y="10522221"/>
                    <a:pt x="14752875" y="10568449"/>
                  </a:cubicBezTo>
                  <a:cubicBezTo>
                    <a:pt x="14727856" y="10633092"/>
                    <a:pt x="14738015" y="10689988"/>
                    <a:pt x="14686200" y="10734184"/>
                  </a:cubicBezTo>
                  <a:cubicBezTo>
                    <a:pt x="14650132" y="10765045"/>
                    <a:pt x="14596030" y="10802383"/>
                    <a:pt x="14550817" y="10819528"/>
                  </a:cubicBezTo>
                  <a:cubicBezTo>
                    <a:pt x="14505606" y="10836673"/>
                    <a:pt x="14447820" y="10833371"/>
                    <a:pt x="14391940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52441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7141324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0546673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39526" y="949604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574621" y="3748339"/>
            <a:ext cx="8889111" cy="4532500"/>
          </a:xfrm>
          <a:custGeom>
            <a:avLst/>
            <a:gdLst/>
            <a:ahLst/>
            <a:cxnLst/>
            <a:rect l="l" t="t" r="r" b="b"/>
            <a:pathLst>
              <a:path w="8889111" h="4532500">
                <a:moveTo>
                  <a:pt x="0" y="0"/>
                </a:moveTo>
                <a:lnTo>
                  <a:pt x="8889111" y="0"/>
                </a:lnTo>
                <a:lnTo>
                  <a:pt x="8889111" y="4532500"/>
                </a:lnTo>
                <a:lnTo>
                  <a:pt x="0" y="4532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163875" y="326038"/>
            <a:ext cx="1212412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0"/>
              </a:lnSpc>
            </a:pPr>
            <a:r>
              <a:rPr lang="en-US" sz="5070" b="1" spc="-101">
                <a:solidFill>
                  <a:srgbClr val="D74E41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Lựa chọn dụng cụ và vật liệu</a:t>
            </a:r>
            <a:endParaRPr lang="en-US" sz="5070" b="1" spc="-101">
              <a:solidFill>
                <a:srgbClr val="D74E41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7848600" y="2781300"/>
            <a:ext cx="853821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màu</a:t>
            </a:r>
            <a:r>
              <a:rPr lang="en-US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k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éo, keo dán</a:t>
            </a:r>
            <a:r>
              <a:rPr lang="en-US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ăng dính hai mặt</a:t>
            </a:r>
            <a:r>
              <a:rPr lang="en-US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ất nặn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27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214374" y="1213854"/>
            <a:ext cx="15747894" cy="7838049"/>
            <a:chOff x="0" y="0"/>
            <a:chExt cx="20997192" cy="10450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296674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823966" y="5686148"/>
            <a:ext cx="2413793" cy="5041865"/>
          </a:xfrm>
          <a:custGeom>
            <a:avLst/>
            <a:gdLst/>
            <a:ahLst/>
            <a:cxnLst/>
            <a:rect l="l" t="t" r="r" b="b"/>
            <a:pathLst>
              <a:path w="2413793" h="5041865">
                <a:moveTo>
                  <a:pt x="0" y="0"/>
                </a:moveTo>
                <a:lnTo>
                  <a:pt x="2413793" y="0"/>
                </a:lnTo>
                <a:lnTo>
                  <a:pt x="2413793" y="5041865"/>
                </a:lnTo>
                <a:lnTo>
                  <a:pt x="0" y="5041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459550">
            <a:off x="1225078" y="6408465"/>
            <a:ext cx="2628328" cy="4114800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74134">
            <a:off x="1462407" y="2615219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74134">
            <a:off x="14995698" y="204103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1" y="0"/>
                </a:lnTo>
                <a:lnTo>
                  <a:pt x="952891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74134">
            <a:off x="1508755" y="142101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03170" y="1436049"/>
            <a:ext cx="2610177" cy="1866344"/>
          </a:xfrm>
          <a:custGeom>
            <a:avLst/>
            <a:gdLst/>
            <a:ahLst/>
            <a:cxnLst/>
            <a:rect l="l" t="t" r="r" b="b"/>
            <a:pathLst>
              <a:path w="2610177" h="1866344">
                <a:moveTo>
                  <a:pt x="0" y="0"/>
                </a:moveTo>
                <a:lnTo>
                  <a:pt x="2610177" y="0"/>
                </a:lnTo>
                <a:lnTo>
                  <a:pt x="2610177" y="1866344"/>
                </a:lnTo>
                <a:lnTo>
                  <a:pt x="0" y="18663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69660" y="3515186"/>
            <a:ext cx="7242795" cy="5355742"/>
          </a:xfrm>
          <a:custGeom>
            <a:avLst/>
            <a:gdLst/>
            <a:ahLst/>
            <a:cxnLst/>
            <a:rect l="l" t="t" r="r" b="b"/>
            <a:pathLst>
              <a:path w="7242795" h="5355742">
                <a:moveTo>
                  <a:pt x="0" y="0"/>
                </a:moveTo>
                <a:lnTo>
                  <a:pt x="7242796" y="0"/>
                </a:lnTo>
                <a:lnTo>
                  <a:pt x="7242796" y="5355741"/>
                </a:lnTo>
                <a:lnTo>
                  <a:pt x="0" y="53557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26474" y="1505329"/>
            <a:ext cx="7311144" cy="16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4725" b="1">
                <a:solidFill>
                  <a:srgbClr val="D75B3F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Chọn loại hình phẳng phù</a:t>
            </a:r>
            <a:endParaRPr lang="en-US" sz="4725" b="1">
              <a:solidFill>
                <a:srgbClr val="D75B3F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  <a:p>
            <a:pPr algn="ctr">
              <a:lnSpc>
                <a:spcPts val="6615"/>
              </a:lnSpc>
              <a:spcBef>
                <a:spcPct val="0"/>
              </a:spcBef>
            </a:pPr>
            <a:r>
              <a:rPr lang="en-US" sz="4725" b="1">
                <a:solidFill>
                  <a:srgbClr val="D75B3F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hợp làm mặt biển báo</a:t>
            </a:r>
            <a:endParaRPr lang="en-US" sz="4725" b="1">
              <a:solidFill>
                <a:srgbClr val="D75B3F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27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214374" y="1213854"/>
            <a:ext cx="15747894" cy="7838049"/>
            <a:chOff x="0" y="0"/>
            <a:chExt cx="20997192" cy="10450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296674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823966" y="5686148"/>
            <a:ext cx="2413793" cy="5041865"/>
          </a:xfrm>
          <a:custGeom>
            <a:avLst/>
            <a:gdLst/>
            <a:ahLst/>
            <a:cxnLst/>
            <a:rect l="l" t="t" r="r" b="b"/>
            <a:pathLst>
              <a:path w="2413793" h="5041865">
                <a:moveTo>
                  <a:pt x="0" y="0"/>
                </a:moveTo>
                <a:lnTo>
                  <a:pt x="2413793" y="0"/>
                </a:lnTo>
                <a:lnTo>
                  <a:pt x="2413793" y="5041865"/>
                </a:lnTo>
                <a:lnTo>
                  <a:pt x="0" y="5041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459550">
            <a:off x="1225078" y="6408465"/>
            <a:ext cx="2628328" cy="4114800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74134">
            <a:off x="1462407" y="2615219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74134">
            <a:off x="14995698" y="204103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1" y="0"/>
                </a:lnTo>
                <a:lnTo>
                  <a:pt x="952891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74134">
            <a:off x="1508755" y="142101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85201" y="1635384"/>
            <a:ext cx="2889977" cy="2066408"/>
          </a:xfrm>
          <a:custGeom>
            <a:avLst/>
            <a:gdLst/>
            <a:ahLst/>
            <a:cxnLst/>
            <a:rect l="l" t="t" r="r" b="b"/>
            <a:pathLst>
              <a:path w="2889977" h="2066408">
                <a:moveTo>
                  <a:pt x="0" y="0"/>
                </a:moveTo>
                <a:lnTo>
                  <a:pt x="2889977" y="0"/>
                </a:lnTo>
                <a:lnTo>
                  <a:pt x="2889977" y="2066408"/>
                </a:lnTo>
                <a:lnTo>
                  <a:pt x="0" y="206640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26474" y="3355019"/>
            <a:ext cx="7574376" cy="5659299"/>
          </a:xfrm>
          <a:custGeom>
            <a:avLst/>
            <a:gdLst/>
            <a:ahLst/>
            <a:cxnLst/>
            <a:rect l="l" t="t" r="r" b="b"/>
            <a:pathLst>
              <a:path w="7574376" h="5659299">
                <a:moveTo>
                  <a:pt x="0" y="0"/>
                </a:moveTo>
                <a:lnTo>
                  <a:pt x="7574376" y="0"/>
                </a:lnTo>
                <a:lnTo>
                  <a:pt x="7574376" y="5659298"/>
                </a:lnTo>
                <a:lnTo>
                  <a:pt x="0" y="56592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26474" y="1505329"/>
            <a:ext cx="7311144" cy="16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  <a:spcBef>
                <a:spcPct val="0"/>
              </a:spcBef>
            </a:pPr>
            <a:r>
              <a:rPr lang="en-US" sz="4725" b="1">
                <a:solidFill>
                  <a:srgbClr val="D75B3F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Vẽ, xé dán hình thông tin lên biển báo</a:t>
            </a:r>
            <a:endParaRPr lang="en-US" sz="4725" b="1">
              <a:solidFill>
                <a:srgbClr val="D75B3F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27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214374" y="1213854"/>
            <a:ext cx="15747894" cy="7838049"/>
            <a:chOff x="0" y="0"/>
            <a:chExt cx="20997192" cy="10450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296674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823966" y="5686148"/>
            <a:ext cx="2413793" cy="5041865"/>
          </a:xfrm>
          <a:custGeom>
            <a:avLst/>
            <a:gdLst/>
            <a:ahLst/>
            <a:cxnLst/>
            <a:rect l="l" t="t" r="r" b="b"/>
            <a:pathLst>
              <a:path w="2413793" h="5041865">
                <a:moveTo>
                  <a:pt x="0" y="0"/>
                </a:moveTo>
                <a:lnTo>
                  <a:pt x="2413793" y="0"/>
                </a:lnTo>
                <a:lnTo>
                  <a:pt x="2413793" y="5041865"/>
                </a:lnTo>
                <a:lnTo>
                  <a:pt x="0" y="5041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459550">
            <a:off x="1225078" y="6408465"/>
            <a:ext cx="2628328" cy="4114800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74134">
            <a:off x="1462407" y="2615219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74134">
            <a:off x="14995698" y="204103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1" y="0"/>
                </a:lnTo>
                <a:lnTo>
                  <a:pt x="952891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74134">
            <a:off x="1508755" y="142101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7451" y="1454196"/>
            <a:ext cx="2889977" cy="2066408"/>
          </a:xfrm>
          <a:custGeom>
            <a:avLst/>
            <a:gdLst/>
            <a:ahLst/>
            <a:cxnLst/>
            <a:rect l="l" t="t" r="r" b="b"/>
            <a:pathLst>
              <a:path w="2889977" h="2066408">
                <a:moveTo>
                  <a:pt x="0" y="0"/>
                </a:moveTo>
                <a:lnTo>
                  <a:pt x="2889977" y="0"/>
                </a:lnTo>
                <a:lnTo>
                  <a:pt x="2889977" y="2066408"/>
                </a:lnTo>
                <a:lnTo>
                  <a:pt x="0" y="206640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8428" y="2764022"/>
            <a:ext cx="7679353" cy="6287880"/>
          </a:xfrm>
          <a:custGeom>
            <a:avLst/>
            <a:gdLst/>
            <a:ahLst/>
            <a:cxnLst/>
            <a:rect l="l" t="t" r="r" b="b"/>
            <a:pathLst>
              <a:path w="7679353" h="6287880">
                <a:moveTo>
                  <a:pt x="0" y="0"/>
                </a:moveTo>
                <a:lnTo>
                  <a:pt x="7679353" y="0"/>
                </a:lnTo>
                <a:lnTo>
                  <a:pt x="7679353" y="6287881"/>
                </a:lnTo>
                <a:lnTo>
                  <a:pt x="0" y="6287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88428" y="1499046"/>
            <a:ext cx="7311144" cy="8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  <a:spcBef>
                <a:spcPct val="0"/>
              </a:spcBef>
            </a:pPr>
            <a:r>
              <a:rPr lang="en-US" sz="4725" b="1">
                <a:solidFill>
                  <a:srgbClr val="D75B3F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Gắn biển vào cột</a:t>
            </a:r>
            <a:endParaRPr lang="en-US" sz="4725" b="1">
              <a:solidFill>
                <a:srgbClr val="D75B3F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27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214374" y="1213854"/>
            <a:ext cx="15747894" cy="7838049"/>
            <a:chOff x="0" y="0"/>
            <a:chExt cx="20997192" cy="10450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296674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823966" y="5686148"/>
            <a:ext cx="2413793" cy="5041865"/>
          </a:xfrm>
          <a:custGeom>
            <a:avLst/>
            <a:gdLst/>
            <a:ahLst/>
            <a:cxnLst/>
            <a:rect l="l" t="t" r="r" b="b"/>
            <a:pathLst>
              <a:path w="2413793" h="5041865">
                <a:moveTo>
                  <a:pt x="0" y="0"/>
                </a:moveTo>
                <a:lnTo>
                  <a:pt x="2413793" y="0"/>
                </a:lnTo>
                <a:lnTo>
                  <a:pt x="2413793" y="5041865"/>
                </a:lnTo>
                <a:lnTo>
                  <a:pt x="0" y="5041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459550">
            <a:off x="1225078" y="6408465"/>
            <a:ext cx="2628328" cy="4114800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74134">
            <a:off x="1462407" y="2615219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74134">
            <a:off x="14995698" y="204103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1" y="0"/>
                </a:lnTo>
                <a:lnTo>
                  <a:pt x="952891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74134">
            <a:off x="1508755" y="142101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41475" y="1281044"/>
            <a:ext cx="3146953" cy="2250153"/>
          </a:xfrm>
          <a:custGeom>
            <a:avLst/>
            <a:gdLst/>
            <a:ahLst/>
            <a:cxnLst/>
            <a:rect l="l" t="t" r="r" b="b"/>
            <a:pathLst>
              <a:path w="3146953" h="2250153">
                <a:moveTo>
                  <a:pt x="0" y="0"/>
                </a:moveTo>
                <a:lnTo>
                  <a:pt x="3146953" y="0"/>
                </a:lnTo>
                <a:lnTo>
                  <a:pt x="3146953" y="2250152"/>
                </a:lnTo>
                <a:lnTo>
                  <a:pt x="0" y="22501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11390" y="2593453"/>
            <a:ext cx="8350787" cy="6309483"/>
          </a:xfrm>
          <a:custGeom>
            <a:avLst/>
            <a:gdLst/>
            <a:ahLst/>
            <a:cxnLst/>
            <a:rect l="l" t="t" r="r" b="b"/>
            <a:pathLst>
              <a:path w="8350787" h="6309483">
                <a:moveTo>
                  <a:pt x="0" y="0"/>
                </a:moveTo>
                <a:lnTo>
                  <a:pt x="8350786" y="0"/>
                </a:lnTo>
                <a:lnTo>
                  <a:pt x="8350786" y="6309483"/>
                </a:lnTo>
                <a:lnTo>
                  <a:pt x="0" y="630948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88428" y="1499046"/>
            <a:ext cx="7311144" cy="8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  <a:spcBef>
                <a:spcPct val="0"/>
              </a:spcBef>
            </a:pPr>
            <a:r>
              <a:rPr lang="en-US" sz="4725" b="1">
                <a:solidFill>
                  <a:srgbClr val="D75B3F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 Gắn biển vào cột</a:t>
            </a:r>
            <a:endParaRPr lang="en-US" sz="4725" b="1">
              <a:solidFill>
                <a:srgbClr val="D75B3F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27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214374" y="1213854"/>
            <a:ext cx="15747894" cy="7838049"/>
            <a:chOff x="0" y="0"/>
            <a:chExt cx="20997192" cy="10450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296674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6308759" y="6051180"/>
            <a:ext cx="1979241" cy="4134185"/>
          </a:xfrm>
          <a:custGeom>
            <a:avLst/>
            <a:gdLst/>
            <a:ahLst/>
            <a:cxnLst/>
            <a:rect l="l" t="t" r="r" b="b"/>
            <a:pathLst>
              <a:path w="1979241" h="4134185">
                <a:moveTo>
                  <a:pt x="0" y="0"/>
                </a:moveTo>
                <a:lnTo>
                  <a:pt x="1979241" y="0"/>
                </a:lnTo>
                <a:lnTo>
                  <a:pt x="1979241" y="4134185"/>
                </a:lnTo>
                <a:lnTo>
                  <a:pt x="0" y="41341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459550">
            <a:off x="866210" y="8072855"/>
            <a:ext cx="1250733" cy="1958095"/>
          </a:xfrm>
          <a:custGeom>
            <a:avLst/>
            <a:gdLst/>
            <a:ahLst/>
            <a:cxnLst/>
            <a:rect l="l" t="t" r="r" b="b"/>
            <a:pathLst>
              <a:path w="1250733" h="1958095">
                <a:moveTo>
                  <a:pt x="0" y="0"/>
                </a:moveTo>
                <a:lnTo>
                  <a:pt x="1250733" y="0"/>
                </a:lnTo>
                <a:lnTo>
                  <a:pt x="1250733" y="1958095"/>
                </a:lnTo>
                <a:lnTo>
                  <a:pt x="0" y="19580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74134">
            <a:off x="1462407" y="2615219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74134">
            <a:off x="15867853" y="1353828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74134">
            <a:off x="1508755" y="142101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89782" y="1372029"/>
            <a:ext cx="10397078" cy="94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5"/>
              </a:lnSpc>
              <a:spcBef>
                <a:spcPct val="0"/>
              </a:spcBef>
            </a:pPr>
            <a:r>
              <a:rPr lang="en-US" sz="5460" b="1">
                <a:solidFill>
                  <a:srgbClr val="D75B3F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Kiểm tra và điều chỉnh sản phẩm</a:t>
            </a:r>
            <a:endParaRPr lang="en-US" sz="5460" b="1">
              <a:solidFill>
                <a:srgbClr val="D75B3F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53740" y="2806065"/>
            <a:ext cx="5124450" cy="5746750"/>
          </a:xfrm>
          <a:prstGeom prst="roundRect">
            <a:avLst/>
          </a:prstGeom>
          <a:solidFill>
            <a:srgbClr val="F6D06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448800" y="2806065"/>
            <a:ext cx="5356225" cy="5695950"/>
          </a:xfrm>
          <a:prstGeom prst="roundRect">
            <a:avLst/>
          </a:prstGeom>
          <a:solidFill>
            <a:srgbClr val="F6D06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9892665" y="3084195"/>
            <a:ext cx="4493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r="20230"/>
          <a:stretch>
            <a:fillRect/>
          </a:stretch>
        </p:blipFill>
        <p:spPr>
          <a:xfrm>
            <a:off x="3404870" y="2987040"/>
            <a:ext cx="4871720" cy="5384800"/>
          </a:xfrm>
          <a:prstGeom prst="roundRect">
            <a:avLst>
              <a:gd name="adj" fmla="val 19841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9" name="TextBox 11"/>
          <p:cNvSpPr txBox="1"/>
          <p:nvPr/>
        </p:nvSpPr>
        <p:spPr>
          <a:xfrm>
            <a:off x="9617710" y="3820160"/>
            <a:ext cx="4669155" cy="207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defRPr/>
            </a:pPr>
            <a:r>
              <a:rPr kumimoji="0" lang="vi-VN" altLang="zh-CN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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 sắc, hình dạng thể hiện đúng ý nghĩa</a:t>
            </a: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đèn hiệu, biển báo giao thông</a:t>
            </a:r>
            <a:endParaRPr lang="vi-VN" altLang="zh-CN" sz="320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9677400" y="6050915"/>
            <a:ext cx="47085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just">
              <a:defRPr/>
            </a:pPr>
            <a:r>
              <a:rPr lang="vi-VN" altLang="zh-CN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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Bền, đẹp, có thể sử dụng nhiều lần</a:t>
            </a:r>
            <a:endParaRPr lang="vi-VN" altLang="zh-CN" sz="320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797571" y="1028700"/>
            <a:ext cx="14692858" cy="8229600"/>
            <a:chOff x="0" y="0"/>
            <a:chExt cx="16477363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6516225" cy="9249437"/>
            </a:xfrm>
            <a:custGeom>
              <a:avLst/>
              <a:gdLst/>
              <a:ahLst/>
              <a:cxnLst/>
              <a:rect l="l" t="t" r="r" b="b"/>
              <a:pathLst>
                <a:path w="16516225" h="9249437">
                  <a:moveTo>
                    <a:pt x="16487523" y="6943888"/>
                  </a:moveTo>
                  <a:cubicBezTo>
                    <a:pt x="16473045" y="8041667"/>
                    <a:pt x="16445486" y="8154570"/>
                    <a:pt x="16401290" y="8258456"/>
                  </a:cubicBezTo>
                  <a:cubicBezTo>
                    <a:pt x="16368652" y="8335037"/>
                    <a:pt x="16323566" y="8406411"/>
                    <a:pt x="16277973" y="8475880"/>
                  </a:cubicBezTo>
                  <a:cubicBezTo>
                    <a:pt x="16178658" y="8627391"/>
                    <a:pt x="16070708" y="8788427"/>
                    <a:pt x="15925421" y="8899552"/>
                  </a:cubicBezTo>
                  <a:cubicBezTo>
                    <a:pt x="15741907" y="9039760"/>
                    <a:pt x="15512671" y="9107197"/>
                    <a:pt x="15287246" y="9141233"/>
                  </a:cubicBezTo>
                  <a:cubicBezTo>
                    <a:pt x="15025881" y="9180730"/>
                    <a:pt x="14761212" y="9177809"/>
                    <a:pt x="14497560" y="9183778"/>
                  </a:cubicBezTo>
                  <a:cubicBezTo>
                    <a:pt x="14227050" y="9190001"/>
                    <a:pt x="13956921" y="9205876"/>
                    <a:pt x="13686792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8467762" y="7620"/>
                  </a:cubicBezTo>
                  <a:cubicBezTo>
                    <a:pt x="13819127" y="0"/>
                    <a:pt x="14144628" y="39624"/>
                    <a:pt x="14420471" y="32004"/>
                  </a:cubicBezTo>
                  <a:cubicBezTo>
                    <a:pt x="14684123" y="24765"/>
                    <a:pt x="15028929" y="42672"/>
                    <a:pt x="15291564" y="72771"/>
                  </a:cubicBezTo>
                  <a:cubicBezTo>
                    <a:pt x="15726666" y="122428"/>
                    <a:pt x="15973682" y="161163"/>
                    <a:pt x="16224760" y="540258"/>
                  </a:cubicBezTo>
                  <a:cubicBezTo>
                    <a:pt x="16288768" y="638302"/>
                    <a:pt x="16346045" y="740664"/>
                    <a:pt x="16391765" y="848614"/>
                  </a:cubicBezTo>
                  <a:cubicBezTo>
                    <a:pt x="16477998" y="1052957"/>
                    <a:pt x="16516225" y="1273937"/>
                    <a:pt x="16487523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67662" y="58737"/>
            <a:ext cx="3363819" cy="3477632"/>
          </a:xfrm>
          <a:custGeom>
            <a:avLst/>
            <a:gdLst/>
            <a:ahLst/>
            <a:cxnLst/>
            <a:rect l="l" t="t" r="r" b="b"/>
            <a:pathLst>
              <a:path w="3363819" h="3477632">
                <a:moveTo>
                  <a:pt x="0" y="0"/>
                </a:moveTo>
                <a:lnTo>
                  <a:pt x="3363818" y="0"/>
                </a:lnTo>
                <a:lnTo>
                  <a:pt x="3363818" y="3477632"/>
                </a:lnTo>
                <a:lnTo>
                  <a:pt x="0" y="347763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45162" y="4013386"/>
            <a:ext cx="8393821" cy="4196911"/>
          </a:xfrm>
          <a:custGeom>
            <a:avLst/>
            <a:gdLst/>
            <a:ahLst/>
            <a:cxnLst/>
            <a:rect l="l" t="t" r="r" b="b"/>
            <a:pathLst>
              <a:path w="8393821" h="4196911">
                <a:moveTo>
                  <a:pt x="0" y="0"/>
                </a:moveTo>
                <a:lnTo>
                  <a:pt x="8393821" y="0"/>
                </a:lnTo>
                <a:lnTo>
                  <a:pt x="8393821" y="4196910"/>
                </a:lnTo>
                <a:lnTo>
                  <a:pt x="0" y="4196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79263" y="1571386"/>
            <a:ext cx="11799276" cy="1055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5" b="1">
                <a:solidFill>
                  <a:srgbClr val="D75B3F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Trưng bày sản phẩm</a:t>
            </a:r>
            <a:endParaRPr lang="en-US" sz="6195" b="1">
              <a:solidFill>
                <a:srgbClr val="D75B3F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079708" y="4095236"/>
            <a:ext cx="5446404" cy="4115061"/>
          </a:xfrm>
          <a:custGeom>
            <a:avLst/>
            <a:gdLst/>
            <a:ahLst/>
            <a:cxnLst/>
            <a:rect l="l" t="t" r="r" b="b"/>
            <a:pathLst>
              <a:path w="5446404" h="4115061">
                <a:moveTo>
                  <a:pt x="0" y="0"/>
                </a:moveTo>
                <a:lnTo>
                  <a:pt x="5446404" y="0"/>
                </a:lnTo>
                <a:lnTo>
                  <a:pt x="5446404" y="4115060"/>
                </a:lnTo>
                <a:lnTo>
                  <a:pt x="0" y="4115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140" y="-3316552"/>
            <a:ext cx="19038822" cy="12127225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2944715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039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0">
            <a:off x="5684433" y="4145904"/>
            <a:ext cx="6728146" cy="1193610"/>
            <a:chOff x="0" y="0"/>
            <a:chExt cx="11882130" cy="2107956"/>
          </a:xfrm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1882003" cy="2114941"/>
            </a:xfrm>
            <a:custGeom>
              <a:avLst/>
              <a:gdLst/>
              <a:ahLst/>
              <a:cxnLst/>
              <a:rect l="l" t="t" r="r" b="b"/>
              <a:pathLst>
                <a:path w="11882003" h="2114941">
                  <a:moveTo>
                    <a:pt x="11480937" y="2102241"/>
                  </a:moveTo>
                  <a:cubicBezTo>
                    <a:pt x="11425058" y="2114941"/>
                    <a:pt x="11399658" y="2102241"/>
                    <a:pt x="11342508" y="2102241"/>
                  </a:cubicBezTo>
                  <a:cubicBezTo>
                    <a:pt x="11285358" y="2102241"/>
                    <a:pt x="11194298" y="2089541"/>
                    <a:pt x="11194298" y="2089541"/>
                  </a:cubicBezTo>
                  <a:lnTo>
                    <a:pt x="707771" y="2089541"/>
                  </a:lnTo>
                  <a:lnTo>
                    <a:pt x="631063" y="2076841"/>
                  </a:lnTo>
                  <a:cubicBezTo>
                    <a:pt x="631063" y="2076841"/>
                    <a:pt x="533400" y="2089541"/>
                    <a:pt x="457581" y="2076841"/>
                  </a:cubicBezTo>
                  <a:cubicBezTo>
                    <a:pt x="381762" y="2064141"/>
                    <a:pt x="296418" y="2076841"/>
                    <a:pt x="296418" y="2076841"/>
                  </a:cubicBezTo>
                  <a:cubicBezTo>
                    <a:pt x="240284" y="2076841"/>
                    <a:pt x="162814" y="2072523"/>
                    <a:pt x="119507" y="2043313"/>
                  </a:cubicBezTo>
                  <a:cubicBezTo>
                    <a:pt x="47371" y="1994672"/>
                    <a:pt x="25400" y="1924441"/>
                    <a:pt x="0" y="1818650"/>
                  </a:cubicBezTo>
                  <a:lnTo>
                    <a:pt x="0" y="1618117"/>
                  </a:lnTo>
                  <a:cubicBezTo>
                    <a:pt x="0" y="1618117"/>
                    <a:pt x="12700" y="1533154"/>
                    <a:pt x="12700" y="1474861"/>
                  </a:cubicBezTo>
                  <a:cubicBezTo>
                    <a:pt x="12700" y="1416568"/>
                    <a:pt x="0" y="1326652"/>
                    <a:pt x="0" y="132665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1362954" y="0"/>
                  </a:lnTo>
                  <a:cubicBezTo>
                    <a:pt x="11463030" y="0"/>
                    <a:pt x="11531484" y="12700"/>
                    <a:pt x="11531484" y="12700"/>
                  </a:cubicBezTo>
                  <a:cubicBezTo>
                    <a:pt x="11595618" y="12700"/>
                    <a:pt x="11684391" y="36322"/>
                    <a:pt x="11742303" y="50800"/>
                  </a:cubicBezTo>
                  <a:cubicBezTo>
                    <a:pt x="11843903" y="76200"/>
                    <a:pt x="11869303" y="254000"/>
                    <a:pt x="11869303" y="350520"/>
                  </a:cubicBezTo>
                  <a:lnTo>
                    <a:pt x="11869303" y="1235847"/>
                  </a:lnTo>
                  <a:cubicBezTo>
                    <a:pt x="11869303" y="1235847"/>
                    <a:pt x="11882003" y="1604528"/>
                    <a:pt x="11882003" y="1637548"/>
                  </a:cubicBezTo>
                  <a:cubicBezTo>
                    <a:pt x="11882003" y="1670568"/>
                    <a:pt x="11859524" y="1778518"/>
                    <a:pt x="11841617" y="1824746"/>
                  </a:cubicBezTo>
                  <a:cubicBezTo>
                    <a:pt x="11816598" y="1889389"/>
                    <a:pt x="11826759" y="1946285"/>
                    <a:pt x="11774942" y="1990481"/>
                  </a:cubicBezTo>
                  <a:cubicBezTo>
                    <a:pt x="11738874" y="2021342"/>
                    <a:pt x="11684773" y="2058680"/>
                    <a:pt x="11639560" y="2075825"/>
                  </a:cubicBezTo>
                  <a:cubicBezTo>
                    <a:pt x="11594348" y="2092970"/>
                    <a:pt x="11536563" y="2089668"/>
                    <a:pt x="11480684" y="2102368"/>
                  </a:cubicBezTo>
                  <a:close/>
                </a:path>
              </a:pathLst>
            </a:custGeom>
            <a:solidFill>
              <a:srgbClr val="FFF8E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533557" y="5542422"/>
            <a:ext cx="2411158" cy="1696578"/>
          </a:xfrm>
          <a:custGeom>
            <a:avLst/>
            <a:gdLst/>
            <a:ahLst/>
            <a:cxnLst/>
            <a:rect l="l" t="t" r="r" b="b"/>
            <a:pathLst>
              <a:path w="2411158" h="1696578">
                <a:moveTo>
                  <a:pt x="0" y="0"/>
                </a:moveTo>
                <a:lnTo>
                  <a:pt x="2411158" y="0"/>
                </a:lnTo>
                <a:lnTo>
                  <a:pt x="2411158" y="1696578"/>
                </a:lnTo>
                <a:lnTo>
                  <a:pt x="0" y="1696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82850" y="720090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24561" y="8117867"/>
            <a:ext cx="8405340" cy="4569448"/>
          </a:xfrm>
          <a:custGeom>
            <a:avLst/>
            <a:gdLst/>
            <a:ahLst/>
            <a:cxnLst/>
            <a:rect l="l" t="t" r="r" b="b"/>
            <a:pathLst>
              <a:path w="8405340" h="4569448">
                <a:moveTo>
                  <a:pt x="0" y="0"/>
                </a:moveTo>
                <a:lnTo>
                  <a:pt x="8405340" y="0"/>
                </a:lnTo>
                <a:lnTo>
                  <a:pt x="8405340" y="4569448"/>
                </a:lnTo>
                <a:lnTo>
                  <a:pt x="0" y="4569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33273" y="5542422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957596" flipH="1" flipV="1">
            <a:off x="14388559" y="810226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894683" y="6606056"/>
            <a:ext cx="2037979" cy="1511810"/>
          </a:xfrm>
          <a:custGeom>
            <a:avLst/>
            <a:gdLst/>
            <a:ahLst/>
            <a:cxnLst/>
            <a:rect l="l" t="t" r="r" b="b"/>
            <a:pathLst>
              <a:path w="2037979" h="1511810">
                <a:moveTo>
                  <a:pt x="2037980" y="0"/>
                </a:moveTo>
                <a:lnTo>
                  <a:pt x="0" y="0"/>
                </a:lnTo>
                <a:lnTo>
                  <a:pt x="0" y="1511811"/>
                </a:lnTo>
                <a:lnTo>
                  <a:pt x="2037980" y="1511811"/>
                </a:lnTo>
                <a:lnTo>
                  <a:pt x="203798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90893" y="8070242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6" y="0"/>
                </a:lnTo>
                <a:lnTo>
                  <a:pt x="3478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333363" y="4389644"/>
            <a:ext cx="5561320" cy="839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sz="6425" b="1" spc="-244">
                <a:solidFill>
                  <a:srgbClr val="D74E41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Tạm biệt các em!</a:t>
            </a:r>
            <a:endParaRPr lang="en-US" sz="6425" b="1" spc="-244">
              <a:solidFill>
                <a:srgbClr val="D74E41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461" y="1396984"/>
            <a:ext cx="14893079" cy="7493032"/>
          </a:xfrm>
          <a:custGeom>
            <a:avLst/>
            <a:gdLst/>
            <a:ahLst/>
            <a:cxnLst/>
            <a:rect l="l" t="t" r="r" b="b"/>
            <a:pathLst>
              <a:path w="14893079" h="7493032">
                <a:moveTo>
                  <a:pt x="0" y="0"/>
                </a:moveTo>
                <a:lnTo>
                  <a:pt x="14893078" y="0"/>
                </a:lnTo>
                <a:lnTo>
                  <a:pt x="14893078" y="7493032"/>
                </a:lnTo>
                <a:lnTo>
                  <a:pt x="0" y="749303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07184" y="3337796"/>
            <a:ext cx="8673632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FF5757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rPr>
              <a:t>Khởi động tiết học</a:t>
            </a:r>
            <a:endParaRPr lang="en-US" sz="12000">
              <a:solidFill>
                <a:srgbClr val="FF5757"/>
              </a:solidFill>
              <a:latin typeface="Varela Round" panose="00000500000000000000"/>
              <a:ea typeface="Varela Round" panose="00000500000000000000"/>
              <a:cs typeface="Varela Round" panose="00000500000000000000"/>
              <a:sym typeface="Varela Round" panose="000005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28534" y="1246881"/>
            <a:ext cx="14692858" cy="8229600"/>
            <a:chOff x="0" y="0"/>
            <a:chExt cx="16477363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6516225" cy="9249437"/>
            </a:xfrm>
            <a:custGeom>
              <a:avLst/>
              <a:gdLst/>
              <a:ahLst/>
              <a:cxnLst/>
              <a:rect l="l" t="t" r="r" b="b"/>
              <a:pathLst>
                <a:path w="16516225" h="9249437">
                  <a:moveTo>
                    <a:pt x="16487523" y="6943888"/>
                  </a:moveTo>
                  <a:cubicBezTo>
                    <a:pt x="16473045" y="8041667"/>
                    <a:pt x="16445486" y="8154570"/>
                    <a:pt x="16401290" y="8258456"/>
                  </a:cubicBezTo>
                  <a:cubicBezTo>
                    <a:pt x="16368652" y="8335037"/>
                    <a:pt x="16323566" y="8406411"/>
                    <a:pt x="16277973" y="8475880"/>
                  </a:cubicBezTo>
                  <a:cubicBezTo>
                    <a:pt x="16178658" y="8627391"/>
                    <a:pt x="16070708" y="8788427"/>
                    <a:pt x="15925421" y="8899552"/>
                  </a:cubicBezTo>
                  <a:cubicBezTo>
                    <a:pt x="15741907" y="9039760"/>
                    <a:pt x="15512671" y="9107197"/>
                    <a:pt x="15287246" y="9141233"/>
                  </a:cubicBezTo>
                  <a:cubicBezTo>
                    <a:pt x="15025881" y="9180730"/>
                    <a:pt x="14761212" y="9177809"/>
                    <a:pt x="14497560" y="9183778"/>
                  </a:cubicBezTo>
                  <a:cubicBezTo>
                    <a:pt x="14227050" y="9190001"/>
                    <a:pt x="13956921" y="9205876"/>
                    <a:pt x="13686792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8467762" y="7620"/>
                  </a:cubicBezTo>
                  <a:cubicBezTo>
                    <a:pt x="13819127" y="0"/>
                    <a:pt x="14144628" y="39624"/>
                    <a:pt x="14420471" y="32004"/>
                  </a:cubicBezTo>
                  <a:cubicBezTo>
                    <a:pt x="14684123" y="24765"/>
                    <a:pt x="15028929" y="42672"/>
                    <a:pt x="15291564" y="72771"/>
                  </a:cubicBezTo>
                  <a:cubicBezTo>
                    <a:pt x="15726666" y="122428"/>
                    <a:pt x="15973682" y="161163"/>
                    <a:pt x="16224760" y="540258"/>
                  </a:cubicBezTo>
                  <a:cubicBezTo>
                    <a:pt x="16288768" y="638302"/>
                    <a:pt x="16346045" y="740664"/>
                    <a:pt x="16391765" y="848614"/>
                  </a:cubicBezTo>
                  <a:cubicBezTo>
                    <a:pt x="16477998" y="1052957"/>
                    <a:pt x="16516225" y="1273937"/>
                    <a:pt x="16487523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5662" y="58737"/>
            <a:ext cx="3363819" cy="3477632"/>
          </a:xfrm>
          <a:custGeom>
            <a:avLst/>
            <a:gdLst/>
            <a:ahLst/>
            <a:cxnLst/>
            <a:rect l="l" t="t" r="r" b="b"/>
            <a:pathLst>
              <a:path w="3363819" h="3477632">
                <a:moveTo>
                  <a:pt x="0" y="0"/>
                </a:moveTo>
                <a:lnTo>
                  <a:pt x="3363818" y="0"/>
                </a:lnTo>
                <a:lnTo>
                  <a:pt x="3363818" y="3477632"/>
                </a:lnTo>
                <a:lnTo>
                  <a:pt x="0" y="347763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806027" y="2418172"/>
            <a:ext cx="4281250" cy="7358399"/>
          </a:xfrm>
          <a:custGeom>
            <a:avLst/>
            <a:gdLst/>
            <a:ahLst/>
            <a:cxnLst/>
            <a:rect l="l" t="t" r="r" b="b"/>
            <a:pathLst>
              <a:path w="4281250" h="7358399">
                <a:moveTo>
                  <a:pt x="4281250" y="0"/>
                </a:moveTo>
                <a:lnTo>
                  <a:pt x="0" y="0"/>
                </a:lnTo>
                <a:lnTo>
                  <a:pt x="0" y="7358399"/>
                </a:lnTo>
                <a:lnTo>
                  <a:pt x="4281250" y="7358399"/>
                </a:lnTo>
                <a:lnTo>
                  <a:pt x="42812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09938" y="3314792"/>
            <a:ext cx="7728531" cy="6018593"/>
          </a:xfrm>
          <a:custGeom>
            <a:avLst/>
            <a:gdLst/>
            <a:ahLst/>
            <a:cxnLst/>
            <a:rect l="l" t="t" r="r" b="b"/>
            <a:pathLst>
              <a:path w="7728531" h="6018593">
                <a:moveTo>
                  <a:pt x="0" y="0"/>
                </a:moveTo>
                <a:lnTo>
                  <a:pt x="7728531" y="0"/>
                </a:lnTo>
                <a:lnTo>
                  <a:pt x="7728531" y="6018593"/>
                </a:lnTo>
                <a:lnTo>
                  <a:pt x="0" y="6018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400800" y="1333500"/>
            <a:ext cx="4817110" cy="6813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920"/>
              </a:lnSpc>
            </a:pPr>
            <a:r>
              <a:rPr lang="en-US" sz="808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Quan sát</a:t>
            </a:r>
            <a:endParaRPr lang="en-US" sz="808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6200" y="2324100"/>
            <a:ext cx="10578465" cy="861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defRPr/>
            </a:pPr>
            <a:r>
              <a:rPr lang="vi-VN" altLang="zh-CN" sz="36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 em, hai bạn nhỏ cần đi như thế nào để sang đường?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1333500"/>
            <a:ext cx="4817110" cy="6813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ctr">
              <a:lnSpc>
                <a:spcPts val="7920"/>
              </a:lnSpc>
            </a:pPr>
            <a:r>
              <a:rPr lang="en-US" sz="808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Quan sát</a:t>
            </a:r>
            <a:endParaRPr lang="en-US" sz="808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28534" y="1246881"/>
            <a:ext cx="14692858" cy="8229600"/>
            <a:chOff x="0" y="0"/>
            <a:chExt cx="16477363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6516225" cy="9249437"/>
            </a:xfrm>
            <a:custGeom>
              <a:avLst/>
              <a:gdLst/>
              <a:ahLst/>
              <a:cxnLst/>
              <a:rect l="l" t="t" r="r" b="b"/>
              <a:pathLst>
                <a:path w="16516225" h="9249437">
                  <a:moveTo>
                    <a:pt x="16487523" y="6943888"/>
                  </a:moveTo>
                  <a:cubicBezTo>
                    <a:pt x="16473045" y="8041667"/>
                    <a:pt x="16445486" y="8154570"/>
                    <a:pt x="16401290" y="8258456"/>
                  </a:cubicBezTo>
                  <a:cubicBezTo>
                    <a:pt x="16368652" y="8335037"/>
                    <a:pt x="16323566" y="8406411"/>
                    <a:pt x="16277973" y="8475880"/>
                  </a:cubicBezTo>
                  <a:cubicBezTo>
                    <a:pt x="16178658" y="8627391"/>
                    <a:pt x="16070708" y="8788427"/>
                    <a:pt x="15925421" y="8899552"/>
                  </a:cubicBezTo>
                  <a:cubicBezTo>
                    <a:pt x="15741907" y="9039760"/>
                    <a:pt x="15512671" y="9107197"/>
                    <a:pt x="15287246" y="9141233"/>
                  </a:cubicBezTo>
                  <a:cubicBezTo>
                    <a:pt x="15025881" y="9180730"/>
                    <a:pt x="14761212" y="9177809"/>
                    <a:pt x="14497560" y="9183778"/>
                  </a:cubicBezTo>
                  <a:cubicBezTo>
                    <a:pt x="14227050" y="9190001"/>
                    <a:pt x="13956921" y="9205876"/>
                    <a:pt x="13686792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8467762" y="7620"/>
                  </a:cubicBezTo>
                  <a:cubicBezTo>
                    <a:pt x="13819127" y="0"/>
                    <a:pt x="14144628" y="39624"/>
                    <a:pt x="14420471" y="32004"/>
                  </a:cubicBezTo>
                  <a:cubicBezTo>
                    <a:pt x="14684123" y="24765"/>
                    <a:pt x="15028929" y="42672"/>
                    <a:pt x="15291564" y="72771"/>
                  </a:cubicBezTo>
                  <a:cubicBezTo>
                    <a:pt x="15726666" y="122428"/>
                    <a:pt x="15973682" y="161163"/>
                    <a:pt x="16224760" y="540258"/>
                  </a:cubicBezTo>
                  <a:cubicBezTo>
                    <a:pt x="16288768" y="638302"/>
                    <a:pt x="16346045" y="740664"/>
                    <a:pt x="16391765" y="848614"/>
                  </a:cubicBezTo>
                  <a:cubicBezTo>
                    <a:pt x="16477998" y="1052957"/>
                    <a:pt x="16516225" y="1273937"/>
                    <a:pt x="16487523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5662" y="58737"/>
            <a:ext cx="3363819" cy="3477632"/>
          </a:xfrm>
          <a:custGeom>
            <a:avLst/>
            <a:gdLst/>
            <a:ahLst/>
            <a:cxnLst/>
            <a:rect l="l" t="t" r="r" b="b"/>
            <a:pathLst>
              <a:path w="3363819" h="3477632">
                <a:moveTo>
                  <a:pt x="0" y="0"/>
                </a:moveTo>
                <a:lnTo>
                  <a:pt x="3363818" y="0"/>
                </a:lnTo>
                <a:lnTo>
                  <a:pt x="3363818" y="3477632"/>
                </a:lnTo>
                <a:lnTo>
                  <a:pt x="0" y="347763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806027" y="2418172"/>
            <a:ext cx="4281250" cy="7358399"/>
          </a:xfrm>
          <a:custGeom>
            <a:avLst/>
            <a:gdLst/>
            <a:ahLst/>
            <a:cxnLst/>
            <a:rect l="l" t="t" r="r" b="b"/>
            <a:pathLst>
              <a:path w="4281250" h="7358399">
                <a:moveTo>
                  <a:pt x="4281250" y="0"/>
                </a:moveTo>
                <a:lnTo>
                  <a:pt x="0" y="0"/>
                </a:lnTo>
                <a:lnTo>
                  <a:pt x="0" y="7358399"/>
                </a:lnTo>
                <a:lnTo>
                  <a:pt x="4281250" y="7358399"/>
                </a:lnTo>
                <a:lnTo>
                  <a:pt x="42812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53000" y="3543300"/>
            <a:ext cx="7929245" cy="5795010"/>
          </a:xfrm>
          <a:custGeom>
            <a:avLst/>
            <a:gdLst/>
            <a:ahLst/>
            <a:cxnLst/>
            <a:rect l="l" t="t" r="r" b="b"/>
            <a:pathLst>
              <a:path w="8764111" h="6825051">
                <a:moveTo>
                  <a:pt x="0" y="0"/>
                </a:moveTo>
                <a:lnTo>
                  <a:pt x="8764111" y="0"/>
                </a:lnTo>
                <a:lnTo>
                  <a:pt x="8764111" y="6825051"/>
                </a:lnTo>
                <a:lnTo>
                  <a:pt x="0" y="6825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26714" y="1353789"/>
            <a:ext cx="5495483" cy="106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08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Quan sát</a:t>
            </a:r>
            <a:endParaRPr lang="en-US" sz="808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3625" y="2697480"/>
            <a:ext cx="11138535" cy="838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just">
              <a:defRPr/>
            </a:pPr>
            <a:r>
              <a:rPr lang="en-US" altLang="zh-CN" sz="36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nhỏ nên chờ đèn xanh bật sang mới đi sang đường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541539" y="1263391"/>
            <a:ext cx="14692858" cy="8229600"/>
            <a:chOff x="0" y="0"/>
            <a:chExt cx="16477363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6516225" cy="9249437"/>
            </a:xfrm>
            <a:custGeom>
              <a:avLst/>
              <a:gdLst/>
              <a:ahLst/>
              <a:cxnLst/>
              <a:rect l="l" t="t" r="r" b="b"/>
              <a:pathLst>
                <a:path w="16516225" h="9249437">
                  <a:moveTo>
                    <a:pt x="16487523" y="6943888"/>
                  </a:moveTo>
                  <a:cubicBezTo>
                    <a:pt x="16473045" y="8041667"/>
                    <a:pt x="16445486" y="8154570"/>
                    <a:pt x="16401290" y="8258456"/>
                  </a:cubicBezTo>
                  <a:cubicBezTo>
                    <a:pt x="16368652" y="8335037"/>
                    <a:pt x="16323566" y="8406411"/>
                    <a:pt x="16277973" y="8475880"/>
                  </a:cubicBezTo>
                  <a:cubicBezTo>
                    <a:pt x="16178658" y="8627391"/>
                    <a:pt x="16070708" y="8788427"/>
                    <a:pt x="15925421" y="8899552"/>
                  </a:cubicBezTo>
                  <a:cubicBezTo>
                    <a:pt x="15741907" y="9039760"/>
                    <a:pt x="15512671" y="9107197"/>
                    <a:pt x="15287246" y="9141233"/>
                  </a:cubicBezTo>
                  <a:cubicBezTo>
                    <a:pt x="15025881" y="9180730"/>
                    <a:pt x="14761212" y="9177809"/>
                    <a:pt x="14497560" y="9183778"/>
                  </a:cubicBezTo>
                  <a:cubicBezTo>
                    <a:pt x="14227050" y="9190001"/>
                    <a:pt x="13956921" y="9205876"/>
                    <a:pt x="13686792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8467762" y="7620"/>
                  </a:cubicBezTo>
                  <a:cubicBezTo>
                    <a:pt x="13819127" y="0"/>
                    <a:pt x="14144628" y="39624"/>
                    <a:pt x="14420471" y="32004"/>
                  </a:cubicBezTo>
                  <a:cubicBezTo>
                    <a:pt x="14684123" y="24765"/>
                    <a:pt x="15028929" y="42672"/>
                    <a:pt x="15291564" y="72771"/>
                  </a:cubicBezTo>
                  <a:cubicBezTo>
                    <a:pt x="15726666" y="122428"/>
                    <a:pt x="15973682" y="161163"/>
                    <a:pt x="16224760" y="540258"/>
                  </a:cubicBezTo>
                  <a:cubicBezTo>
                    <a:pt x="16288768" y="638302"/>
                    <a:pt x="16346045" y="740664"/>
                    <a:pt x="16391765" y="848614"/>
                  </a:cubicBezTo>
                  <a:cubicBezTo>
                    <a:pt x="16477998" y="1052957"/>
                    <a:pt x="16516225" y="1273937"/>
                    <a:pt x="16487523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5662" y="58737"/>
            <a:ext cx="2971518" cy="3072059"/>
          </a:xfrm>
          <a:custGeom>
            <a:avLst/>
            <a:gdLst/>
            <a:ahLst/>
            <a:cxnLst/>
            <a:rect l="l" t="t" r="r" b="b"/>
            <a:pathLst>
              <a:path w="2971518" h="3072059">
                <a:moveTo>
                  <a:pt x="0" y="0"/>
                </a:moveTo>
                <a:lnTo>
                  <a:pt x="2971518" y="0"/>
                </a:lnTo>
                <a:lnTo>
                  <a:pt x="2971518" y="3072058"/>
                </a:lnTo>
                <a:lnTo>
                  <a:pt x="0" y="307205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53104" y="1594454"/>
            <a:ext cx="5495483" cy="106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08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Quan sát</a:t>
            </a:r>
            <a:endParaRPr lang="en-US" sz="808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62750" y="6972300"/>
            <a:ext cx="6242685" cy="1888490"/>
            <a:chOff x="5040262" y="1726116"/>
            <a:chExt cx="1969507" cy="673239"/>
          </a:xfrm>
          <a:solidFill>
            <a:srgbClr val="97C8F1"/>
          </a:solidFill>
        </p:grpSpPr>
        <p:sp>
          <p:nvSpPr>
            <p:cNvPr id="8" name="Rounded Rectangle 7"/>
            <p:cNvSpPr/>
            <p:nvPr/>
          </p:nvSpPr>
          <p:spPr>
            <a:xfrm>
              <a:off x="5040262" y="1726116"/>
              <a:ext cx="1617785" cy="6732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Isosceles Triangle 3"/>
            <p:cNvSpPr/>
            <p:nvPr/>
          </p:nvSpPr>
          <p:spPr>
            <a:xfrm rot="4076626">
              <a:off x="6615935" y="1672658"/>
              <a:ext cx="237009" cy="550659"/>
            </a:xfrm>
            <a:custGeom>
              <a:avLst/>
              <a:gdLst>
                <a:gd name="connsiteX0" fmla="*/ 0 w 343201"/>
                <a:gd name="connsiteY0" fmla="*/ 602901 h 602901"/>
                <a:gd name="connsiteX1" fmla="*/ 171601 w 343201"/>
                <a:gd name="connsiteY1" fmla="*/ 0 h 602901"/>
                <a:gd name="connsiteX2" fmla="*/ 343201 w 343201"/>
                <a:gd name="connsiteY2" fmla="*/ 602901 h 602901"/>
                <a:gd name="connsiteX3" fmla="*/ 0 w 343201"/>
                <a:gd name="connsiteY3" fmla="*/ 602901 h 602901"/>
                <a:gd name="connsiteX0-1" fmla="*/ 0 w 351252"/>
                <a:gd name="connsiteY0-2" fmla="*/ 602901 h 602901"/>
                <a:gd name="connsiteX1-3" fmla="*/ 171601 w 351252"/>
                <a:gd name="connsiteY1-4" fmla="*/ 0 h 602901"/>
                <a:gd name="connsiteX2-5" fmla="*/ 343201 w 351252"/>
                <a:gd name="connsiteY2-6" fmla="*/ 602901 h 602901"/>
                <a:gd name="connsiteX3-7" fmla="*/ 0 w 351252"/>
                <a:gd name="connsiteY3-8" fmla="*/ 602901 h 602901"/>
                <a:gd name="connsiteX0-9" fmla="*/ 0 w 351252"/>
                <a:gd name="connsiteY0-10" fmla="*/ 602901 h 602901"/>
                <a:gd name="connsiteX1-11" fmla="*/ 171601 w 351252"/>
                <a:gd name="connsiteY1-12" fmla="*/ 0 h 602901"/>
                <a:gd name="connsiteX2-13" fmla="*/ 343201 w 351252"/>
                <a:gd name="connsiteY2-14" fmla="*/ 602901 h 602901"/>
                <a:gd name="connsiteX3-15" fmla="*/ 0 w 351252"/>
                <a:gd name="connsiteY3-16" fmla="*/ 602901 h 6029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1252" h="602901">
                  <a:moveTo>
                    <a:pt x="0" y="602901"/>
                  </a:moveTo>
                  <a:cubicBezTo>
                    <a:pt x="234368" y="313114"/>
                    <a:pt x="114401" y="200967"/>
                    <a:pt x="171601" y="0"/>
                  </a:cubicBezTo>
                  <a:cubicBezTo>
                    <a:pt x="228801" y="200967"/>
                    <a:pt x="388737" y="169196"/>
                    <a:pt x="343201" y="602901"/>
                  </a:cubicBezTo>
                  <a:lnTo>
                    <a:pt x="0" y="6029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1479" y="7464703"/>
            <a:ext cx="29441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defRPr/>
            </a:pPr>
            <a:r>
              <a:rPr lang="en-US" altLang="zh-CN" sz="28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Đèn giao thông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8030" y="7045960"/>
            <a:ext cx="46691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just">
              <a:defRPr/>
            </a:pPr>
            <a:r>
              <a:rPr lang="en-US" altLang="zh-CN" sz="28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mô hình các đèn hiệu và biển báo giao thông để thực hành tham gia giao thông an toàn nhé!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230" y="4795520"/>
            <a:ext cx="3451225" cy="4553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61995"/>
            <a:ext cx="1259205" cy="4203065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811" t="2031" r="2293" b="9633"/>
          <a:stretch>
            <a:fillRect/>
          </a:stretch>
        </p:blipFill>
        <p:spPr>
          <a:xfrm>
            <a:off x="10439400" y="4000500"/>
            <a:ext cx="2011045" cy="1703705"/>
          </a:xfrm>
          <a:prstGeom prst="triangl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7952" t="14930" r="10779" b="8087"/>
          <a:stretch>
            <a:fillRect/>
          </a:stretch>
        </p:blipFill>
        <p:spPr>
          <a:xfrm>
            <a:off x="6435725" y="4204335"/>
            <a:ext cx="1480185" cy="1494155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1417" t="7307" r="13987" b="8532"/>
          <a:stretch>
            <a:fillRect/>
          </a:stretch>
        </p:blipFill>
        <p:spPr>
          <a:xfrm>
            <a:off x="8458200" y="4107180"/>
            <a:ext cx="1563370" cy="1591310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9000" y="6057900"/>
            <a:ext cx="3665855" cy="476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defRPr/>
            </a:pPr>
            <a:r>
              <a:rPr lang="en-US" altLang="zh-CN" sz="28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Biển báo giao thông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931523" y="805815"/>
            <a:ext cx="16118884" cy="8229600"/>
            <a:chOff x="0" y="0"/>
            <a:chExt cx="18076586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8115447" cy="9249437"/>
            </a:xfrm>
            <a:custGeom>
              <a:avLst/>
              <a:gdLst/>
              <a:ahLst/>
              <a:cxnLst/>
              <a:rect l="l" t="t" r="r" b="b"/>
              <a:pathLst>
                <a:path w="18115447" h="9249437">
                  <a:moveTo>
                    <a:pt x="18086745" y="6943888"/>
                  </a:moveTo>
                  <a:cubicBezTo>
                    <a:pt x="18072267" y="8041667"/>
                    <a:pt x="18044709" y="8154570"/>
                    <a:pt x="18000513" y="8258456"/>
                  </a:cubicBezTo>
                  <a:cubicBezTo>
                    <a:pt x="17967873" y="8335037"/>
                    <a:pt x="17922789" y="8406411"/>
                    <a:pt x="17877195" y="8475880"/>
                  </a:cubicBezTo>
                  <a:cubicBezTo>
                    <a:pt x="17777882" y="8627391"/>
                    <a:pt x="17669932" y="8788427"/>
                    <a:pt x="17524643" y="8899552"/>
                  </a:cubicBezTo>
                  <a:cubicBezTo>
                    <a:pt x="17341129" y="9039760"/>
                    <a:pt x="17111893" y="9107197"/>
                    <a:pt x="16886468" y="9141233"/>
                  </a:cubicBezTo>
                  <a:cubicBezTo>
                    <a:pt x="16625103" y="9180730"/>
                    <a:pt x="16360435" y="9177809"/>
                    <a:pt x="16096783" y="9183778"/>
                  </a:cubicBezTo>
                  <a:cubicBezTo>
                    <a:pt x="15826272" y="9190001"/>
                    <a:pt x="15556143" y="9205876"/>
                    <a:pt x="15286015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9299064" y="7620"/>
                  </a:cubicBezTo>
                  <a:cubicBezTo>
                    <a:pt x="15418348" y="0"/>
                    <a:pt x="15743849" y="39624"/>
                    <a:pt x="16019695" y="32004"/>
                  </a:cubicBezTo>
                  <a:cubicBezTo>
                    <a:pt x="16283345" y="24765"/>
                    <a:pt x="16628150" y="42672"/>
                    <a:pt x="16890787" y="72771"/>
                  </a:cubicBezTo>
                  <a:cubicBezTo>
                    <a:pt x="17325889" y="122428"/>
                    <a:pt x="17572904" y="161163"/>
                    <a:pt x="17823983" y="540258"/>
                  </a:cubicBezTo>
                  <a:cubicBezTo>
                    <a:pt x="17887991" y="638302"/>
                    <a:pt x="17945268" y="740664"/>
                    <a:pt x="17990988" y="848614"/>
                  </a:cubicBezTo>
                  <a:cubicBezTo>
                    <a:pt x="18077220" y="1052957"/>
                    <a:pt x="18115447" y="1273937"/>
                    <a:pt x="18086745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8" name="TextBox 7"/>
          <p:cNvSpPr txBox="1"/>
          <p:nvPr/>
        </p:nvSpPr>
        <p:spPr>
          <a:xfrm>
            <a:off x="2438400" y="1104900"/>
            <a:ext cx="13536295" cy="851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defRPr/>
            </a:pPr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Roboto Black" pitchFamily="2" charset="0"/>
                <a:ea typeface="Roboto Black" pitchFamily="2" charset="0"/>
              </a:rPr>
              <a:t>TÌM HIỂU VỀ ĐÈN HIỆU VÀ BIỂN BÁO GIAO THÔNG</a:t>
            </a:r>
            <a:endParaRPr lang="en-US" altLang="zh-CN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3000" y="2171700"/>
            <a:ext cx="8757920" cy="727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defRPr/>
            </a:pP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ên</a:t>
            </a: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và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 của đèn hiệu giao thông</a:t>
            </a:r>
            <a:endParaRPr kumimoji="0" lang="vi-VN" altLang="zh-CN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67" b="48999"/>
          <a:stretch>
            <a:fillRect/>
          </a:stretch>
        </p:blipFill>
        <p:spPr>
          <a:xfrm>
            <a:off x="5486400" y="3390900"/>
            <a:ext cx="2361565" cy="4202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057400" y="6362700"/>
            <a:ext cx="235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 algn="just">
              <a:defRPr/>
            </a:pPr>
            <a:r>
              <a:rPr lang="vi-VN" sz="3200" b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đèn xanh</a:t>
            </a:r>
            <a:endParaRPr lang="vi-VN" sz="3200" b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7860" y="5420995"/>
            <a:ext cx="2569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 algn="just">
              <a:defRPr/>
            </a:pPr>
            <a:r>
              <a:rPr lang="vi-VN" sz="3200" b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đèn vàng</a:t>
            </a:r>
            <a:endParaRPr lang="vi-VN" sz="3200" b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4375" y="4131310"/>
            <a:ext cx="2337435" cy="835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 algn="just">
              <a:defRPr/>
            </a:pPr>
            <a:r>
              <a:rPr lang="vi-VN" sz="3200" b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đèn đỏ</a:t>
            </a:r>
            <a:endParaRPr lang="vi-VN" sz="3200" b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35405" y="4457504"/>
            <a:ext cx="15043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62324" y="5829612"/>
            <a:ext cx="12839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038830" y="6667593"/>
            <a:ext cx="1207770" cy="1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flipH="1">
            <a:off x="9012555" y="3446780"/>
            <a:ext cx="4990465" cy="2056765"/>
          </a:xfrm>
          <a:custGeom>
            <a:avLst/>
            <a:gdLst>
              <a:gd name="connsiteX0" fmla="*/ 1371092 w 2127584"/>
              <a:gd name="connsiteY0" fmla="*/ 733384 h 1910879"/>
              <a:gd name="connsiteX1" fmla="*/ 1353361 w 2127584"/>
              <a:gd name="connsiteY1" fmla="*/ 749462 h 1910879"/>
              <a:gd name="connsiteX2" fmla="*/ 1382925 w 2127584"/>
              <a:gd name="connsiteY2" fmla="*/ 740285 h 1910879"/>
              <a:gd name="connsiteX3" fmla="*/ 1373322 w 2127584"/>
              <a:gd name="connsiteY3" fmla="*/ 735224 h 1910879"/>
              <a:gd name="connsiteX4" fmla="*/ 1598047 w 2127584"/>
              <a:gd name="connsiteY4" fmla="*/ 0 h 1910879"/>
              <a:gd name="connsiteX5" fmla="*/ 1999981 w 2127584"/>
              <a:gd name="connsiteY5" fmla="*/ 401934 h 1910879"/>
              <a:gd name="connsiteX6" fmla="*/ 1968395 w 2127584"/>
              <a:gd name="connsiteY6" fmla="*/ 558385 h 1910879"/>
              <a:gd name="connsiteX7" fmla="*/ 1956248 w 2127584"/>
              <a:gd name="connsiteY7" fmla="*/ 580764 h 1910879"/>
              <a:gd name="connsiteX8" fmla="*/ 1957044 w 2127584"/>
              <a:gd name="connsiteY8" fmla="*/ 581015 h 1910879"/>
              <a:gd name="connsiteX9" fmla="*/ 2127584 w 2127584"/>
              <a:gd name="connsiteY9" fmla="*/ 842388 h 1910879"/>
              <a:gd name="connsiteX10" fmla="*/ 1904630 w 2127584"/>
              <a:gd name="connsiteY10" fmla="*/ 1120290 h 1910879"/>
              <a:gd name="connsiteX11" fmla="*/ 1891195 w 2127584"/>
              <a:gd name="connsiteY11" fmla="*/ 1121666 h 1910879"/>
              <a:gd name="connsiteX12" fmla="*/ 1891637 w 2127584"/>
              <a:gd name="connsiteY12" fmla="*/ 1126052 h 1910879"/>
              <a:gd name="connsiteX13" fmla="*/ 1489703 w 2127584"/>
              <a:gd name="connsiteY13" fmla="*/ 1527986 h 1910879"/>
              <a:gd name="connsiteX14" fmla="*/ 1370180 w 2127584"/>
              <a:gd name="connsiteY14" fmla="*/ 1509916 h 1910879"/>
              <a:gd name="connsiteX15" fmla="*/ 1369361 w 2127584"/>
              <a:gd name="connsiteY15" fmla="*/ 1509593 h 1910879"/>
              <a:gd name="connsiteX16" fmla="*/ 1362845 w 2127584"/>
              <a:gd name="connsiteY16" fmla="*/ 1530830 h 1910879"/>
              <a:gd name="connsiteX17" fmla="*/ 969667 w 2127584"/>
              <a:gd name="connsiteY17" fmla="*/ 1910879 h 1910879"/>
              <a:gd name="connsiteX18" fmla="*/ 1114498 w 2127584"/>
              <a:gd name="connsiteY18" fmla="*/ 1509222 h 1910879"/>
              <a:gd name="connsiteX19" fmla="*/ 1111039 w 2127584"/>
              <a:gd name="connsiteY19" fmla="*/ 1470460 h 1910879"/>
              <a:gd name="connsiteX20" fmla="*/ 1065609 w 2127584"/>
              <a:gd name="connsiteY20" fmla="*/ 1484719 h 1910879"/>
              <a:gd name="connsiteX21" fmla="*/ 915568 w 2127584"/>
              <a:gd name="connsiteY21" fmla="*/ 1502789 h 1910879"/>
              <a:gd name="connsiteX22" fmla="*/ 450658 w 2127584"/>
              <a:gd name="connsiteY22" fmla="*/ 1257306 h 1910879"/>
              <a:gd name="connsiteX23" fmla="*/ 449956 w 2127584"/>
              <a:gd name="connsiteY23" fmla="*/ 1255505 h 1910879"/>
              <a:gd name="connsiteX24" fmla="*/ 401934 w 2127584"/>
              <a:gd name="connsiteY24" fmla="*/ 1260346 h 1910879"/>
              <a:gd name="connsiteX25" fmla="*/ 0 w 2127584"/>
              <a:gd name="connsiteY25" fmla="*/ 858412 h 1910879"/>
              <a:gd name="connsiteX26" fmla="*/ 401934 w 2127584"/>
              <a:gd name="connsiteY26" fmla="*/ 456478 h 1910879"/>
              <a:gd name="connsiteX27" fmla="*/ 421282 w 2127584"/>
              <a:gd name="connsiteY27" fmla="*/ 458429 h 1910879"/>
              <a:gd name="connsiteX28" fmla="*/ 429064 w 2127584"/>
              <a:gd name="connsiteY28" fmla="*/ 400679 h 1910879"/>
              <a:gd name="connsiteX29" fmla="*/ 955369 w 2127584"/>
              <a:gd name="connsiteY29" fmla="*/ 79749 h 1910879"/>
              <a:gd name="connsiteX30" fmla="*/ 1255734 w 2127584"/>
              <a:gd name="connsiteY30" fmla="*/ 148393 h 1910879"/>
              <a:gd name="connsiteX31" fmla="*/ 1277465 w 2127584"/>
              <a:gd name="connsiteY31" fmla="*/ 161808 h 1910879"/>
              <a:gd name="connsiteX32" fmla="*/ 1313837 w 2127584"/>
              <a:gd name="connsiteY32" fmla="*/ 117724 h 1910879"/>
              <a:gd name="connsiteX33" fmla="*/ 1598047 w 2127584"/>
              <a:gd name="connsiteY33" fmla="*/ 0 h 191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27584" h="1910879">
                <a:moveTo>
                  <a:pt x="1371092" y="733384"/>
                </a:moveTo>
                <a:lnTo>
                  <a:pt x="1353361" y="749462"/>
                </a:lnTo>
                <a:lnTo>
                  <a:pt x="1382925" y="740285"/>
                </a:lnTo>
                <a:lnTo>
                  <a:pt x="1373322" y="735224"/>
                </a:lnTo>
                <a:close/>
                <a:moveTo>
                  <a:pt x="1598047" y="0"/>
                </a:moveTo>
                <a:cubicBezTo>
                  <a:pt x="1820029" y="0"/>
                  <a:pt x="1999981" y="179952"/>
                  <a:pt x="1999981" y="401934"/>
                </a:cubicBezTo>
                <a:cubicBezTo>
                  <a:pt x="1999981" y="457430"/>
                  <a:pt x="1988734" y="510298"/>
                  <a:pt x="1968395" y="558385"/>
                </a:cubicBezTo>
                <a:lnTo>
                  <a:pt x="1956248" y="580764"/>
                </a:lnTo>
                <a:lnTo>
                  <a:pt x="1957044" y="581015"/>
                </a:lnTo>
                <a:cubicBezTo>
                  <a:pt x="2057263" y="624078"/>
                  <a:pt x="2127584" y="724890"/>
                  <a:pt x="2127584" y="842388"/>
                </a:cubicBezTo>
                <a:cubicBezTo>
                  <a:pt x="2127584" y="979469"/>
                  <a:pt x="2031870" y="1093840"/>
                  <a:pt x="1904630" y="1120290"/>
                </a:cubicBezTo>
                <a:lnTo>
                  <a:pt x="1891195" y="1121666"/>
                </a:lnTo>
                <a:lnTo>
                  <a:pt x="1891637" y="1126052"/>
                </a:lnTo>
                <a:cubicBezTo>
                  <a:pt x="1891637" y="1348034"/>
                  <a:pt x="1711685" y="1527986"/>
                  <a:pt x="1489703" y="1527986"/>
                </a:cubicBezTo>
                <a:cubicBezTo>
                  <a:pt x="1448082" y="1527986"/>
                  <a:pt x="1407938" y="1521660"/>
                  <a:pt x="1370180" y="1509916"/>
                </a:cubicBezTo>
                <a:lnTo>
                  <a:pt x="1369361" y="1509593"/>
                </a:lnTo>
                <a:lnTo>
                  <a:pt x="1362845" y="1530830"/>
                </a:lnTo>
                <a:cubicBezTo>
                  <a:pt x="1264247" y="1804026"/>
                  <a:pt x="1066150" y="1755580"/>
                  <a:pt x="969667" y="1910879"/>
                </a:cubicBezTo>
                <a:cubicBezTo>
                  <a:pt x="969875" y="1754168"/>
                  <a:pt x="1107257" y="1680830"/>
                  <a:pt x="1114498" y="1509222"/>
                </a:cubicBezTo>
                <a:lnTo>
                  <a:pt x="1111039" y="1470460"/>
                </a:lnTo>
                <a:lnTo>
                  <a:pt x="1065609" y="1484719"/>
                </a:lnTo>
                <a:cubicBezTo>
                  <a:pt x="1018211" y="1496463"/>
                  <a:pt x="967817" y="1502789"/>
                  <a:pt x="915568" y="1502789"/>
                </a:cubicBezTo>
                <a:cubicBezTo>
                  <a:pt x="706572" y="1502789"/>
                  <a:pt x="527255" y="1401566"/>
                  <a:pt x="450658" y="1257306"/>
                </a:cubicBezTo>
                <a:lnTo>
                  <a:pt x="449956" y="1255505"/>
                </a:lnTo>
                <a:lnTo>
                  <a:pt x="401934" y="1260346"/>
                </a:lnTo>
                <a:cubicBezTo>
                  <a:pt x="179952" y="1260346"/>
                  <a:pt x="0" y="1080394"/>
                  <a:pt x="0" y="858412"/>
                </a:cubicBezTo>
                <a:cubicBezTo>
                  <a:pt x="0" y="636430"/>
                  <a:pt x="179952" y="456478"/>
                  <a:pt x="401934" y="456478"/>
                </a:cubicBezTo>
                <a:lnTo>
                  <a:pt x="421282" y="458429"/>
                </a:lnTo>
                <a:lnTo>
                  <a:pt x="429064" y="400679"/>
                </a:lnTo>
                <a:cubicBezTo>
                  <a:pt x="479157" y="217525"/>
                  <a:pt x="695758" y="79749"/>
                  <a:pt x="955369" y="79749"/>
                </a:cubicBezTo>
                <a:cubicBezTo>
                  <a:pt x="1066631" y="79749"/>
                  <a:pt x="1169993" y="105055"/>
                  <a:pt x="1255734" y="148393"/>
                </a:cubicBezTo>
                <a:lnTo>
                  <a:pt x="1277465" y="161808"/>
                </a:lnTo>
                <a:lnTo>
                  <a:pt x="1313837" y="117724"/>
                </a:lnTo>
                <a:cubicBezTo>
                  <a:pt x="1386573" y="44988"/>
                  <a:pt x="1487056" y="0"/>
                  <a:pt x="159804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954895" y="4046220"/>
            <a:ext cx="3816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just">
              <a:defRPr/>
            </a:pP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Đèn giao thông gồm:</a:t>
            </a:r>
            <a:endParaRPr lang="en-US" altLang="zh-CN" sz="320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39800" y="4229100"/>
            <a:ext cx="2767965" cy="421703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7" grpId="0"/>
      <p:bldP spid="19" grpId="0"/>
      <p:bldP spid="20" grpId="0"/>
      <p:bldP spid="18" grpId="0" bldLvl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84558" y="1028700"/>
            <a:ext cx="16118884" cy="8229600"/>
            <a:chOff x="0" y="0"/>
            <a:chExt cx="18076586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8115447" cy="9249437"/>
            </a:xfrm>
            <a:custGeom>
              <a:avLst/>
              <a:gdLst/>
              <a:ahLst/>
              <a:cxnLst/>
              <a:rect l="l" t="t" r="r" b="b"/>
              <a:pathLst>
                <a:path w="18115447" h="9249437">
                  <a:moveTo>
                    <a:pt x="18086745" y="6943888"/>
                  </a:moveTo>
                  <a:cubicBezTo>
                    <a:pt x="18072267" y="8041667"/>
                    <a:pt x="18044709" y="8154570"/>
                    <a:pt x="18000513" y="8258456"/>
                  </a:cubicBezTo>
                  <a:cubicBezTo>
                    <a:pt x="17967873" y="8335037"/>
                    <a:pt x="17922789" y="8406411"/>
                    <a:pt x="17877195" y="8475880"/>
                  </a:cubicBezTo>
                  <a:cubicBezTo>
                    <a:pt x="17777882" y="8627391"/>
                    <a:pt x="17669932" y="8788427"/>
                    <a:pt x="17524643" y="8899552"/>
                  </a:cubicBezTo>
                  <a:cubicBezTo>
                    <a:pt x="17341129" y="9039760"/>
                    <a:pt x="17111893" y="9107197"/>
                    <a:pt x="16886468" y="9141233"/>
                  </a:cubicBezTo>
                  <a:cubicBezTo>
                    <a:pt x="16625103" y="9180730"/>
                    <a:pt x="16360435" y="9177809"/>
                    <a:pt x="16096783" y="9183778"/>
                  </a:cubicBezTo>
                  <a:cubicBezTo>
                    <a:pt x="15826272" y="9190001"/>
                    <a:pt x="15556143" y="9205876"/>
                    <a:pt x="15286015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9299064" y="7620"/>
                  </a:cubicBezTo>
                  <a:cubicBezTo>
                    <a:pt x="15418348" y="0"/>
                    <a:pt x="15743849" y="39624"/>
                    <a:pt x="16019695" y="32004"/>
                  </a:cubicBezTo>
                  <a:cubicBezTo>
                    <a:pt x="16283345" y="24765"/>
                    <a:pt x="16628150" y="42672"/>
                    <a:pt x="16890787" y="72771"/>
                  </a:cubicBezTo>
                  <a:cubicBezTo>
                    <a:pt x="17325889" y="122428"/>
                    <a:pt x="17572904" y="161163"/>
                    <a:pt x="17823983" y="540258"/>
                  </a:cubicBezTo>
                  <a:cubicBezTo>
                    <a:pt x="17887991" y="638302"/>
                    <a:pt x="17945268" y="740664"/>
                    <a:pt x="17990988" y="848614"/>
                  </a:cubicBezTo>
                  <a:cubicBezTo>
                    <a:pt x="18077220" y="1052957"/>
                    <a:pt x="18115447" y="1273937"/>
                    <a:pt x="18086745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35039" y="3447829"/>
            <a:ext cx="15417921" cy="5087914"/>
          </a:xfrm>
          <a:custGeom>
            <a:avLst/>
            <a:gdLst/>
            <a:ahLst/>
            <a:cxnLst/>
            <a:rect l="l" t="t" r="r" b="b"/>
            <a:pathLst>
              <a:path w="15417921" h="5087914">
                <a:moveTo>
                  <a:pt x="0" y="0"/>
                </a:moveTo>
                <a:lnTo>
                  <a:pt x="15417922" y="0"/>
                </a:lnTo>
                <a:lnTo>
                  <a:pt x="15417922" y="5087914"/>
                </a:lnTo>
                <a:lnTo>
                  <a:pt x="0" y="50879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2514600" y="1257300"/>
            <a:ext cx="13536295" cy="851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defRPr/>
            </a:pPr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Roboto Black" pitchFamily="2" charset="0"/>
                <a:ea typeface="Roboto Black" pitchFamily="2" charset="0"/>
              </a:rPr>
              <a:t>TÌM HIỂU VỀ ĐÈN HIỆU VÀ BIỂN BÁO GIAO THÔNG</a:t>
            </a:r>
            <a:endParaRPr lang="en-US" altLang="zh-CN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3000" y="2171700"/>
            <a:ext cx="8757920" cy="727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defRPr/>
            </a:pP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ên</a:t>
            </a: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và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 của đèn hiệu giao thông</a:t>
            </a:r>
            <a:endParaRPr kumimoji="0" lang="vi-VN" altLang="zh-CN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84558" y="1028700"/>
            <a:ext cx="16118884" cy="8229600"/>
            <a:chOff x="0" y="0"/>
            <a:chExt cx="18076586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8115447" cy="9249437"/>
            </a:xfrm>
            <a:custGeom>
              <a:avLst/>
              <a:gdLst/>
              <a:ahLst/>
              <a:cxnLst/>
              <a:rect l="l" t="t" r="r" b="b"/>
              <a:pathLst>
                <a:path w="18115447" h="9249437">
                  <a:moveTo>
                    <a:pt x="18086745" y="6943888"/>
                  </a:moveTo>
                  <a:cubicBezTo>
                    <a:pt x="18072267" y="8041667"/>
                    <a:pt x="18044709" y="8154570"/>
                    <a:pt x="18000513" y="8258456"/>
                  </a:cubicBezTo>
                  <a:cubicBezTo>
                    <a:pt x="17967873" y="8335037"/>
                    <a:pt x="17922789" y="8406411"/>
                    <a:pt x="17877195" y="8475880"/>
                  </a:cubicBezTo>
                  <a:cubicBezTo>
                    <a:pt x="17777882" y="8627391"/>
                    <a:pt x="17669932" y="8788427"/>
                    <a:pt x="17524643" y="8899552"/>
                  </a:cubicBezTo>
                  <a:cubicBezTo>
                    <a:pt x="17341129" y="9039760"/>
                    <a:pt x="17111893" y="9107197"/>
                    <a:pt x="16886468" y="9141233"/>
                  </a:cubicBezTo>
                  <a:cubicBezTo>
                    <a:pt x="16625103" y="9180730"/>
                    <a:pt x="16360435" y="9177809"/>
                    <a:pt x="16096783" y="9183778"/>
                  </a:cubicBezTo>
                  <a:cubicBezTo>
                    <a:pt x="15826272" y="9190001"/>
                    <a:pt x="15556143" y="9205876"/>
                    <a:pt x="15286015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9299064" y="7620"/>
                  </a:cubicBezTo>
                  <a:cubicBezTo>
                    <a:pt x="15418348" y="0"/>
                    <a:pt x="15743849" y="39624"/>
                    <a:pt x="16019695" y="32004"/>
                  </a:cubicBezTo>
                  <a:cubicBezTo>
                    <a:pt x="16283345" y="24765"/>
                    <a:pt x="16628150" y="42672"/>
                    <a:pt x="16890787" y="72771"/>
                  </a:cubicBezTo>
                  <a:cubicBezTo>
                    <a:pt x="17325889" y="122428"/>
                    <a:pt x="17572904" y="161163"/>
                    <a:pt x="17823983" y="540258"/>
                  </a:cubicBezTo>
                  <a:cubicBezTo>
                    <a:pt x="17887991" y="638302"/>
                    <a:pt x="17945268" y="740664"/>
                    <a:pt x="17990988" y="848614"/>
                  </a:cubicBezTo>
                  <a:cubicBezTo>
                    <a:pt x="18077220" y="1052957"/>
                    <a:pt x="18115447" y="1273937"/>
                    <a:pt x="18086745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6400" y="2844800"/>
            <a:ext cx="14078585" cy="6425565"/>
          </a:xfrm>
          <a:custGeom>
            <a:avLst/>
            <a:gdLst/>
            <a:ahLst/>
            <a:cxnLst/>
            <a:rect l="l" t="t" r="r" b="b"/>
            <a:pathLst>
              <a:path w="14656655" h="6815345">
                <a:moveTo>
                  <a:pt x="0" y="0"/>
                </a:moveTo>
                <a:lnTo>
                  <a:pt x="14656655" y="0"/>
                </a:lnTo>
                <a:lnTo>
                  <a:pt x="14656655" y="6815345"/>
                </a:lnTo>
                <a:lnTo>
                  <a:pt x="0" y="681534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2438400" y="1104900"/>
            <a:ext cx="13536295" cy="851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defRPr/>
            </a:pPr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Roboto Black" pitchFamily="2" charset="0"/>
                <a:ea typeface="Roboto Black" pitchFamily="2" charset="0"/>
              </a:rPr>
              <a:t>TÌM HIỂU VỀ ĐÈN HIỆU VÀ BIỂN BÁO GIAO THÔNG</a:t>
            </a:r>
            <a:endParaRPr lang="en-US" altLang="zh-CN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0" y="1943100"/>
            <a:ext cx="8757920" cy="727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defRPr/>
            </a:pP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ên</a:t>
            </a:r>
            <a:r>
              <a:rPr lang="en-US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và</a:t>
            </a:r>
            <a:r>
              <a:rPr lang="vi-VN" altLang="zh-CN" sz="32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 của đèn hiệu giao thông</a:t>
            </a:r>
            <a:endParaRPr kumimoji="0" lang="vi-VN" altLang="zh-CN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84558" y="1028700"/>
            <a:ext cx="16118884" cy="8229600"/>
            <a:chOff x="0" y="0"/>
            <a:chExt cx="18076586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8115447" cy="9249437"/>
            </a:xfrm>
            <a:custGeom>
              <a:avLst/>
              <a:gdLst/>
              <a:ahLst/>
              <a:cxnLst/>
              <a:rect l="l" t="t" r="r" b="b"/>
              <a:pathLst>
                <a:path w="18115447" h="9249437">
                  <a:moveTo>
                    <a:pt x="18086745" y="6943888"/>
                  </a:moveTo>
                  <a:cubicBezTo>
                    <a:pt x="18072267" y="8041667"/>
                    <a:pt x="18044709" y="8154570"/>
                    <a:pt x="18000513" y="8258456"/>
                  </a:cubicBezTo>
                  <a:cubicBezTo>
                    <a:pt x="17967873" y="8335037"/>
                    <a:pt x="17922789" y="8406411"/>
                    <a:pt x="17877195" y="8475880"/>
                  </a:cubicBezTo>
                  <a:cubicBezTo>
                    <a:pt x="17777882" y="8627391"/>
                    <a:pt x="17669932" y="8788427"/>
                    <a:pt x="17524643" y="8899552"/>
                  </a:cubicBezTo>
                  <a:cubicBezTo>
                    <a:pt x="17341129" y="9039760"/>
                    <a:pt x="17111893" y="9107197"/>
                    <a:pt x="16886468" y="9141233"/>
                  </a:cubicBezTo>
                  <a:cubicBezTo>
                    <a:pt x="16625103" y="9180730"/>
                    <a:pt x="16360435" y="9177809"/>
                    <a:pt x="16096783" y="9183778"/>
                  </a:cubicBezTo>
                  <a:cubicBezTo>
                    <a:pt x="15826272" y="9190001"/>
                    <a:pt x="15556143" y="9205876"/>
                    <a:pt x="15286015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9299064" y="7620"/>
                  </a:cubicBezTo>
                  <a:cubicBezTo>
                    <a:pt x="15418348" y="0"/>
                    <a:pt x="15743849" y="39624"/>
                    <a:pt x="16019695" y="32004"/>
                  </a:cubicBezTo>
                  <a:cubicBezTo>
                    <a:pt x="16283345" y="24765"/>
                    <a:pt x="16628150" y="42672"/>
                    <a:pt x="16890787" y="72771"/>
                  </a:cubicBezTo>
                  <a:cubicBezTo>
                    <a:pt x="17325889" y="122428"/>
                    <a:pt x="17572904" y="161163"/>
                    <a:pt x="17823983" y="540258"/>
                  </a:cubicBezTo>
                  <a:cubicBezTo>
                    <a:pt x="17887991" y="638302"/>
                    <a:pt x="17945268" y="740664"/>
                    <a:pt x="17990988" y="848614"/>
                  </a:cubicBezTo>
                  <a:cubicBezTo>
                    <a:pt x="18077220" y="1052957"/>
                    <a:pt x="18115447" y="1273937"/>
                    <a:pt x="18086745" y="6943888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924050" y="3761740"/>
            <a:ext cx="13529310" cy="4855845"/>
          </a:xfrm>
          <a:custGeom>
            <a:avLst/>
            <a:gdLst/>
            <a:ahLst/>
            <a:cxnLst/>
            <a:rect l="l" t="t" r="r" b="b"/>
            <a:pathLst>
              <a:path w="14529039" h="6120358">
                <a:moveTo>
                  <a:pt x="0" y="0"/>
                </a:moveTo>
                <a:lnTo>
                  <a:pt x="14529038" y="0"/>
                </a:lnTo>
                <a:lnTo>
                  <a:pt x="14529038" y="6120357"/>
                </a:lnTo>
                <a:lnTo>
                  <a:pt x="0" y="612035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2438400" y="1333500"/>
            <a:ext cx="13536295" cy="851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defRPr/>
            </a:pPr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Roboto Black" pitchFamily="2" charset="0"/>
                <a:ea typeface="Roboto Black" pitchFamily="2" charset="0"/>
              </a:rPr>
              <a:t>TÌM HIỂU VỀ ĐÈN HIỆU VÀ BIỂN BÁO GIAO THÔNG</a:t>
            </a:r>
            <a:endParaRPr lang="en-US" altLang="zh-CN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3000" y="2171700"/>
            <a:ext cx="8757920" cy="727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defRPr/>
            </a:pPr>
            <a:r>
              <a:rPr lang="en-US" altLang="zh-CN" sz="36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6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ên</a:t>
            </a:r>
            <a:r>
              <a:rPr lang="en-US" altLang="zh-CN" sz="36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và</a:t>
            </a:r>
            <a:r>
              <a:rPr lang="vi-VN" altLang="zh-CN" sz="36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 của đèn hiệu giao thông</a:t>
            </a:r>
            <a:endParaRPr kumimoji="0" lang="vi-VN" altLang="zh-CN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1177</Words>
  <Application>WPS Presentation</Application>
  <PresentationFormat>On-screen Show (4:3)</PresentationFormat>
  <Paragraphs>77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Saira Black</vt:lpstr>
      <vt:lpstr>Faustina Bold</vt:lpstr>
      <vt:lpstr>Varela Round</vt:lpstr>
      <vt:lpstr>Paytone One</vt:lpstr>
      <vt:lpstr>Cabin Bold</vt:lpstr>
      <vt:lpstr>Microsoft YaHei</vt:lpstr>
      <vt:lpstr>Arial Unicode MS</vt:lpstr>
      <vt:lpstr>Calibri</vt:lpstr>
      <vt:lpstr>Roboto</vt:lpstr>
      <vt:lpstr>Times New Roman</vt:lpstr>
      <vt:lpstr>Roboto Black</vt:lpstr>
      <vt:lpstr>Segoe Print</vt:lpstr>
      <vt:lpstr>Muli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Dụng cụ thực hành tính nhẩm</dc:title>
  <dc:creator/>
  <cp:lastModifiedBy>Tuyết Mai Lê Thị</cp:lastModifiedBy>
  <cp:revision>2</cp:revision>
  <dcterms:created xsi:type="dcterms:W3CDTF">2006-08-16T00:00:00Z</dcterms:created>
  <dcterms:modified xsi:type="dcterms:W3CDTF">2024-12-03T03:02:32Z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2D4ED92764674164B803A471FC41F5F9_12</vt:lpwstr>
  </property>
  <property fmtid="{D5CDD505-2E9C-101B-9397-08002B2CF9AE}" pid="3" name="KSOProductBuildVer">
    <vt:lpwstr>1033-12.2.0.18911</vt:lpwstr>
  </property>
</Properties>
</file>