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66" r:id="rId3"/>
    <p:sldId id="256" r:id="rId4"/>
    <p:sldId id="257" r:id="rId5"/>
    <p:sldId id="272" r:id="rId6"/>
    <p:sldId id="273" r:id="rId7"/>
    <p:sldId id="258" r:id="rId8"/>
    <p:sldId id="259" r:id="rId9"/>
    <p:sldId id="274" r:id="rId10"/>
    <p:sldId id="275" r:id="rId11"/>
    <p:sldId id="277" r:id="rId12"/>
    <p:sldId id="276" r:id="rId13"/>
    <p:sldId id="278" r:id="rId14"/>
    <p:sldId id="260" r:id="rId15"/>
    <p:sldId id="261" r:id="rId16"/>
    <p:sldId id="280" r:id="rId17"/>
    <p:sldId id="279" r:id="rId18"/>
    <p:sldId id="281" r:id="rId19"/>
    <p:sldId id="282" r:id="rId20"/>
    <p:sldId id="262" r:id="rId21"/>
    <p:sldId id="263" r:id="rId22"/>
    <p:sldId id="268" r:id="rId23"/>
    <p:sldId id="267" r:id="rId24"/>
    <p:sldId id="271" r:id="rId25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5B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3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4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103678B-27FB-24E3-D7C2-1A121734E386}"/>
              </a:ext>
            </a:extLst>
          </p:cNvPr>
          <p:cNvSpPr txBox="1">
            <a:spLocks/>
          </p:cNvSpPr>
          <p:nvPr/>
        </p:nvSpPr>
        <p:spPr>
          <a:xfrm>
            <a:off x="727107" y="271054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27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76: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Cộng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khác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340C43-5C09-E6B2-7A02-2246DC27E2E7}"/>
              </a:ext>
            </a:extLst>
          </p:cNvPr>
          <p:cNvGrpSpPr/>
          <p:nvPr/>
        </p:nvGrpSpPr>
        <p:grpSpPr>
          <a:xfrm>
            <a:off x="2915567" y="1490120"/>
            <a:ext cx="6360865" cy="1054604"/>
            <a:chOff x="1991399" y="1108301"/>
            <a:chExt cx="9541296" cy="15819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22551D-9C89-0937-DA73-8652A0EF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399" y="1108301"/>
              <a:ext cx="1581906" cy="15819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25ABA2-7CE6-F186-8297-55F23A7F352D}"/>
                </a:ext>
              </a:extLst>
            </p:cNvPr>
            <p:cNvSpPr/>
            <p:nvPr/>
          </p:nvSpPr>
          <p:spPr>
            <a:xfrm>
              <a:off x="3573304" y="1473368"/>
              <a:ext cx="7959391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Hai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phân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số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có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mẫu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số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khác</a:t>
              </a:r>
              <a:r>
                <a:rPr lang="en-US" sz="2400" kern="0" dirty="0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UTM Avo" panose="02040603050506020204" pitchFamily="18"/>
                  <a:cs typeface="Arial"/>
                  <a:sym typeface="Arial"/>
                </a:rPr>
                <a:t>nhau</a:t>
              </a:r>
              <a:endPara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3128B0-AC2C-3CFB-CDB1-247196ECB737}"/>
                  </a:ext>
                </a:extLst>
              </p:cNvPr>
              <p:cNvSpPr/>
              <p:nvPr/>
            </p:nvSpPr>
            <p:spPr>
              <a:xfrm>
                <a:off x="660606" y="2820891"/>
                <a:ext cx="7897743" cy="3857851"/>
              </a:xfrm>
              <a:prstGeom prst="rect">
                <a:avLst/>
              </a:prstGeom>
              <a:solidFill>
                <a:srgbClr val="AA6FCF">
                  <a:lumMod val="20000"/>
                  <a:lumOff val="8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381019" marR="0" lvl="0" indent="-381019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Wingdings" pitchFamily="2" charset="2"/>
                  <a:buChar char="v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Quy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đồng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mẫu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 2</m:t>
                        </m:r>
                      </m:den>
                    </m:f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,</a:t>
                </a:r>
              </a:p>
              <a:p>
                <a:pPr marR="0" lvl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giữ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nguyên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marL="381019" marR="0" lvl="0" indent="-381019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Wingdings" pitchFamily="2" charset="2"/>
                  <a:buChar char="v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Cộng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phân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mẫu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: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 + 1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3128B0-AC2C-3CFB-CDB1-247196ECB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06" y="2820891"/>
                <a:ext cx="7897743" cy="3857851"/>
              </a:xfrm>
              <a:prstGeom prst="rect">
                <a:avLst/>
              </a:prstGeom>
              <a:blipFill>
                <a:blip r:embed="rId4"/>
                <a:stretch>
                  <a:fillRect l="-1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5">
            <a:extLst>
              <a:ext uri="{FF2B5EF4-FFF2-40B4-BE49-F238E27FC236}">
                <a16:creationId xmlns:a16="http://schemas.microsoft.com/office/drawing/2014/main" id="{D1A0C4BA-E227-6516-B439-7CED65528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8009" y="5242592"/>
            <a:ext cx="2358259" cy="1615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64480F-5F81-3F69-4565-208BABA91BB5}"/>
                  </a:ext>
                </a:extLst>
              </p:cNvPr>
              <p:cNvSpPr/>
              <p:nvPr/>
            </p:nvSpPr>
            <p:spPr>
              <a:xfrm>
                <a:off x="9844992" y="3827733"/>
                <a:ext cx="1661032" cy="1229952"/>
              </a:xfrm>
              <a:prstGeom prst="rect">
                <a:avLst/>
              </a:prstGeom>
              <a:solidFill>
                <a:srgbClr val="E797D0">
                  <a:lumMod val="40000"/>
                  <a:lumOff val="60000"/>
                </a:srgbClr>
              </a:solid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64480F-5F81-3F69-4565-208BABA91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4992" y="3827733"/>
                <a:ext cx="1661032" cy="1229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9B14225E-6EC8-1D39-CD40-E7DCF39D4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153">
            <a:off x="8390674" y="3988201"/>
            <a:ext cx="1340645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4C00BAC-47F8-DCFD-7770-031997C7DC33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E80BD6-B7C3-E4EC-6558-7D1CE705E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802" y="1624939"/>
            <a:ext cx="2567310" cy="2322912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E06004D-D3A8-BD22-323E-2F87F60C4387}"/>
              </a:ext>
            </a:extLst>
          </p:cNvPr>
          <p:cNvSpPr/>
          <p:nvPr/>
        </p:nvSpPr>
        <p:spPr>
          <a:xfrm>
            <a:off x="3679312" y="1969514"/>
            <a:ext cx="7315200" cy="1633762"/>
          </a:xfrm>
          <a:prstGeom prst="wedgeRoundRectCallout">
            <a:avLst>
              <a:gd name="adj1" fmla="val -65183"/>
              <a:gd name="adj2" fmla="val -11088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C9A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vi-VN" sz="2400" dirty="0">
                <a:latin typeface="UTM Avo" panose="02040603050506020204" pitchFamily="18"/>
              </a:rPr>
              <a:t>Vậy muốn cộng hai phân số khác mẫu số, ta làm như thế nào?</a:t>
            </a:r>
            <a:endParaRPr lang="en-US" sz="2400" dirty="0"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2EC250-E22C-3B86-F0E2-A78923672359}"/>
              </a:ext>
            </a:extLst>
          </p:cNvPr>
          <p:cNvGrpSpPr/>
          <p:nvPr/>
        </p:nvGrpSpPr>
        <p:grpSpPr>
          <a:xfrm>
            <a:off x="2142067" y="3811567"/>
            <a:ext cx="7907866" cy="2838142"/>
            <a:chOff x="4267200" y="4772487"/>
            <a:chExt cx="11861799" cy="425721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6E96FC0-DDE1-639A-00D2-91A6204585E1}"/>
                </a:ext>
              </a:extLst>
            </p:cNvPr>
            <p:cNvSpPr/>
            <p:nvPr/>
          </p:nvSpPr>
          <p:spPr>
            <a:xfrm>
              <a:off x="4267200" y="5753100"/>
              <a:ext cx="11861799" cy="3276600"/>
            </a:xfrm>
            <a:prstGeom prst="roundRect">
              <a:avLst/>
            </a:prstGeom>
            <a:solidFill>
              <a:srgbClr val="C1E4FB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rgbClr val="000000"/>
                  </a:solidFill>
                  <a:latin typeface="UTM Avo" panose="02040603050506020204" pitchFamily="18"/>
                </a:rPr>
                <a:t>Muốn cộng hai phân số khác mẫu số, ta quy đồng mẫu số của hai phân số, rồi cộng hai phân số đó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4C6F81-9D61-FF80-D95C-8ACC20FF7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4" t="32074" r="23077" b="28181"/>
            <a:stretch/>
          </p:blipFill>
          <p:spPr>
            <a:xfrm>
              <a:off x="9345092" y="4772487"/>
              <a:ext cx="1706013" cy="1514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85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A7CACA-1658-E0A4-2283-95F778B18B65}"/>
                  </a:ext>
                </a:extLst>
              </p:cNvPr>
              <p:cNvSpPr/>
              <p:nvPr/>
            </p:nvSpPr>
            <p:spPr>
              <a:xfrm>
                <a:off x="3461491" y="1499106"/>
                <a:ext cx="2335319" cy="1002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3000" b="1" i="1" u="sng" kern="0" dirty="0">
                    <a:solidFill>
                      <a:srgbClr val="C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Ví </a:t>
                </a:r>
                <a:r>
                  <a:rPr lang="en-US" sz="3000" b="1" i="1" u="sng" kern="0" dirty="0" err="1">
                    <a:solidFill>
                      <a:srgbClr val="C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dụ</a:t>
                </a:r>
                <a:r>
                  <a:rPr lang="en-US" sz="3000" i="1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</a:t>
                </a:r>
                <a14:m>
                  <m:oMath xmlns:m="http://schemas.openxmlformats.org/officeDocument/2006/math">
                    <m:r>
                      <a:rPr lang="en-US" sz="25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 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A7CACA-1658-E0A4-2283-95F778B18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491" y="1499106"/>
                <a:ext cx="2335319" cy="1002069"/>
              </a:xfrm>
              <a:prstGeom prst="rect">
                <a:avLst/>
              </a:prstGeom>
              <a:blipFill>
                <a:blip r:embed="rId3"/>
                <a:stretch>
                  <a:fillRect l="-6266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oogle Shape;3933;p73">
            <a:extLst>
              <a:ext uri="{FF2B5EF4-FFF2-40B4-BE49-F238E27FC236}">
                <a16:creationId xmlns:a16="http://schemas.microsoft.com/office/drawing/2014/main" id="{C1DE88D1-0772-F4C7-785F-B559BDCC6555}"/>
              </a:ext>
            </a:extLst>
          </p:cNvPr>
          <p:cNvGrpSpPr/>
          <p:nvPr/>
        </p:nvGrpSpPr>
        <p:grpSpPr>
          <a:xfrm>
            <a:off x="2389876" y="1796569"/>
            <a:ext cx="725595" cy="906585"/>
            <a:chOff x="1499813" y="1267373"/>
            <a:chExt cx="2471373" cy="3087827"/>
          </a:xfrm>
        </p:grpSpPr>
        <p:sp>
          <p:nvSpPr>
            <p:cNvPr id="29" name="Google Shape;3934;p73">
              <a:extLst>
                <a:ext uri="{FF2B5EF4-FFF2-40B4-BE49-F238E27FC236}">
                  <a16:creationId xmlns:a16="http://schemas.microsoft.com/office/drawing/2014/main" id="{7CC6EC1D-C3E9-FDAD-EA02-E6D4F5CE4455}"/>
                </a:ext>
              </a:extLst>
            </p:cNvPr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rgbClr val="F4F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0" name="Google Shape;3935;p73">
              <a:extLst>
                <a:ext uri="{FF2B5EF4-FFF2-40B4-BE49-F238E27FC236}">
                  <a16:creationId xmlns:a16="http://schemas.microsoft.com/office/drawing/2014/main" id="{3B0292B1-28B1-0A2E-63FC-5B27B8D53FC8}"/>
                </a:ext>
              </a:extLst>
            </p:cNvPr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1" name="Google Shape;3936;p73">
              <a:extLst>
                <a:ext uri="{FF2B5EF4-FFF2-40B4-BE49-F238E27FC236}">
                  <a16:creationId xmlns:a16="http://schemas.microsoft.com/office/drawing/2014/main" id="{F57088B8-0241-E014-2903-C904B56C9168}"/>
                </a:ext>
              </a:extLst>
            </p:cNvPr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rgbClr val="07018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2" name="Google Shape;3937;p73">
              <a:extLst>
                <a:ext uri="{FF2B5EF4-FFF2-40B4-BE49-F238E27FC236}">
                  <a16:creationId xmlns:a16="http://schemas.microsoft.com/office/drawing/2014/main" id="{51898F20-2E99-C977-24AF-C7AAF6137326}"/>
                </a:ext>
              </a:extLst>
            </p:cNvPr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3" name="Google Shape;3938;p73">
              <a:extLst>
                <a:ext uri="{FF2B5EF4-FFF2-40B4-BE49-F238E27FC236}">
                  <a16:creationId xmlns:a16="http://schemas.microsoft.com/office/drawing/2014/main" id="{12ADF3DD-EEAA-1204-D327-ABF1BD718FD7}"/>
                </a:ext>
              </a:extLst>
            </p:cNvPr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rgbClr val="F4FF5C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4" name="Google Shape;3939;p73">
              <a:extLst>
                <a:ext uri="{FF2B5EF4-FFF2-40B4-BE49-F238E27FC236}">
                  <a16:creationId xmlns:a16="http://schemas.microsoft.com/office/drawing/2014/main" id="{75C99B23-15C5-CA08-935B-2DA752367918}"/>
                </a:ext>
              </a:extLst>
            </p:cNvPr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rgbClr val="AA6FC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5" name="Google Shape;3940;p73">
              <a:extLst>
                <a:ext uri="{FF2B5EF4-FFF2-40B4-BE49-F238E27FC236}">
                  <a16:creationId xmlns:a16="http://schemas.microsoft.com/office/drawing/2014/main" id="{CF593F3B-9BAC-AECA-0131-D1F67A216E03}"/>
                </a:ext>
              </a:extLst>
            </p:cNvPr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rgbClr val="18101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6" name="Google Shape;3941;p73">
              <a:extLst>
                <a:ext uri="{FF2B5EF4-FFF2-40B4-BE49-F238E27FC236}">
                  <a16:creationId xmlns:a16="http://schemas.microsoft.com/office/drawing/2014/main" id="{5B33AE66-BFF5-CB72-073C-B66F16730BD3}"/>
                </a:ext>
              </a:extLst>
            </p:cNvPr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8101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7" name="Google Shape;3942;p73">
              <a:extLst>
                <a:ext uri="{FF2B5EF4-FFF2-40B4-BE49-F238E27FC236}">
                  <a16:creationId xmlns:a16="http://schemas.microsoft.com/office/drawing/2014/main" id="{DDC5AB27-1F3C-BA0E-6095-B4BE4FDABFCD}"/>
                </a:ext>
              </a:extLst>
            </p:cNvPr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8" name="Google Shape;3943;p73">
              <a:extLst>
                <a:ext uri="{FF2B5EF4-FFF2-40B4-BE49-F238E27FC236}">
                  <a16:creationId xmlns:a16="http://schemas.microsoft.com/office/drawing/2014/main" id="{CE0E9982-7F16-919D-22AE-51F655BC9F00}"/>
                </a:ext>
              </a:extLst>
            </p:cNvPr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rgbClr val="51229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39" name="Google Shape;3944;p73">
              <a:extLst>
                <a:ext uri="{FF2B5EF4-FFF2-40B4-BE49-F238E27FC236}">
                  <a16:creationId xmlns:a16="http://schemas.microsoft.com/office/drawing/2014/main" id="{ADF69DEF-F773-1A52-4421-FA0FF0B9C544}"/>
                </a:ext>
              </a:extLst>
            </p:cNvPr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0" name="Google Shape;3945;p73">
              <a:extLst>
                <a:ext uri="{FF2B5EF4-FFF2-40B4-BE49-F238E27FC236}">
                  <a16:creationId xmlns:a16="http://schemas.microsoft.com/office/drawing/2014/main" id="{92BDAE85-C1A6-D1F2-A9F2-36F52D5FC03D}"/>
                </a:ext>
              </a:extLst>
            </p:cNvPr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rgbClr val="FFCA3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1" name="Google Shape;3946;p73">
              <a:extLst>
                <a:ext uri="{FF2B5EF4-FFF2-40B4-BE49-F238E27FC236}">
                  <a16:creationId xmlns:a16="http://schemas.microsoft.com/office/drawing/2014/main" id="{9E9A6284-EA77-0414-A268-57D47EEC186A}"/>
                </a:ext>
              </a:extLst>
            </p:cNvPr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rgbClr val="E719C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2" name="Google Shape;3947;p73">
              <a:extLst>
                <a:ext uri="{FF2B5EF4-FFF2-40B4-BE49-F238E27FC236}">
                  <a16:creationId xmlns:a16="http://schemas.microsoft.com/office/drawing/2014/main" id="{1183DE00-902D-53C4-DE52-5E7861E86822}"/>
                </a:ext>
              </a:extLst>
            </p:cNvPr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rgbClr val="E797D0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3" name="Google Shape;3948;p73">
              <a:extLst>
                <a:ext uri="{FF2B5EF4-FFF2-40B4-BE49-F238E27FC236}">
                  <a16:creationId xmlns:a16="http://schemas.microsoft.com/office/drawing/2014/main" id="{470DDBEF-0268-B936-774C-EF411E7B589F}"/>
                </a:ext>
              </a:extLst>
            </p:cNvPr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4" name="Google Shape;3949;p73">
              <a:extLst>
                <a:ext uri="{FF2B5EF4-FFF2-40B4-BE49-F238E27FC236}">
                  <a16:creationId xmlns:a16="http://schemas.microsoft.com/office/drawing/2014/main" id="{BB237E4D-3A87-02B3-7883-762CBDD70BB1}"/>
                </a:ext>
              </a:extLst>
            </p:cNvPr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rgbClr val="E719C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4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0958405-79CF-C162-556A-36AAB237B06C}"/>
                  </a:ext>
                </a:extLst>
              </p:cNvPr>
              <p:cNvSpPr/>
              <p:nvPr/>
            </p:nvSpPr>
            <p:spPr>
              <a:xfrm>
                <a:off x="742950" y="3181350"/>
                <a:ext cx="7772400" cy="2277574"/>
              </a:xfrm>
              <a:prstGeom prst="roundRect">
                <a:avLst/>
              </a:prstGeom>
              <a:solidFill>
                <a:srgbClr val="FFFFFF"/>
              </a:solidFill>
              <a:ln w="38100">
                <a:solidFill>
                  <a:srgbClr val="E719C2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Ta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vi-VN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vi-VN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×</m:t>
                        </m:r>
                        <m:r>
                          <m:rPr>
                            <m:nor/>
                          </m:rPr>
                          <a:rPr kumimoji="0" lang="vi-VN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,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giữ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nguyên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phân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số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5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Vậy</a:t>
                </a:r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 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kumimoji="0" lang="en-US" sz="2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/>
                    <a:cs typeface="Times New Roman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0958405-79CF-C162-556A-36AAB237B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181350"/>
                <a:ext cx="7772400" cy="227757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E719C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012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EF30B1-8136-0E42-1DD9-1EFB2A8D9159}"/>
              </a:ext>
            </a:extLst>
          </p:cNvPr>
          <p:cNvSpPr/>
          <p:nvPr/>
        </p:nvSpPr>
        <p:spPr>
          <a:xfrm>
            <a:off x="1749334" y="1761465"/>
            <a:ext cx="2449710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/>
              <p:nvPr/>
            </p:nvSpPr>
            <p:spPr>
              <a:xfrm>
                <a:off x="1830411" y="2239005"/>
                <a:ext cx="2032000" cy="416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 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12</m:t>
                        </m:r>
                      </m:den>
                    </m:f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5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5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等线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5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等线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等线"/>
                            <a:cs typeface="Times New Roman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5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= </a:t>
                </a:r>
                <a:endParaRPr lang="en-US" sz="25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411" y="2239005"/>
                <a:ext cx="2032000" cy="41633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98F340-0ABB-3602-F00B-14BA05B0AE1C}"/>
                  </a:ext>
                </a:extLst>
              </p:cNvPr>
              <p:cNvSpPr/>
              <p:nvPr/>
            </p:nvSpPr>
            <p:spPr>
              <a:xfrm>
                <a:off x="3017949" y="2687327"/>
                <a:ext cx="3427540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vi-VN" sz="2400" b="0" i="0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vi-VN" sz="2400" b="0" i="0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98F340-0ABB-3602-F00B-14BA05B0A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49" y="2687327"/>
                <a:ext cx="3427540" cy="812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2B126D4-82B2-28B3-EBF9-36EF458C5830}"/>
                  </a:ext>
                </a:extLst>
              </p:cNvPr>
              <p:cNvSpPr/>
              <p:nvPr/>
            </p:nvSpPr>
            <p:spPr>
              <a:xfrm>
                <a:off x="2974189" y="4057571"/>
                <a:ext cx="3445174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2B126D4-82B2-28B3-EBF9-36EF458C58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189" y="4057571"/>
                <a:ext cx="3445174" cy="812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F527AA-2CFA-B0A2-D0FF-E9B0F5F63D73}"/>
                  </a:ext>
                </a:extLst>
              </p:cNvPr>
              <p:cNvSpPr/>
              <p:nvPr/>
            </p:nvSpPr>
            <p:spPr>
              <a:xfrm>
                <a:off x="3172491" y="5427815"/>
                <a:ext cx="4039887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 4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 =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等线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ker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ea typeface="等线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等线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 kern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等线"/>
                              <a:cs typeface="Times New Roman"/>
                              <a:sym typeface="Arial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F527AA-2CFA-B0A2-D0FF-E9B0F5F63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491" y="5427815"/>
                <a:ext cx="4039887" cy="812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EF30B1-8136-0E42-1DD9-1EFB2A8D9159}"/>
              </a:ext>
            </a:extLst>
          </p:cNvPr>
          <p:cNvSpPr/>
          <p:nvPr/>
        </p:nvSpPr>
        <p:spPr>
          <a:xfrm>
            <a:off x="1116609" y="1602918"/>
            <a:ext cx="2449710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/>
              <p:nvPr/>
            </p:nvSpPr>
            <p:spPr>
              <a:xfrm>
                <a:off x="1534319" y="1976127"/>
                <a:ext cx="2032000" cy="386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16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  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 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20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2C74F4-1E9E-8982-2C29-0EF6747E6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319" y="1976127"/>
                <a:ext cx="2032000" cy="3864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B045FF-9450-F470-60AA-5DD7920D560F}"/>
                  </a:ext>
                </a:extLst>
              </p:cNvPr>
              <p:cNvSpPr/>
              <p:nvPr/>
            </p:nvSpPr>
            <p:spPr>
              <a:xfrm>
                <a:off x="2850750" y="2383326"/>
                <a:ext cx="4142480" cy="812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8B045FF-9450-F470-60AA-5DD7920D56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750" y="2383326"/>
                <a:ext cx="4142480" cy="812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C5F9698-B89A-CABC-0058-4DDCD2866C77}"/>
                  </a:ext>
                </a:extLst>
              </p:cNvPr>
              <p:cNvSpPr/>
              <p:nvPr/>
            </p:nvSpPr>
            <p:spPr>
              <a:xfrm>
                <a:off x="2857936" y="3534392"/>
                <a:ext cx="4528045" cy="965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3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=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8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endParaRPr lang="en-US" sz="28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C5F9698-B89A-CABC-0058-4DDCD2866C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936" y="3534392"/>
                <a:ext cx="4528045" cy="9655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FCB6BE-F78F-A512-4D6B-50B8E41E05C6}"/>
                  </a:ext>
                </a:extLst>
              </p:cNvPr>
              <p:cNvSpPr/>
              <p:nvPr/>
            </p:nvSpPr>
            <p:spPr>
              <a:xfrm>
                <a:off x="3054423" y="4838962"/>
                <a:ext cx="5001690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 9</m:t>
                        </m:r>
                      </m:den>
                    </m:f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63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smtClean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FCB6BE-F78F-A512-4D6B-50B8E41E0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423" y="4838962"/>
                <a:ext cx="5001690" cy="965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C73E0B-06F8-7A7E-7496-2CF83A3D0234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BC6F0-9BE9-2C11-6895-86CEBB890C8C}"/>
              </a:ext>
            </a:extLst>
          </p:cNvPr>
          <p:cNvSpPr/>
          <p:nvPr/>
        </p:nvSpPr>
        <p:spPr>
          <a:xfrm>
            <a:off x="5197356" y="1759524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3: </a:t>
            </a:r>
            <a:endParaRPr lang="en-US" sz="2400" dirty="0">
              <a:latin typeface="UTM Avo" panose="02040603050506020204" pitchFamily="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8E1B7E-3CE5-A727-2447-55DC6753C3E1}"/>
                  </a:ext>
                </a:extLst>
              </p:cNvPr>
              <p:cNvSpPr/>
              <p:nvPr/>
            </p:nvSpPr>
            <p:spPr>
              <a:xfrm>
                <a:off x="4820682" y="2602514"/>
                <a:ext cx="6400800" cy="3575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mua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hóa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chất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để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làm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thí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nghiệm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khoa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học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thứ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nhất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5 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thứ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hai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.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Hỏi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cả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hai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hết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bao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nhiêu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lít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hóa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chất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đó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8E1B7E-3CE5-A727-2447-55DC6753C3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82" y="2602514"/>
                <a:ext cx="6400800" cy="3575146"/>
              </a:xfrm>
              <a:prstGeom prst="rect">
                <a:avLst/>
              </a:prstGeom>
              <a:blipFill>
                <a:blip r:embed="rId3"/>
                <a:stretch>
                  <a:fillRect l="-1524" r="-1429" b="-3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60FD4A8-0D36-C1CD-D472-1B21BC891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" y="2889250"/>
            <a:ext cx="3459480" cy="29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C73E0B-06F8-7A7E-7496-2CF83A3D0234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BC6F0-9BE9-2C11-6895-86CEBB890C8C}"/>
              </a:ext>
            </a:extLst>
          </p:cNvPr>
          <p:cNvSpPr/>
          <p:nvPr/>
        </p:nvSpPr>
        <p:spPr>
          <a:xfrm>
            <a:off x="911106" y="1511874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3: 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D86B2C47-64A4-F8EC-4685-7677C44E9209}"/>
              </a:ext>
            </a:extLst>
          </p:cNvPr>
          <p:cNvSpPr/>
          <p:nvPr/>
        </p:nvSpPr>
        <p:spPr>
          <a:xfrm>
            <a:off x="911106" y="1960924"/>
            <a:ext cx="8395494" cy="2551042"/>
          </a:xfrm>
          <a:prstGeom prst="cloudCallout">
            <a:avLst>
              <a:gd name="adj1" fmla="val 50592"/>
              <a:gd name="adj2" fmla="val 3939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Muốn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biết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hai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lần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chú</a:t>
            </a:r>
            <a:r>
              <a:rPr lang="en-US" sz="2400" dirty="0">
                <a:latin typeface="UTM Avo" panose="02040603050506020204" pitchFamily="18"/>
              </a:rPr>
              <a:t> Nam </a:t>
            </a:r>
            <a:r>
              <a:rPr lang="en-US" sz="2400" dirty="0" err="1">
                <a:latin typeface="UTM Avo" panose="02040603050506020204" pitchFamily="18"/>
              </a:rPr>
              <a:t>dùng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hết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bao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nhiêu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lít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hóa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chất</a:t>
            </a:r>
            <a:r>
              <a:rPr lang="en-US" sz="2400" dirty="0">
                <a:latin typeface="UTM Avo" panose="02040603050506020204" pitchFamily="18"/>
              </a:rPr>
              <a:t> ta </a:t>
            </a:r>
            <a:r>
              <a:rPr lang="en-US" sz="2400" dirty="0" err="1">
                <a:latin typeface="UTM Avo" panose="02040603050506020204" pitchFamily="18"/>
              </a:rPr>
              <a:t>cần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thực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hiện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phép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tính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gì</a:t>
            </a:r>
            <a:r>
              <a:rPr lang="en-US" sz="2400" dirty="0">
                <a:latin typeface="UTM Avo" panose="02040603050506020204" pitchFamily="18"/>
              </a:rPr>
              <a:t>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343EF441-336D-2F2B-0BA9-348BE594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07831" y="3624963"/>
            <a:ext cx="2282937" cy="32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CBC6F0-9BE9-2C11-6895-86CEBB890C8C}"/>
              </a:ext>
            </a:extLst>
          </p:cNvPr>
          <p:cNvSpPr/>
          <p:nvPr/>
        </p:nvSpPr>
        <p:spPr>
          <a:xfrm>
            <a:off x="911106" y="1511874"/>
            <a:ext cx="1797288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</a:rPr>
              <a:t> 3: 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CAE7D-632B-001D-793B-0A7CF29C5051}"/>
              </a:ext>
            </a:extLst>
          </p:cNvPr>
          <p:cNvSpPr/>
          <p:nvPr/>
        </p:nvSpPr>
        <p:spPr>
          <a:xfrm>
            <a:off x="5354031" y="2085108"/>
            <a:ext cx="148393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u="sng" dirty="0" err="1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rPr>
              <a:t>Bài</a:t>
            </a:r>
            <a:r>
              <a:rPr lang="en-US" sz="2400" b="1" i="1" u="sng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rPr>
              <a:t>giải</a:t>
            </a:r>
            <a:endParaRPr lang="en-US" sz="2400" b="1" i="1" u="sng" dirty="0">
              <a:solidFill>
                <a:srgbClr val="C00000"/>
              </a:solidFill>
              <a:latin typeface="UTM Avo" panose="02040603050506020204" pitchFamily="1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E46D10-F283-219E-EA07-B8A646268304}"/>
                  </a:ext>
                </a:extLst>
              </p:cNvPr>
              <p:cNvSpPr/>
              <p:nvPr/>
            </p:nvSpPr>
            <p:spPr>
              <a:xfrm>
                <a:off x="1498600" y="2812227"/>
                <a:ext cx="9194799" cy="2721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Cả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hai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lần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chú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Nam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sử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dụng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hết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phần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lít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hóa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chất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đó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等线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latin typeface="UTM Avo" panose="02040603050506020204" pitchFamily="18" charset="0"/>
                          <a:ea typeface="等线"/>
                          <a:cs typeface="Times New Roman"/>
                        </a:rPr>
                        <m:t> 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𝑙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等线"/>
                          <a:cs typeface="Times New Roman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UTM Avo" panose="02040603050506020204" pitchFamily="18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Đáp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/>
                    <a:ea typeface="等线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𝑙</m:t>
                    </m:r>
                  </m:oMath>
                </a14:m>
                <a:r>
                  <a:rPr lang="en-US" sz="2400" dirty="0">
                    <a:latin typeface="UTM Avo" panose="02040603050506020204" pitchFamily="18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E46D10-F283-219E-EA07-B8A646268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0" y="2812227"/>
                <a:ext cx="9194799" cy="2721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6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9F8714-69D0-F6CA-CD3E-A6018BEC757D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15DD246-9CC3-9238-229A-476382D9D1C4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</a:rPr>
              <a:t>Qua bài học hôm nay, em học được những gì?</a:t>
            </a:r>
            <a:endParaRPr lang="en-VN" sz="2400" dirty="0">
              <a:latin typeface="UTM Avo" panose="02040603050506020204" pitchFamily="18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728071-8C20-5BD3-51EB-C44B61478028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DC59969-7EA5-4C7C-DACB-B087FA59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06" y="1785490"/>
            <a:ext cx="1357842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A1135C-9456-767A-849B-C17B9B7EE385}"/>
              </a:ext>
            </a:extLst>
          </p:cNvPr>
          <p:cNvSpPr txBox="1"/>
          <p:nvPr/>
        </p:nvSpPr>
        <p:spPr>
          <a:xfrm>
            <a:off x="3442879" y="1991633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/>
              </a:rPr>
              <a:t>Ôn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kiến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thức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đã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học</a:t>
            </a:r>
            <a:endParaRPr lang="en-US" sz="2400" dirty="0">
              <a:latin typeface="UTM Avo" panose="02040603050506020204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88718-9D2D-68FD-6880-A535B57D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52" y="3119538"/>
            <a:ext cx="1357842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1A2DE-9001-EB09-6B20-30E7C3B0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5" y="4561811"/>
            <a:ext cx="1353609" cy="10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5E11E-9838-0094-E662-272C70B3E55B}"/>
              </a:ext>
            </a:extLst>
          </p:cNvPr>
          <p:cNvSpPr txBox="1"/>
          <p:nvPr/>
        </p:nvSpPr>
        <p:spPr>
          <a:xfrm>
            <a:off x="3442879" y="3358481"/>
            <a:ext cx="461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/>
              </a:rPr>
              <a:t>Hoàn </a:t>
            </a:r>
            <a:r>
              <a:rPr lang="en-US" sz="2400" dirty="0" err="1">
                <a:latin typeface="UTM Avo" panose="02040603050506020204" pitchFamily="18"/>
              </a:rPr>
              <a:t>thành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bài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tập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dirty="0" err="1">
                <a:latin typeface="UTM Avo" panose="02040603050506020204" pitchFamily="18"/>
              </a:rPr>
              <a:t>trong</a:t>
            </a:r>
            <a:r>
              <a:rPr lang="en-US" sz="2400">
                <a:latin typeface="UTM Avo" panose="02040603050506020204" pitchFamily="18"/>
              </a:rPr>
              <a:t> VBT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7B99E-E98A-AF86-8598-A3F32D89AE43}"/>
              </a:ext>
            </a:extLst>
          </p:cNvPr>
          <p:cNvSpPr txBox="1"/>
          <p:nvPr/>
        </p:nvSpPr>
        <p:spPr>
          <a:xfrm>
            <a:off x="3442879" y="4502342"/>
            <a:ext cx="6824626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Đọc và chuẩn bị trước </a:t>
            </a:r>
            <a:r>
              <a:rPr lang="vi-VN" sz="2400" b="1" dirty="0">
                <a:latin typeface="UTM Avo" panose="02040603050506020204" pitchFamily="18"/>
              </a:rPr>
              <a:t>Bài 7</a:t>
            </a:r>
            <a:r>
              <a:rPr lang="en-US" sz="2400" b="1" dirty="0">
                <a:latin typeface="UTM Avo" panose="02040603050506020204" pitchFamily="18"/>
              </a:rPr>
              <a:t>6: </a:t>
            </a:r>
            <a:r>
              <a:rPr lang="en-US" sz="2400" b="1" dirty="0" err="1">
                <a:latin typeface="UTM Avo" panose="02040603050506020204" pitchFamily="18"/>
              </a:rPr>
              <a:t>Cộng</a:t>
            </a:r>
            <a:r>
              <a:rPr lang="vi-VN" sz="2400" b="1" dirty="0">
                <a:latin typeface="UTM Avo" panose="02040603050506020204" pitchFamily="18"/>
              </a:rPr>
              <a:t> các phân số khác mẫu số</a:t>
            </a:r>
            <a:r>
              <a:rPr lang="en-US" sz="2400" b="1" dirty="0">
                <a:latin typeface="UTM Avo" panose="02040603050506020204" pitchFamily="18"/>
              </a:rPr>
              <a:t> - 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r>
              <a:rPr lang="en-US" sz="2400" b="1" dirty="0">
                <a:latin typeface="UTM Avo" panose="02040603050506020204" pitchFamily="18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51807-0040-331B-0D1D-8BE3D13BDA57}"/>
              </a:ext>
            </a:extLst>
          </p:cNvPr>
          <p:cNvSpPr/>
          <p:nvPr/>
        </p:nvSpPr>
        <p:spPr>
          <a:xfrm>
            <a:off x="1904752" y="1961289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072744-DBE2-3E46-4E34-3881F2DB19C2}"/>
              </a:ext>
            </a:extLst>
          </p:cNvPr>
          <p:cNvSpPr/>
          <p:nvPr/>
        </p:nvSpPr>
        <p:spPr>
          <a:xfrm>
            <a:off x="1924495" y="3328137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B97474-D260-68DB-AEE9-896E56F5207E}"/>
              </a:ext>
            </a:extLst>
          </p:cNvPr>
          <p:cNvSpPr/>
          <p:nvPr/>
        </p:nvSpPr>
        <p:spPr>
          <a:xfrm>
            <a:off x="1975383" y="4764719"/>
            <a:ext cx="1183888" cy="522352"/>
          </a:xfrm>
          <a:prstGeom prst="rect">
            <a:avLst/>
          </a:prstGeom>
          <a:solidFill>
            <a:srgbClr val="F4FF5B"/>
          </a:solidFill>
          <a:ln>
            <a:solidFill>
              <a:srgbClr val="F4FF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  <a:latin typeface="UTM Avo" panose="02040603050506020204" pitchFamily="1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Group Facebook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link: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79C5E-FD61-0104-E905-B329F1F22109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6DC4F-A152-A159-829F-9EBD2929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9" y="2518551"/>
            <a:ext cx="3945466" cy="28638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559F55-D155-BDF1-BF5B-BB864C9E74CA}"/>
              </a:ext>
            </a:extLst>
          </p:cNvPr>
          <p:cNvGrpSpPr/>
          <p:nvPr/>
        </p:nvGrpSpPr>
        <p:grpSpPr>
          <a:xfrm>
            <a:off x="4601711" y="1983083"/>
            <a:ext cx="7554670" cy="4874917"/>
            <a:chOff x="7112000" y="8420100"/>
            <a:chExt cx="11332006" cy="73123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05D812-8B9E-BB8F-A910-13A92DBF1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24"/>
            <a:stretch/>
          </p:blipFill>
          <p:spPr>
            <a:xfrm>
              <a:off x="16147297" y="12852114"/>
              <a:ext cx="2296709" cy="28803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ounded Rectangular Callout 5">
                  <a:extLst>
                    <a:ext uri="{FF2B5EF4-FFF2-40B4-BE49-F238E27FC236}">
                      <a16:creationId xmlns:a16="http://schemas.microsoft.com/office/drawing/2014/main" id="{9CDEA641-FE08-4E63-983F-D8A0DEC8D31F}"/>
                    </a:ext>
                  </a:extLst>
                </p:cNvPr>
                <p:cNvSpPr/>
                <p:nvPr/>
              </p:nvSpPr>
              <p:spPr>
                <a:xfrm>
                  <a:off x="7112000" y="8420100"/>
                  <a:ext cx="8981869" cy="6766878"/>
                </a:xfrm>
                <a:prstGeom prst="wedgeRoundRectCallout">
                  <a:avLst>
                    <a:gd name="adj1" fmla="val 57577"/>
                    <a:gd name="adj2" fmla="val -792"/>
                    <a:gd name="adj3" fmla="val 16667"/>
                  </a:avLst>
                </a:prstGeom>
                <a:solidFill>
                  <a:srgbClr val="F5F797"/>
                </a:solidFill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Một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đội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công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ngày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thứ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nhất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xây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được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smtClean="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bức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tường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ngày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thứ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xây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được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thêm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UTM Avo" panose="02040603050506020204" pitchFamily="18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bức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tường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.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Hỏi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sau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ngày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đội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công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đó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xây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được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bao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nhiêu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phần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bức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latin typeface="UTM Avo" panose="02040603050506020204" pitchFamily="18"/>
                    </a:rPr>
                    <a:t>tường</a:t>
                  </a:r>
                  <a:r>
                    <a:rPr lang="en-US" sz="2400" dirty="0">
                      <a:solidFill>
                        <a:srgbClr val="000000"/>
                      </a:solidFill>
                      <a:latin typeface="UTM Avo" panose="02040603050506020204" pitchFamily="18"/>
                    </a:rPr>
                    <a:t>?</a:t>
                  </a:r>
                  <a:endParaRPr lang="vi-VN" sz="2400" dirty="0">
                    <a:solidFill>
                      <a:srgbClr val="000000"/>
                    </a:solidFill>
                    <a:latin typeface="UTM Avo" panose="02040603050506020204" pitchFamily="18"/>
                  </a:endParaRPr>
                </a:p>
              </p:txBody>
            </p:sp>
          </mc:Choice>
          <mc:Fallback xmlns="">
            <p:sp>
              <p:nvSpPr>
                <p:cNvPr id="6" name="Rounded Rectangular Callout 5">
                  <a:extLst>
                    <a:ext uri="{FF2B5EF4-FFF2-40B4-BE49-F238E27FC236}">
                      <a16:creationId xmlns:a16="http://schemas.microsoft.com/office/drawing/2014/main" id="{9CDEA641-FE08-4E63-983F-D8A0DEC8D3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00" y="8420100"/>
                  <a:ext cx="8981869" cy="6766878"/>
                </a:xfrm>
                <a:prstGeom prst="wedgeRoundRectCallout">
                  <a:avLst>
                    <a:gd name="adj1" fmla="val 57577"/>
                    <a:gd name="adj2" fmla="val -792"/>
                    <a:gd name="adj3" fmla="val 16667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6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79C5E-FD61-0104-E905-B329F1F22109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6240D-1AF8-5CCC-B3EF-DD2989483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4197" y="1822129"/>
            <a:ext cx="1232788" cy="1727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B29A44-BCCB-C091-F83D-3C1C64F5014E}"/>
              </a:ext>
            </a:extLst>
          </p:cNvPr>
          <p:cNvSpPr/>
          <p:nvPr/>
        </p:nvSpPr>
        <p:spPr>
          <a:xfrm>
            <a:off x="2446929" y="1570809"/>
            <a:ext cx="9144000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Bài toán cho biết gì?</a:t>
            </a:r>
          </a:p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Bài toán hỏi về gì?</a:t>
            </a:r>
          </a:p>
          <a:p>
            <a:pPr marL="381019" indent="-381019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Để biết sau hai ngày đội công nhân xây được bao nhiêu phần bức tường</a:t>
            </a:r>
            <a:r>
              <a:rPr lang="en-US" sz="2400" dirty="0">
                <a:latin typeface="UTM Avo" panose="02040603050506020204" pitchFamily="18"/>
              </a:rPr>
              <a:t>, c</a:t>
            </a:r>
            <a:r>
              <a:rPr lang="vi-VN" sz="2400" dirty="0">
                <a:latin typeface="UTM Avo" panose="02040603050506020204" pitchFamily="18"/>
              </a:rPr>
              <a:t>húng ta thực hiện phép tính gì?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63A8F-F32B-EEFC-52BE-98DC54C638BA}"/>
              </a:ext>
            </a:extLst>
          </p:cNvPr>
          <p:cNvGrpSpPr/>
          <p:nvPr/>
        </p:nvGrpSpPr>
        <p:grpSpPr>
          <a:xfrm>
            <a:off x="5081365" y="3880784"/>
            <a:ext cx="2029270" cy="681723"/>
            <a:chOff x="7801186" y="345049"/>
            <a:chExt cx="3493542" cy="1173637"/>
          </a:xfrm>
        </p:grpSpPr>
        <p:grpSp>
          <p:nvGrpSpPr>
            <p:cNvPr id="10" name="Google Shape;1467;p52">
              <a:extLst>
                <a:ext uri="{FF2B5EF4-FFF2-40B4-BE49-F238E27FC236}">
                  <a16:creationId xmlns:a16="http://schemas.microsoft.com/office/drawing/2014/main" id="{8E8BA4EB-522A-3318-651F-E20122AE482A}"/>
                </a:ext>
              </a:extLst>
            </p:cNvPr>
            <p:cNvGrpSpPr/>
            <p:nvPr/>
          </p:nvGrpSpPr>
          <p:grpSpPr>
            <a:xfrm>
              <a:off x="7801186" y="345049"/>
              <a:ext cx="1190261" cy="1173637"/>
              <a:chOff x="4478800" y="4423725"/>
              <a:chExt cx="375300" cy="463976"/>
            </a:xfrm>
          </p:grpSpPr>
          <p:sp>
            <p:nvSpPr>
              <p:cNvPr id="12" name="Google Shape;1468;p52">
                <a:extLst>
                  <a:ext uri="{FF2B5EF4-FFF2-40B4-BE49-F238E27FC236}">
                    <a16:creationId xmlns:a16="http://schemas.microsoft.com/office/drawing/2014/main" id="{206B55A4-ED23-864E-9E72-6D47B36BEB9F}"/>
                  </a:ext>
                </a:extLst>
              </p:cNvPr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3" name="Google Shape;1469;p52">
                <a:extLst>
                  <a:ext uri="{FF2B5EF4-FFF2-40B4-BE49-F238E27FC236}">
                    <a16:creationId xmlns:a16="http://schemas.microsoft.com/office/drawing/2014/main" id="{DCE4E8C2-E4B7-9686-3BB4-0FA0069BCB58}"/>
                  </a:ext>
                </a:extLst>
              </p:cNvPr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4" name="Google Shape;1470;p52">
                <a:extLst>
                  <a:ext uri="{FF2B5EF4-FFF2-40B4-BE49-F238E27FC236}">
                    <a16:creationId xmlns:a16="http://schemas.microsoft.com/office/drawing/2014/main" id="{6E840FA3-461D-4C02-1255-1EE71D4D07EA}"/>
                  </a:ext>
                </a:extLst>
              </p:cNvPr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5" name="Google Shape;1471;p52">
                <a:extLst>
                  <a:ext uri="{FF2B5EF4-FFF2-40B4-BE49-F238E27FC236}">
                    <a16:creationId xmlns:a16="http://schemas.microsoft.com/office/drawing/2014/main" id="{37105D8E-4DD6-85D7-AFB1-59E075C59A30}"/>
                  </a:ext>
                </a:extLst>
              </p:cNvPr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6" name="Google Shape;1472;p52">
                <a:extLst>
                  <a:ext uri="{FF2B5EF4-FFF2-40B4-BE49-F238E27FC236}">
                    <a16:creationId xmlns:a16="http://schemas.microsoft.com/office/drawing/2014/main" id="{5A5BE1E1-2EE7-E2A8-5851-C824A8897432}"/>
                  </a:ext>
                </a:extLst>
              </p:cNvPr>
              <p:cNvSpPr/>
              <p:nvPr/>
            </p:nvSpPr>
            <p:spPr>
              <a:xfrm>
                <a:off x="4550900" y="4491751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7" name="Google Shape;1473;p52">
                <a:extLst>
                  <a:ext uri="{FF2B5EF4-FFF2-40B4-BE49-F238E27FC236}">
                    <a16:creationId xmlns:a16="http://schemas.microsoft.com/office/drawing/2014/main" id="{97F52FB0-C194-319A-EC8D-E6D8396B1755}"/>
                  </a:ext>
                </a:extLst>
              </p:cNvPr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8" name="Google Shape;1474;p52">
                <a:extLst>
                  <a:ext uri="{FF2B5EF4-FFF2-40B4-BE49-F238E27FC236}">
                    <a16:creationId xmlns:a16="http://schemas.microsoft.com/office/drawing/2014/main" id="{CCAEE03C-E63D-F3C5-6D13-F3D5A4CBD090}"/>
                  </a:ext>
                </a:extLst>
              </p:cNvPr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19" name="Google Shape;1475;p52">
                <a:extLst>
                  <a:ext uri="{FF2B5EF4-FFF2-40B4-BE49-F238E27FC236}">
                    <a16:creationId xmlns:a16="http://schemas.microsoft.com/office/drawing/2014/main" id="{0CCE7385-DA2C-0486-275E-75DB54079E75}"/>
                  </a:ext>
                </a:extLst>
              </p:cNvPr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0" name="Google Shape;1476;p52">
                <a:extLst>
                  <a:ext uri="{FF2B5EF4-FFF2-40B4-BE49-F238E27FC236}">
                    <a16:creationId xmlns:a16="http://schemas.microsoft.com/office/drawing/2014/main" id="{5FF110BC-5183-D57F-BA51-47458D009E02}"/>
                  </a:ext>
                </a:extLst>
              </p:cNvPr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1" name="Google Shape;1477;p52">
                <a:extLst>
                  <a:ext uri="{FF2B5EF4-FFF2-40B4-BE49-F238E27FC236}">
                    <a16:creationId xmlns:a16="http://schemas.microsoft.com/office/drawing/2014/main" id="{89574DF8-4714-62AB-87FF-AB7B3F59BEC5}"/>
                  </a:ext>
                </a:extLst>
              </p:cNvPr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2" name="Google Shape;1478;p52">
                <a:extLst>
                  <a:ext uri="{FF2B5EF4-FFF2-40B4-BE49-F238E27FC236}">
                    <a16:creationId xmlns:a16="http://schemas.microsoft.com/office/drawing/2014/main" id="{FB86D9D8-7AD3-54EC-9ECE-F45DADB59D57}"/>
                  </a:ext>
                </a:extLst>
              </p:cNvPr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3" name="Google Shape;1479;p52">
                <a:extLst>
                  <a:ext uri="{FF2B5EF4-FFF2-40B4-BE49-F238E27FC236}">
                    <a16:creationId xmlns:a16="http://schemas.microsoft.com/office/drawing/2014/main" id="{43724B9E-21A1-ACD9-BA7B-DCF12F3A1D73}"/>
                  </a:ext>
                </a:extLst>
              </p:cNvPr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4" name="Google Shape;1480;p52">
                <a:extLst>
                  <a:ext uri="{FF2B5EF4-FFF2-40B4-BE49-F238E27FC236}">
                    <a16:creationId xmlns:a16="http://schemas.microsoft.com/office/drawing/2014/main" id="{797D9C71-86A6-70DB-B7FC-8F53EA06E02E}"/>
                  </a:ext>
                </a:extLst>
              </p:cNvPr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5" name="Google Shape;1481;p52">
                <a:extLst>
                  <a:ext uri="{FF2B5EF4-FFF2-40B4-BE49-F238E27FC236}">
                    <a16:creationId xmlns:a16="http://schemas.microsoft.com/office/drawing/2014/main" id="{C3137A69-4CA2-871D-6DB0-B8A6AAECDFDD}"/>
                  </a:ext>
                </a:extLst>
              </p:cNvPr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  <p:sp>
            <p:nvSpPr>
              <p:cNvPr id="26" name="Google Shape;1482;p52">
                <a:extLst>
                  <a:ext uri="{FF2B5EF4-FFF2-40B4-BE49-F238E27FC236}">
                    <a16:creationId xmlns:a16="http://schemas.microsoft.com/office/drawing/2014/main" id="{31BAE9F1-2520-4016-536F-6A6BDE2C2FEA}"/>
                  </a:ext>
                </a:extLst>
              </p:cNvPr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buClrTx/>
                  <a:defRPr/>
                </a:pPr>
                <a:endParaRPr sz="1100">
                  <a:solidFill>
                    <a:sysClr val="windowText" lastClr="000000"/>
                  </a:solidFill>
                  <a:latin typeface="UTM Avo" panose="02040603050506020204" pitchFamily="18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DB7751-174C-846E-DA11-5C4125B2C257}"/>
                </a:ext>
              </a:extLst>
            </p:cNvPr>
            <p:cNvSpPr/>
            <p:nvPr/>
          </p:nvSpPr>
          <p:spPr>
            <a:xfrm>
              <a:off x="9068821" y="514367"/>
              <a:ext cx="2225907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Trả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/>
                  <a:cs typeface="Arial" pitchFamily="34" charset="0"/>
                </a:rPr>
                <a:t>lời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C8A8D8-B58C-924E-6160-3A2130249B81}"/>
                  </a:ext>
                </a:extLst>
              </p:cNvPr>
              <p:cNvSpPr/>
              <p:nvPr/>
            </p:nvSpPr>
            <p:spPr>
              <a:xfrm>
                <a:off x="887597" y="4381436"/>
                <a:ext cx="6851206" cy="244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vi-VN" sz="2400" dirty="0">
                    <a:latin typeface="UTM Avo" panose="02040603050506020204" pitchFamily="18"/>
                  </a:rPr>
                  <a:t>Đội công nhân</a:t>
                </a:r>
                <a:r>
                  <a:rPr lang="en-US" sz="2400" dirty="0">
                    <a:latin typeface="UTM Avo" panose="02040603050506020204" pitchFamily="18"/>
                  </a:rPr>
                  <a:t>:</a:t>
                </a:r>
              </a:p>
              <a:p>
                <a:pPr marL="381019" indent="-381019" algn="just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>
                    <a:latin typeface="UTM Avo" panose="02040603050506020204" pitchFamily="18"/>
                  </a:rPr>
                  <a:t>N</a:t>
                </a:r>
                <a:r>
                  <a:rPr lang="vi-VN" sz="2400" dirty="0">
                    <a:latin typeface="UTM Avo" panose="02040603050506020204" pitchFamily="18"/>
                  </a:rPr>
                  <a:t>gày thứ nhất xây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/>
                  </a:rPr>
                  <a:t> bức tường</a:t>
                </a:r>
                <a:endParaRPr lang="en-US" sz="2400" dirty="0">
                  <a:latin typeface="UTM Avo" panose="02040603050506020204" pitchFamily="18" charset="0"/>
                </a:endParaRPr>
              </a:p>
              <a:p>
                <a:pPr marL="381019" indent="-381019" algn="just">
                  <a:lnSpc>
                    <a:spcPct val="150000"/>
                  </a:lnSpc>
                  <a:buFontTx/>
                  <a:buChar char="-"/>
                </a:pPr>
                <a:r>
                  <a:rPr lang="en-US" sz="2400" dirty="0">
                    <a:latin typeface="UTM Avo" panose="02040603050506020204" pitchFamily="18" charset="0"/>
                  </a:rPr>
                  <a:t>N</a:t>
                </a:r>
                <a:r>
                  <a:rPr lang="vi-VN" sz="2400" dirty="0">
                    <a:latin typeface="UTM Avo" panose="02040603050506020204" pitchFamily="18"/>
                  </a:rPr>
                  <a:t>gày thứ hai xây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/>
                  </a:rPr>
                  <a:t> bức tường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C8A8D8-B58C-924E-6160-3A2130249B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97" y="4381436"/>
                <a:ext cx="6851206" cy="2443874"/>
              </a:xfrm>
              <a:prstGeom prst="rect">
                <a:avLst/>
              </a:prstGeom>
              <a:blipFill>
                <a:blip r:embed="rId5"/>
                <a:stretch>
                  <a:fillRect l="-1781" b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8CCDCE0-0932-1C59-580D-1B6FE0CE1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23" y="4583433"/>
            <a:ext cx="2420173" cy="22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79C5E-FD61-0104-E905-B329F1F22109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BBE24D-F859-79A6-DAAD-4EAE49B6E6D4}"/>
                  </a:ext>
                </a:extLst>
              </p:cNvPr>
              <p:cNvSpPr/>
              <p:nvPr/>
            </p:nvSpPr>
            <p:spPr>
              <a:xfrm>
                <a:off x="2289266" y="1889999"/>
                <a:ext cx="8362752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vi-VN" sz="24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Sau hai ngày đội công nhân xây được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 bức tường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BBE24D-F859-79A6-DAAD-4EAE49B6E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266" y="1889999"/>
                <a:ext cx="8362752" cy="949234"/>
              </a:xfrm>
              <a:prstGeom prst="rect">
                <a:avLst/>
              </a:prstGeom>
              <a:blipFill>
                <a:blip r:embed="rId3"/>
                <a:stretch>
                  <a:fillRect l="-1021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6B7E92A7-C852-145C-02FC-21C505C02D14}"/>
              </a:ext>
            </a:extLst>
          </p:cNvPr>
          <p:cNvSpPr/>
          <p:nvPr/>
        </p:nvSpPr>
        <p:spPr>
          <a:xfrm>
            <a:off x="2289266" y="3674997"/>
            <a:ext cx="5654112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ta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sử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phép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cộng</a:t>
            </a:r>
            <a:endParaRPr lang="en-US"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grpSp>
        <p:nvGrpSpPr>
          <p:cNvPr id="38" name="Google Shape;1652;p69">
            <a:extLst>
              <a:ext uri="{FF2B5EF4-FFF2-40B4-BE49-F238E27FC236}">
                <a16:creationId xmlns:a16="http://schemas.microsoft.com/office/drawing/2014/main" id="{B702E242-6412-CE2C-51BB-9A0A6D590613}"/>
              </a:ext>
            </a:extLst>
          </p:cNvPr>
          <p:cNvGrpSpPr/>
          <p:nvPr/>
        </p:nvGrpSpPr>
        <p:grpSpPr>
          <a:xfrm>
            <a:off x="8559800" y="3350613"/>
            <a:ext cx="1168400" cy="1216615"/>
            <a:chOff x="2505658" y="1840399"/>
            <a:chExt cx="827476" cy="909958"/>
          </a:xfrm>
        </p:grpSpPr>
        <p:sp>
          <p:nvSpPr>
            <p:cNvPr id="39" name="Google Shape;1653;p69">
              <a:extLst>
                <a:ext uri="{FF2B5EF4-FFF2-40B4-BE49-F238E27FC236}">
                  <a16:creationId xmlns:a16="http://schemas.microsoft.com/office/drawing/2014/main" id="{CE706065-D70D-0E96-700A-1993B4D52819}"/>
                </a:ext>
              </a:extLst>
            </p:cNvPr>
            <p:cNvSpPr/>
            <p:nvPr/>
          </p:nvSpPr>
          <p:spPr>
            <a:xfrm>
              <a:off x="2505658" y="1840399"/>
              <a:ext cx="827476" cy="909958"/>
            </a:xfrm>
            <a:custGeom>
              <a:avLst/>
              <a:gdLst/>
              <a:ahLst/>
              <a:cxnLst/>
              <a:rect l="l" t="t" r="r" b="b"/>
              <a:pathLst>
                <a:path w="25893" h="28474" extrusionOk="0">
                  <a:moveTo>
                    <a:pt x="11818" y="1"/>
                  </a:moveTo>
                  <a:cubicBezTo>
                    <a:pt x="11647" y="257"/>
                    <a:pt x="11428" y="299"/>
                    <a:pt x="11222" y="299"/>
                  </a:cubicBezTo>
                  <a:cubicBezTo>
                    <a:pt x="11123" y="299"/>
                    <a:pt x="11027" y="289"/>
                    <a:pt x="10941" y="289"/>
                  </a:cubicBezTo>
                  <a:cubicBezTo>
                    <a:pt x="10885" y="289"/>
                    <a:pt x="10832" y="293"/>
                    <a:pt x="10785" y="307"/>
                  </a:cubicBezTo>
                  <a:cubicBezTo>
                    <a:pt x="9600" y="1072"/>
                    <a:pt x="9332" y="2104"/>
                    <a:pt x="9370" y="3328"/>
                  </a:cubicBezTo>
                  <a:cubicBezTo>
                    <a:pt x="9447" y="5738"/>
                    <a:pt x="9409" y="8185"/>
                    <a:pt x="9409" y="10595"/>
                  </a:cubicBezTo>
                  <a:lnTo>
                    <a:pt x="9409" y="11666"/>
                  </a:lnTo>
                  <a:lnTo>
                    <a:pt x="3174" y="11666"/>
                  </a:lnTo>
                  <a:cubicBezTo>
                    <a:pt x="2333" y="11666"/>
                    <a:pt x="1530" y="11895"/>
                    <a:pt x="994" y="12545"/>
                  </a:cubicBezTo>
                  <a:cubicBezTo>
                    <a:pt x="650" y="12928"/>
                    <a:pt x="344" y="13348"/>
                    <a:pt x="38" y="13731"/>
                  </a:cubicBezTo>
                  <a:cubicBezTo>
                    <a:pt x="0" y="14496"/>
                    <a:pt x="191" y="15108"/>
                    <a:pt x="535" y="15796"/>
                  </a:cubicBezTo>
                  <a:cubicBezTo>
                    <a:pt x="918" y="16599"/>
                    <a:pt x="1721" y="16523"/>
                    <a:pt x="2180" y="17097"/>
                  </a:cubicBezTo>
                  <a:lnTo>
                    <a:pt x="9409" y="17097"/>
                  </a:lnTo>
                  <a:cubicBezTo>
                    <a:pt x="9409" y="19965"/>
                    <a:pt x="9409" y="22719"/>
                    <a:pt x="9370" y="25511"/>
                  </a:cubicBezTo>
                  <a:cubicBezTo>
                    <a:pt x="9370" y="26008"/>
                    <a:pt x="9447" y="26505"/>
                    <a:pt x="9714" y="26811"/>
                  </a:cubicBezTo>
                  <a:cubicBezTo>
                    <a:pt x="10350" y="27613"/>
                    <a:pt x="11043" y="28474"/>
                    <a:pt x="12101" y="28474"/>
                  </a:cubicBezTo>
                  <a:cubicBezTo>
                    <a:pt x="12254" y="28474"/>
                    <a:pt x="12414" y="28456"/>
                    <a:pt x="12583" y="28417"/>
                  </a:cubicBezTo>
                  <a:cubicBezTo>
                    <a:pt x="13118" y="28111"/>
                    <a:pt x="13616" y="27882"/>
                    <a:pt x="14036" y="27652"/>
                  </a:cubicBezTo>
                  <a:cubicBezTo>
                    <a:pt x="14304" y="27117"/>
                    <a:pt x="14533" y="26658"/>
                    <a:pt x="14839" y="26123"/>
                  </a:cubicBezTo>
                  <a:lnTo>
                    <a:pt x="14839" y="17288"/>
                  </a:lnTo>
                  <a:cubicBezTo>
                    <a:pt x="15107" y="17211"/>
                    <a:pt x="15413" y="17058"/>
                    <a:pt x="15681" y="17058"/>
                  </a:cubicBezTo>
                  <a:cubicBezTo>
                    <a:pt x="16599" y="17058"/>
                    <a:pt x="17517" y="17075"/>
                    <a:pt x="18435" y="17075"/>
                  </a:cubicBezTo>
                  <a:cubicBezTo>
                    <a:pt x="18893" y="17075"/>
                    <a:pt x="19352" y="17071"/>
                    <a:pt x="19811" y="17058"/>
                  </a:cubicBezTo>
                  <a:cubicBezTo>
                    <a:pt x="21150" y="16982"/>
                    <a:pt x="22450" y="16829"/>
                    <a:pt x="23292" y="16752"/>
                  </a:cubicBezTo>
                  <a:cubicBezTo>
                    <a:pt x="24745" y="16446"/>
                    <a:pt x="25281" y="15681"/>
                    <a:pt x="25892" y="14878"/>
                  </a:cubicBezTo>
                  <a:lnTo>
                    <a:pt x="25892" y="13195"/>
                  </a:lnTo>
                  <a:cubicBezTo>
                    <a:pt x="25778" y="13081"/>
                    <a:pt x="25587" y="13004"/>
                    <a:pt x="25510" y="12813"/>
                  </a:cubicBezTo>
                  <a:cubicBezTo>
                    <a:pt x="24928" y="11758"/>
                    <a:pt x="24000" y="11395"/>
                    <a:pt x="22890" y="11395"/>
                  </a:cubicBezTo>
                  <a:cubicBezTo>
                    <a:pt x="22833" y="11395"/>
                    <a:pt x="22776" y="11396"/>
                    <a:pt x="22718" y="11398"/>
                  </a:cubicBezTo>
                  <a:cubicBezTo>
                    <a:pt x="21762" y="11398"/>
                    <a:pt x="20806" y="11513"/>
                    <a:pt x="19850" y="11627"/>
                  </a:cubicBezTo>
                  <a:cubicBezTo>
                    <a:pt x="19238" y="11689"/>
                    <a:pt x="18614" y="11707"/>
                    <a:pt x="17982" y="11707"/>
                  </a:cubicBezTo>
                  <a:cubicBezTo>
                    <a:pt x="17035" y="11707"/>
                    <a:pt x="16071" y="11666"/>
                    <a:pt x="15107" y="11666"/>
                  </a:cubicBezTo>
                  <a:cubicBezTo>
                    <a:pt x="14992" y="11398"/>
                    <a:pt x="14801" y="11168"/>
                    <a:pt x="14801" y="10901"/>
                  </a:cubicBezTo>
                  <a:cubicBezTo>
                    <a:pt x="14801" y="9753"/>
                    <a:pt x="14839" y="8568"/>
                    <a:pt x="14801" y="7382"/>
                  </a:cubicBezTo>
                  <a:cubicBezTo>
                    <a:pt x="14763" y="6235"/>
                    <a:pt x="14533" y="5087"/>
                    <a:pt x="14533" y="3940"/>
                  </a:cubicBezTo>
                  <a:cubicBezTo>
                    <a:pt x="14533" y="2487"/>
                    <a:pt x="14113" y="1263"/>
                    <a:pt x="12965" y="307"/>
                  </a:cubicBezTo>
                  <a:cubicBezTo>
                    <a:pt x="12899" y="293"/>
                    <a:pt x="12830" y="289"/>
                    <a:pt x="12759" y="289"/>
                  </a:cubicBezTo>
                  <a:cubicBezTo>
                    <a:pt x="12652" y="289"/>
                    <a:pt x="12543" y="299"/>
                    <a:pt x="12435" y="299"/>
                  </a:cubicBezTo>
                  <a:cubicBezTo>
                    <a:pt x="12208" y="299"/>
                    <a:pt x="11989" y="257"/>
                    <a:pt x="1181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0" name="Google Shape;1654;p69">
              <a:extLst>
                <a:ext uri="{FF2B5EF4-FFF2-40B4-BE49-F238E27FC236}">
                  <a16:creationId xmlns:a16="http://schemas.microsoft.com/office/drawing/2014/main" id="{0DC2AC62-1D54-2770-381A-8DBE463BFCE0}"/>
                </a:ext>
              </a:extLst>
            </p:cNvPr>
            <p:cNvSpPr/>
            <p:nvPr/>
          </p:nvSpPr>
          <p:spPr>
            <a:xfrm>
              <a:off x="2505658" y="1840399"/>
              <a:ext cx="827476" cy="909958"/>
            </a:xfrm>
            <a:custGeom>
              <a:avLst/>
              <a:gdLst/>
              <a:ahLst/>
              <a:cxnLst/>
              <a:rect l="l" t="t" r="r" b="b"/>
              <a:pathLst>
                <a:path w="25893" h="28474" extrusionOk="0">
                  <a:moveTo>
                    <a:pt x="11818" y="1"/>
                  </a:moveTo>
                  <a:cubicBezTo>
                    <a:pt x="11647" y="257"/>
                    <a:pt x="11428" y="299"/>
                    <a:pt x="11222" y="299"/>
                  </a:cubicBezTo>
                  <a:cubicBezTo>
                    <a:pt x="11123" y="299"/>
                    <a:pt x="11027" y="289"/>
                    <a:pt x="10941" y="289"/>
                  </a:cubicBezTo>
                  <a:cubicBezTo>
                    <a:pt x="10885" y="289"/>
                    <a:pt x="10832" y="293"/>
                    <a:pt x="10785" y="307"/>
                  </a:cubicBezTo>
                  <a:cubicBezTo>
                    <a:pt x="9600" y="1072"/>
                    <a:pt x="9332" y="2104"/>
                    <a:pt x="9370" y="3328"/>
                  </a:cubicBezTo>
                  <a:cubicBezTo>
                    <a:pt x="9447" y="5738"/>
                    <a:pt x="9409" y="8185"/>
                    <a:pt x="9409" y="10595"/>
                  </a:cubicBezTo>
                  <a:lnTo>
                    <a:pt x="9409" y="11666"/>
                  </a:lnTo>
                  <a:lnTo>
                    <a:pt x="3174" y="11666"/>
                  </a:lnTo>
                  <a:cubicBezTo>
                    <a:pt x="2333" y="11666"/>
                    <a:pt x="1530" y="11895"/>
                    <a:pt x="994" y="12545"/>
                  </a:cubicBezTo>
                  <a:cubicBezTo>
                    <a:pt x="650" y="12928"/>
                    <a:pt x="344" y="13348"/>
                    <a:pt x="38" y="13731"/>
                  </a:cubicBezTo>
                  <a:cubicBezTo>
                    <a:pt x="0" y="14496"/>
                    <a:pt x="191" y="15108"/>
                    <a:pt x="535" y="15796"/>
                  </a:cubicBezTo>
                  <a:cubicBezTo>
                    <a:pt x="918" y="16599"/>
                    <a:pt x="1721" y="16523"/>
                    <a:pt x="2180" y="17097"/>
                  </a:cubicBezTo>
                  <a:lnTo>
                    <a:pt x="9409" y="17097"/>
                  </a:lnTo>
                  <a:cubicBezTo>
                    <a:pt x="9409" y="19965"/>
                    <a:pt x="9409" y="22719"/>
                    <a:pt x="9370" y="25511"/>
                  </a:cubicBezTo>
                  <a:cubicBezTo>
                    <a:pt x="9370" y="26008"/>
                    <a:pt x="9447" y="26505"/>
                    <a:pt x="9714" y="26811"/>
                  </a:cubicBezTo>
                  <a:cubicBezTo>
                    <a:pt x="10350" y="27613"/>
                    <a:pt x="11043" y="28474"/>
                    <a:pt x="12101" y="28474"/>
                  </a:cubicBezTo>
                  <a:cubicBezTo>
                    <a:pt x="12254" y="28474"/>
                    <a:pt x="12414" y="28456"/>
                    <a:pt x="12583" y="28417"/>
                  </a:cubicBezTo>
                  <a:cubicBezTo>
                    <a:pt x="13118" y="28111"/>
                    <a:pt x="13616" y="27882"/>
                    <a:pt x="14036" y="27652"/>
                  </a:cubicBezTo>
                  <a:cubicBezTo>
                    <a:pt x="14304" y="27117"/>
                    <a:pt x="14533" y="26658"/>
                    <a:pt x="14839" y="26123"/>
                  </a:cubicBezTo>
                  <a:lnTo>
                    <a:pt x="14839" y="17288"/>
                  </a:lnTo>
                  <a:cubicBezTo>
                    <a:pt x="15107" y="17211"/>
                    <a:pt x="15413" y="17058"/>
                    <a:pt x="15681" y="17058"/>
                  </a:cubicBezTo>
                  <a:cubicBezTo>
                    <a:pt x="16599" y="17058"/>
                    <a:pt x="17517" y="17075"/>
                    <a:pt x="18435" y="17075"/>
                  </a:cubicBezTo>
                  <a:cubicBezTo>
                    <a:pt x="18893" y="17075"/>
                    <a:pt x="19352" y="17071"/>
                    <a:pt x="19811" y="17058"/>
                  </a:cubicBezTo>
                  <a:cubicBezTo>
                    <a:pt x="21150" y="16982"/>
                    <a:pt x="22450" y="16829"/>
                    <a:pt x="23292" y="16752"/>
                  </a:cubicBezTo>
                  <a:cubicBezTo>
                    <a:pt x="24745" y="16446"/>
                    <a:pt x="25281" y="15681"/>
                    <a:pt x="25892" y="14878"/>
                  </a:cubicBezTo>
                  <a:lnTo>
                    <a:pt x="25892" y="13195"/>
                  </a:lnTo>
                  <a:cubicBezTo>
                    <a:pt x="25778" y="13081"/>
                    <a:pt x="25587" y="13004"/>
                    <a:pt x="25510" y="12813"/>
                  </a:cubicBezTo>
                  <a:cubicBezTo>
                    <a:pt x="24928" y="11758"/>
                    <a:pt x="24000" y="11395"/>
                    <a:pt x="22890" y="11395"/>
                  </a:cubicBezTo>
                  <a:cubicBezTo>
                    <a:pt x="22833" y="11395"/>
                    <a:pt x="22776" y="11396"/>
                    <a:pt x="22718" y="11398"/>
                  </a:cubicBezTo>
                  <a:cubicBezTo>
                    <a:pt x="21762" y="11398"/>
                    <a:pt x="20806" y="11513"/>
                    <a:pt x="19850" y="11627"/>
                  </a:cubicBezTo>
                  <a:cubicBezTo>
                    <a:pt x="19238" y="11689"/>
                    <a:pt x="18614" y="11707"/>
                    <a:pt x="17982" y="11707"/>
                  </a:cubicBezTo>
                  <a:cubicBezTo>
                    <a:pt x="17035" y="11707"/>
                    <a:pt x="16071" y="11666"/>
                    <a:pt x="15107" y="11666"/>
                  </a:cubicBezTo>
                  <a:cubicBezTo>
                    <a:pt x="14992" y="11398"/>
                    <a:pt x="14801" y="11168"/>
                    <a:pt x="14801" y="10901"/>
                  </a:cubicBezTo>
                  <a:cubicBezTo>
                    <a:pt x="14801" y="9753"/>
                    <a:pt x="14839" y="8568"/>
                    <a:pt x="14801" y="7382"/>
                  </a:cubicBezTo>
                  <a:cubicBezTo>
                    <a:pt x="14763" y="6235"/>
                    <a:pt x="14533" y="5087"/>
                    <a:pt x="14533" y="3940"/>
                  </a:cubicBezTo>
                  <a:cubicBezTo>
                    <a:pt x="14533" y="2487"/>
                    <a:pt x="14113" y="1263"/>
                    <a:pt x="12965" y="307"/>
                  </a:cubicBezTo>
                  <a:cubicBezTo>
                    <a:pt x="12899" y="293"/>
                    <a:pt x="12830" y="289"/>
                    <a:pt x="12759" y="289"/>
                  </a:cubicBezTo>
                  <a:cubicBezTo>
                    <a:pt x="12652" y="289"/>
                    <a:pt x="12543" y="299"/>
                    <a:pt x="12435" y="299"/>
                  </a:cubicBezTo>
                  <a:cubicBezTo>
                    <a:pt x="12208" y="299"/>
                    <a:pt x="11989" y="257"/>
                    <a:pt x="11818" y="1"/>
                  </a:cubicBezTo>
                  <a:close/>
                </a:path>
              </a:pathLst>
            </a:custGeom>
            <a:solidFill>
              <a:srgbClr val="9EC144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1" name="Google Shape;1655;p69">
              <a:extLst>
                <a:ext uri="{FF2B5EF4-FFF2-40B4-BE49-F238E27FC236}">
                  <a16:creationId xmlns:a16="http://schemas.microsoft.com/office/drawing/2014/main" id="{2ED35F7F-F0AC-A83F-C886-9FCAABD0EEF0}"/>
                </a:ext>
              </a:extLst>
            </p:cNvPr>
            <p:cNvSpPr/>
            <p:nvPr/>
          </p:nvSpPr>
          <p:spPr>
            <a:xfrm>
              <a:off x="2806303" y="2552962"/>
              <a:ext cx="173593" cy="197050"/>
            </a:xfrm>
            <a:custGeom>
              <a:avLst/>
              <a:gdLst/>
              <a:ahLst/>
              <a:cxnLst/>
              <a:rect l="l" t="t" r="r" b="b"/>
              <a:pathLst>
                <a:path w="5432" h="6166" extrusionOk="0">
                  <a:moveTo>
                    <a:pt x="5431" y="0"/>
                  </a:moveTo>
                  <a:cubicBezTo>
                    <a:pt x="5278" y="574"/>
                    <a:pt x="5049" y="1071"/>
                    <a:pt x="4781" y="1415"/>
                  </a:cubicBezTo>
                  <a:cubicBezTo>
                    <a:pt x="4055" y="2295"/>
                    <a:pt x="3022" y="2869"/>
                    <a:pt x="1989" y="3251"/>
                  </a:cubicBezTo>
                  <a:cubicBezTo>
                    <a:pt x="1339" y="3480"/>
                    <a:pt x="689" y="3633"/>
                    <a:pt x="1" y="3748"/>
                  </a:cubicBezTo>
                  <a:cubicBezTo>
                    <a:pt x="77" y="4054"/>
                    <a:pt x="153" y="4284"/>
                    <a:pt x="306" y="4513"/>
                  </a:cubicBezTo>
                  <a:cubicBezTo>
                    <a:pt x="949" y="5324"/>
                    <a:pt x="1650" y="6165"/>
                    <a:pt x="2729" y="6165"/>
                  </a:cubicBezTo>
                  <a:cubicBezTo>
                    <a:pt x="2871" y="6165"/>
                    <a:pt x="3019" y="6151"/>
                    <a:pt x="3175" y="6119"/>
                  </a:cubicBezTo>
                  <a:cubicBezTo>
                    <a:pt x="3710" y="5813"/>
                    <a:pt x="4208" y="5584"/>
                    <a:pt x="4628" y="5354"/>
                  </a:cubicBezTo>
                  <a:cubicBezTo>
                    <a:pt x="4896" y="4819"/>
                    <a:pt x="5125" y="4360"/>
                    <a:pt x="5431" y="3825"/>
                  </a:cubicBezTo>
                  <a:lnTo>
                    <a:pt x="5431" y="0"/>
                  </a:lnTo>
                  <a:close/>
                </a:path>
              </a:pathLst>
            </a:custGeom>
            <a:solidFill>
              <a:srgbClr val="191919">
                <a:alpha val="12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2" name="Google Shape;1656;p69">
              <a:extLst>
                <a:ext uri="{FF2B5EF4-FFF2-40B4-BE49-F238E27FC236}">
                  <a16:creationId xmlns:a16="http://schemas.microsoft.com/office/drawing/2014/main" id="{E59D2F5F-D12D-B2F4-1303-E12FA80A6D95}"/>
                </a:ext>
              </a:extLst>
            </p:cNvPr>
            <p:cNvSpPr/>
            <p:nvPr/>
          </p:nvSpPr>
          <p:spPr>
            <a:xfrm>
              <a:off x="3025076" y="2203391"/>
              <a:ext cx="306824" cy="182701"/>
            </a:xfrm>
            <a:custGeom>
              <a:avLst/>
              <a:gdLst/>
              <a:ahLst/>
              <a:cxnLst/>
              <a:rect l="l" t="t" r="r" b="b"/>
              <a:pathLst>
                <a:path w="9601" h="5717" extrusionOk="0">
                  <a:moveTo>
                    <a:pt x="6579" y="1"/>
                  </a:moveTo>
                  <a:lnTo>
                    <a:pt x="6579" y="1"/>
                  </a:lnTo>
                  <a:cubicBezTo>
                    <a:pt x="6617" y="1339"/>
                    <a:pt x="6388" y="2716"/>
                    <a:pt x="5508" y="3711"/>
                  </a:cubicBezTo>
                  <a:cubicBezTo>
                    <a:pt x="4475" y="4858"/>
                    <a:pt x="2869" y="5202"/>
                    <a:pt x="1339" y="5470"/>
                  </a:cubicBezTo>
                  <a:cubicBezTo>
                    <a:pt x="880" y="5546"/>
                    <a:pt x="459" y="5623"/>
                    <a:pt x="1" y="5699"/>
                  </a:cubicBezTo>
                  <a:cubicBezTo>
                    <a:pt x="791" y="5699"/>
                    <a:pt x="1581" y="5716"/>
                    <a:pt x="2372" y="5716"/>
                  </a:cubicBezTo>
                  <a:cubicBezTo>
                    <a:pt x="2767" y="5716"/>
                    <a:pt x="3162" y="5712"/>
                    <a:pt x="3557" y="5699"/>
                  </a:cubicBezTo>
                  <a:cubicBezTo>
                    <a:pt x="4896" y="5623"/>
                    <a:pt x="6196" y="5470"/>
                    <a:pt x="7038" y="5393"/>
                  </a:cubicBezTo>
                  <a:cubicBezTo>
                    <a:pt x="8491" y="5087"/>
                    <a:pt x="9027" y="4322"/>
                    <a:pt x="9600" y="3519"/>
                  </a:cubicBezTo>
                  <a:lnTo>
                    <a:pt x="9600" y="1836"/>
                  </a:lnTo>
                  <a:cubicBezTo>
                    <a:pt x="9524" y="1722"/>
                    <a:pt x="9333" y="1607"/>
                    <a:pt x="9256" y="1454"/>
                  </a:cubicBezTo>
                  <a:cubicBezTo>
                    <a:pt x="8644" y="383"/>
                    <a:pt x="7726" y="39"/>
                    <a:pt x="6579" y="1"/>
                  </a:cubicBezTo>
                  <a:close/>
                </a:path>
              </a:pathLst>
            </a:custGeom>
            <a:solidFill>
              <a:srgbClr val="191919">
                <a:alpha val="12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3" name="Google Shape;1657;p69">
              <a:extLst>
                <a:ext uri="{FF2B5EF4-FFF2-40B4-BE49-F238E27FC236}">
                  <a16:creationId xmlns:a16="http://schemas.microsoft.com/office/drawing/2014/main" id="{6B20F150-2E55-85E2-BFB9-B18020D9A5E8}"/>
                </a:ext>
              </a:extLst>
            </p:cNvPr>
            <p:cNvSpPr/>
            <p:nvPr/>
          </p:nvSpPr>
          <p:spPr>
            <a:xfrm>
              <a:off x="2550876" y="2231289"/>
              <a:ext cx="84368" cy="101689"/>
            </a:xfrm>
            <a:custGeom>
              <a:avLst/>
              <a:gdLst/>
              <a:ahLst/>
              <a:cxnLst/>
              <a:rect l="l" t="t" r="r" b="b"/>
              <a:pathLst>
                <a:path w="2640" h="3182" extrusionOk="0">
                  <a:moveTo>
                    <a:pt x="1859" y="0"/>
                  </a:moveTo>
                  <a:cubicBezTo>
                    <a:pt x="1726" y="0"/>
                    <a:pt x="1588" y="30"/>
                    <a:pt x="1453" y="84"/>
                  </a:cubicBezTo>
                  <a:cubicBezTo>
                    <a:pt x="574" y="505"/>
                    <a:pt x="0" y="1499"/>
                    <a:pt x="77" y="2493"/>
                  </a:cubicBezTo>
                  <a:cubicBezTo>
                    <a:pt x="115" y="2876"/>
                    <a:pt x="383" y="3182"/>
                    <a:pt x="803" y="3182"/>
                  </a:cubicBezTo>
                  <a:cubicBezTo>
                    <a:pt x="1147" y="3182"/>
                    <a:pt x="1530" y="2876"/>
                    <a:pt x="1530" y="2493"/>
                  </a:cubicBezTo>
                  <a:cubicBezTo>
                    <a:pt x="1453" y="1958"/>
                    <a:pt x="1721" y="1537"/>
                    <a:pt x="2180" y="1308"/>
                  </a:cubicBezTo>
                  <a:cubicBezTo>
                    <a:pt x="2563" y="1155"/>
                    <a:pt x="2639" y="658"/>
                    <a:pt x="2448" y="352"/>
                  </a:cubicBezTo>
                  <a:cubicBezTo>
                    <a:pt x="2324" y="103"/>
                    <a:pt x="2103" y="0"/>
                    <a:pt x="1859" y="0"/>
                  </a:cubicBezTo>
                  <a:close/>
                </a:path>
              </a:pathLst>
            </a:custGeom>
            <a:solidFill>
              <a:srgbClr val="FFFFFF">
                <a:alpha val="27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  <p:sp>
          <p:nvSpPr>
            <p:cNvPr id="44" name="Google Shape;1658;p69">
              <a:extLst>
                <a:ext uri="{FF2B5EF4-FFF2-40B4-BE49-F238E27FC236}">
                  <a16:creationId xmlns:a16="http://schemas.microsoft.com/office/drawing/2014/main" id="{3699CC4A-C80A-ABB3-A72B-68EB06EA7EDD}"/>
                </a:ext>
              </a:extLst>
            </p:cNvPr>
            <p:cNvSpPr/>
            <p:nvPr/>
          </p:nvSpPr>
          <p:spPr>
            <a:xfrm>
              <a:off x="2839314" y="1875040"/>
              <a:ext cx="91974" cy="90056"/>
            </a:xfrm>
            <a:custGeom>
              <a:avLst/>
              <a:gdLst/>
              <a:ahLst/>
              <a:cxnLst/>
              <a:rect l="l" t="t" r="r" b="b"/>
              <a:pathLst>
                <a:path w="2878" h="2818" extrusionOk="0">
                  <a:moveTo>
                    <a:pt x="1876" y="0"/>
                  </a:moveTo>
                  <a:cubicBezTo>
                    <a:pt x="1815" y="0"/>
                    <a:pt x="1750" y="8"/>
                    <a:pt x="1683" y="26"/>
                  </a:cubicBezTo>
                  <a:cubicBezTo>
                    <a:pt x="689" y="255"/>
                    <a:pt x="38" y="1173"/>
                    <a:pt x="0" y="2129"/>
                  </a:cubicBezTo>
                  <a:cubicBezTo>
                    <a:pt x="0" y="2588"/>
                    <a:pt x="363" y="2818"/>
                    <a:pt x="727" y="2818"/>
                  </a:cubicBezTo>
                  <a:cubicBezTo>
                    <a:pt x="1090" y="2818"/>
                    <a:pt x="1453" y="2588"/>
                    <a:pt x="1453" y="2129"/>
                  </a:cubicBezTo>
                  <a:cubicBezTo>
                    <a:pt x="1453" y="1785"/>
                    <a:pt x="1683" y="1479"/>
                    <a:pt x="2065" y="1403"/>
                  </a:cubicBezTo>
                  <a:cubicBezTo>
                    <a:pt x="2878" y="1191"/>
                    <a:pt x="2614" y="0"/>
                    <a:pt x="1876" y="0"/>
                  </a:cubicBezTo>
                  <a:close/>
                </a:path>
              </a:pathLst>
            </a:custGeom>
            <a:solidFill>
              <a:srgbClr val="FFFFFF">
                <a:alpha val="27500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defTabSz="609630">
                <a:buFont typeface="Arial"/>
                <a:buNone/>
                <a:defRPr/>
              </a:pPr>
              <a:endParaRPr sz="1200" kern="0">
                <a:solidFill>
                  <a:sysClr val="windowText" lastClr="000000"/>
                </a:solidFill>
                <a:latin typeface="UTM Avo" panose="02040603050506020204" pitchFamily="18"/>
                <a:cs typeface="Arial"/>
                <a:sym typeface="Arial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FCA5356-0C41-3F9B-8672-0D7FA0DF5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464" flipH="1">
            <a:off x="1020455" y="1821546"/>
            <a:ext cx="1111094" cy="120620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4B8FDD9-E6D3-23A0-8AE2-1E5BCE4C6669}"/>
              </a:ext>
            </a:extLst>
          </p:cNvPr>
          <p:cNvSpPr/>
          <p:nvPr/>
        </p:nvSpPr>
        <p:spPr>
          <a:xfrm>
            <a:off x="1647331" y="5046878"/>
            <a:ext cx="8897337" cy="1121846"/>
          </a:xfrm>
          <a:prstGeom prst="rect">
            <a:avLst/>
          </a:prstGeom>
          <a:solidFill>
            <a:srgbClr val="F4FF5C">
              <a:lumMod val="40000"/>
              <a:lumOff val="60000"/>
            </a:srgbClr>
          </a:solidFill>
          <a:ln w="38100">
            <a:solidFill>
              <a:srgbClr val="FFCA38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Để tính được bức tường đã xây được mấy phần, chúng ta sử dụng phép tính 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26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AA859A-7A44-B624-E81B-3D0F90F9AE51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FBB1022E-523E-63B1-A770-B8B47C8B0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CFD17B-DF36-108F-D1DE-90F5A2DC389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42416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DB88A7-309F-AF3C-092C-E3EB52C3B80B}"/>
              </a:ext>
            </a:extLst>
          </p:cNvPr>
          <p:cNvGrpSpPr/>
          <p:nvPr/>
        </p:nvGrpSpPr>
        <p:grpSpPr>
          <a:xfrm>
            <a:off x="959967" y="1678337"/>
            <a:ext cx="3801297" cy="777908"/>
            <a:chOff x="375483" y="255864"/>
            <a:chExt cx="5701945" cy="11668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9247D2-7D4A-2E38-B596-4CB2054C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83" y="255864"/>
              <a:ext cx="1262006" cy="116686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26A68E-0B71-83F2-4665-CB5EDC73884F}"/>
                </a:ext>
              </a:extLst>
            </p:cNvPr>
            <p:cNvSpPr/>
            <p:nvPr/>
          </p:nvSpPr>
          <p:spPr>
            <a:xfrm>
              <a:off x="1828798" y="407062"/>
              <a:ext cx="4248630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  <a:defRPr/>
              </a:pPr>
              <a:r>
                <a:rPr lang="en-US" sz="2400" b="1" dirty="0" err="1">
                  <a:latin typeface="UTM Avo" panose="02040603050506020204" pitchFamily="18"/>
                  <a:cs typeface="Arial" pitchFamily="34" charset="0"/>
                </a:rPr>
                <a:t>Hoạt</a:t>
              </a:r>
              <a:r>
                <a:rPr lang="en-US" sz="2400" b="1" dirty="0"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itchFamily="34" charset="0"/>
                </a:rPr>
                <a:t>động</a:t>
              </a:r>
              <a:r>
                <a:rPr lang="en-US" sz="2400" b="1" dirty="0"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itchFamily="34" charset="0"/>
                </a:rPr>
                <a:t>nhóm</a:t>
              </a:r>
              <a:endParaRPr lang="en-US" sz="2400" b="1" dirty="0">
                <a:latin typeface="UTM Avo" panose="02040603050506020204" pitchFamily="18"/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79CECF-7B46-C865-08C9-94D798D8ECCF}"/>
                  </a:ext>
                </a:extLst>
              </p:cNvPr>
              <p:cNvSpPr/>
              <p:nvPr/>
            </p:nvSpPr>
            <p:spPr>
              <a:xfrm>
                <a:off x="5211975" y="1701084"/>
                <a:ext cx="4876800" cy="244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</a:rPr>
                  <a:t>Hai bạn tô màu vào giấy băng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Một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tô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băng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giấy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等线"/>
                </a:endParaRPr>
              </a:p>
              <a:p>
                <a:pPr marL="381019" indent="-381019" algn="just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tô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băng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等线"/>
                  </a:rPr>
                  <a:t>giấy</a:t>
                </a:r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C79CECF-7B46-C865-08C9-94D798D8E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975" y="1701084"/>
                <a:ext cx="4876800" cy="2443874"/>
              </a:xfrm>
              <a:prstGeom prst="rect">
                <a:avLst/>
              </a:prstGeom>
              <a:blipFill>
                <a:blip r:embed="rId4"/>
                <a:stretch>
                  <a:fillRect l="-2000" r="-1375" b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2D6C7864-1850-0BD6-45AF-765C66D00505}"/>
              </a:ext>
            </a:extLst>
          </p:cNvPr>
          <p:cNvSpPr/>
          <p:nvPr/>
        </p:nvSpPr>
        <p:spPr>
          <a:xfrm>
            <a:off x="19288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19BACF-5C98-7CCA-C300-CCD9072D4219}"/>
              </a:ext>
            </a:extLst>
          </p:cNvPr>
          <p:cNvSpPr/>
          <p:nvPr/>
        </p:nvSpPr>
        <p:spPr>
          <a:xfrm>
            <a:off x="40624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D736BF-D662-1386-DC06-72740A1B2F20}"/>
              </a:ext>
            </a:extLst>
          </p:cNvPr>
          <p:cNvSpPr/>
          <p:nvPr/>
        </p:nvSpPr>
        <p:spPr>
          <a:xfrm>
            <a:off x="61960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63E064-20F4-0A3C-A867-A67A14CECEAB}"/>
              </a:ext>
            </a:extLst>
          </p:cNvPr>
          <p:cNvSpPr/>
          <p:nvPr/>
        </p:nvSpPr>
        <p:spPr>
          <a:xfrm>
            <a:off x="8329644" y="4380490"/>
            <a:ext cx="2133600" cy="9144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261F747-845E-6C4B-CD0C-337AA9C77706}"/>
                  </a:ext>
                </a:extLst>
              </p:cNvPr>
              <p:cNvSpPr/>
              <p:nvPr/>
            </p:nvSpPr>
            <p:spPr>
              <a:xfrm>
                <a:off x="3828245" y="5887148"/>
                <a:ext cx="468398" cy="882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67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261F747-845E-6C4B-CD0C-337AA9C77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245" y="5887148"/>
                <a:ext cx="468398" cy="8828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C8D17DC-9267-4643-67C2-3E23F90672EF}"/>
                  </a:ext>
                </a:extLst>
              </p:cNvPr>
              <p:cNvSpPr/>
              <p:nvPr/>
            </p:nvSpPr>
            <p:spPr>
              <a:xfrm>
                <a:off x="7063511" y="5886290"/>
                <a:ext cx="468398" cy="882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667" i="0"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667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C8D17DC-9267-4643-67C2-3E23F9067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511" y="5886290"/>
                <a:ext cx="468398" cy="8828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>
            <a:extLst>
              <a:ext uri="{FF2B5EF4-FFF2-40B4-BE49-F238E27FC236}">
                <a16:creationId xmlns:a16="http://schemas.microsoft.com/office/drawing/2014/main" id="{19A6B224-3D23-9D3E-C359-AEEE4418F41B}"/>
              </a:ext>
            </a:extLst>
          </p:cNvPr>
          <p:cNvSpPr/>
          <p:nvPr/>
        </p:nvSpPr>
        <p:spPr>
          <a:xfrm rot="16200000">
            <a:off x="3862687" y="3452328"/>
            <a:ext cx="377802" cy="4288913"/>
          </a:xfrm>
          <a:prstGeom prst="leftBrace">
            <a:avLst>
              <a:gd name="adj1" fmla="val 8333"/>
              <a:gd name="adj2" fmla="val 5081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52FF310-FD25-ED38-03C3-7B729CF7AA6A}"/>
              </a:ext>
            </a:extLst>
          </p:cNvPr>
          <p:cNvSpPr/>
          <p:nvPr/>
        </p:nvSpPr>
        <p:spPr>
          <a:xfrm rot="16200000">
            <a:off x="7108809" y="4564848"/>
            <a:ext cx="377802" cy="2063873"/>
          </a:xfrm>
          <a:prstGeom prst="leftBrace">
            <a:avLst>
              <a:gd name="adj1" fmla="val 8333"/>
              <a:gd name="adj2" fmla="val 5081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600C19D-6E72-6226-1F90-6296FE6D2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590" y="1770068"/>
            <a:ext cx="2408209" cy="2314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AF6E9D-E18A-F081-8750-1C599B4D547A}"/>
                  </a:ext>
                </a:extLst>
              </p:cNvPr>
              <p:cNvSpPr/>
              <p:nvPr/>
            </p:nvSpPr>
            <p:spPr>
              <a:xfrm>
                <a:off x="3347633" y="1613449"/>
                <a:ext cx="8036777" cy="261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1019" indent="-381019" algn="just">
                  <a:lnSpc>
                    <a:spcPct val="150000"/>
                  </a:lnSpc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Muốn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biết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được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số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phần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tô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màu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, ta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làm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như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thế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nào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?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bạn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đã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tô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tất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cả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mấy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phần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của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băng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giấy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?</a:t>
                </a:r>
              </a:p>
              <a:p>
                <a:pPr marL="381019" indent="-381019" algn="just">
                  <a:lnSpc>
                    <a:spcPct val="150000"/>
                  </a:lnSpc>
                  <a:buClr>
                    <a:srgbClr val="000000"/>
                  </a:buClr>
                  <a:buFont typeface="Arial" pitchFamily="34" charset="0"/>
                  <a:buChar char="•"/>
                </a:pP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Hãy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cho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biết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2400" i="0" ker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2400" b="0" i="0" kern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  <a:sym typeface="Arial"/>
                      </a:rPr>
                      <m:t> </m:t>
                    </m:r>
                    <m:f>
                      <m:fPr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ker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bằng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bao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等线"/>
                    <a:cs typeface="Times New Roman"/>
                    <a:sym typeface="Arial"/>
                  </a:rPr>
                  <a:t>nhiêu</a:t>
                </a:r>
                <a:r>
                  <a:rPr lang="en-US" sz="2400" kern="0" dirty="0">
                    <a:solidFill>
                      <a:srgbClr val="000000"/>
                    </a:solidFill>
                    <a:latin typeface="UTM Avo" panose="02040603050506020204" pitchFamily="18"/>
                    <a:ea typeface="等线"/>
                    <a:cs typeface="Times New Roman"/>
                    <a:sym typeface="Arial"/>
                  </a:rPr>
                  <a:t>?</a:t>
                </a:r>
                <a:endParaRPr lang="en-US" sz="2400" kern="0" dirty="0">
                  <a:solidFill>
                    <a:srgbClr val="000000"/>
                  </a:solidFill>
                  <a:latin typeface="UTM Avo" panose="02040603050506020204" pitchFamily="18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AF6E9D-E18A-F081-8750-1C599B4D5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3" y="1613449"/>
                <a:ext cx="8036777" cy="2616614"/>
              </a:xfrm>
              <a:prstGeom prst="rect">
                <a:avLst/>
              </a:prstGeom>
              <a:blipFill>
                <a:blip r:embed="rId5"/>
                <a:stretch>
                  <a:fillRect l="-986" r="-1137" b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195362A-8795-5739-BA9D-53CC7FA15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34" y="4212953"/>
            <a:ext cx="1682000" cy="168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FD7B60-C542-35AE-B8BD-2A46ED755AC4}"/>
              </a:ext>
            </a:extLst>
          </p:cNvPr>
          <p:cNvSpPr/>
          <p:nvPr/>
        </p:nvSpPr>
        <p:spPr>
          <a:xfrm>
            <a:off x="4188633" y="4212953"/>
            <a:ext cx="7195777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đếm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phần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tô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màu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băng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Calibri"/>
                <a:cs typeface="Arial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Số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phần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băng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tô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màu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3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/>
                <a:ea typeface="等线"/>
                <a:cs typeface="Arial"/>
                <a:sym typeface="Arial"/>
              </a:rPr>
              <a:t>phần</a:t>
            </a:r>
            <a:endParaRPr lang="en-US" sz="2400" i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D151B9-C3D3-9CFD-9C2B-D3B7391218F6}"/>
                  </a:ext>
                </a:extLst>
              </p:cNvPr>
              <p:cNvSpPr/>
              <p:nvPr/>
            </p:nvSpPr>
            <p:spPr>
              <a:xfrm>
                <a:off x="5265484" y="5549344"/>
                <a:ext cx="1661032" cy="1229952"/>
              </a:xfrm>
              <a:prstGeom prst="rect">
                <a:avLst/>
              </a:prstGeom>
              <a:solidFill>
                <a:srgbClr val="E797D0">
                  <a:lumMod val="40000"/>
                  <a:lumOff val="60000"/>
                </a:srgbClr>
              </a:solid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533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Times New Roman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/>
                          <a:cs typeface="Times New Roman"/>
                          <a:sym typeface="Arial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/>
                              <a:cs typeface="Times New Roman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/>
                              <a:cs typeface="Times New Roman"/>
                              <a:sym typeface="Arial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/>
                  <a:cs typeface="Times New Roman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D151B9-C3D3-9CFD-9C2B-D3B739121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84" y="5549344"/>
                <a:ext cx="1661032" cy="1229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E719C2">
                    <a:lumMod val="50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5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658F8AB-C991-DFD4-20D9-A5D101D70EB1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CCEF2-8FBE-F25E-C364-CA5A12866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4909" y="4067388"/>
            <a:ext cx="2648471" cy="2790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BFE9F651-F47D-40AE-FD27-CFAA7B91C67A}"/>
                  </a:ext>
                </a:extLst>
              </p:cNvPr>
              <p:cNvSpPr/>
              <p:nvPr/>
            </p:nvSpPr>
            <p:spPr>
              <a:xfrm>
                <a:off x="1392854" y="1817240"/>
                <a:ext cx="9406291" cy="2196821"/>
              </a:xfrm>
              <a:prstGeom prst="wedgeRoundRectCallout">
                <a:avLst>
                  <a:gd name="adj1" fmla="val 38672"/>
                  <a:gd name="adj2" fmla="val 66605"/>
                  <a:gd name="adj3" fmla="val 16667"/>
                </a:avLst>
              </a:prstGeom>
              <a:solidFill>
                <a:srgbClr val="F5F797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23" indent="-457223" algn="just">
                  <a:lnSpc>
                    <a:spcPct val="150000"/>
                  </a:lnSpc>
                  <a:spcAft>
                    <a:spcPts val="533"/>
                  </a:spcAft>
                  <a:buFont typeface="Arial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Em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hãy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nhận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về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mẫu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hai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phân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trên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</a:p>
              <a:p>
                <a:pPr marL="457223" indent="-457223" algn="just">
                  <a:lnSpc>
                    <a:spcPct val="150000"/>
                  </a:lnSpc>
                  <a:spcAft>
                    <a:spcPts val="533"/>
                  </a:spcAft>
                  <a:buFont typeface="Arial" pitchFamily="34" charset="0"/>
                  <a:buChar char="•"/>
                </a:pP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Làm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cách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nào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để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thực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hiện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phép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cộng</a:t>
                </a: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?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latin typeface="UTM Avo" panose="02040603050506020204" pitchFamily="18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Rounded Rectangular Callout 2">
                <a:extLst>
                  <a:ext uri="{FF2B5EF4-FFF2-40B4-BE49-F238E27FC236}">
                    <a16:creationId xmlns:a16="http://schemas.microsoft.com/office/drawing/2014/main" id="{BFE9F651-F47D-40AE-FD27-CFAA7B91C6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854" y="1817240"/>
                <a:ext cx="9406291" cy="2196821"/>
              </a:xfrm>
              <a:prstGeom prst="wedgeRoundRectCallout">
                <a:avLst>
                  <a:gd name="adj1" fmla="val 38672"/>
                  <a:gd name="adj2" fmla="val 6660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145</TotalTime>
  <Words>739</Words>
  <Application>Microsoft Office PowerPoint</Application>
  <PresentationFormat>Widescreen</PresentationFormat>
  <Paragraphs>79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UTM Avo</vt:lpstr>
      <vt:lpstr>Calibri Light</vt:lpstr>
      <vt:lpstr>Wingdings</vt:lpstr>
      <vt:lpstr>Calibri</vt:lpstr>
      <vt:lpstr>Cambria Math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2023-10-24T04:45:10Z</dcterms:created>
  <dcterms:modified xsi:type="dcterms:W3CDTF">2024-02-07T01:22:20Z</dcterms:modified>
</cp:coreProperties>
</file>