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66" r:id="rId4"/>
    <p:sldId id="256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60" r:id="rId13"/>
    <p:sldId id="261" r:id="rId14"/>
    <p:sldId id="316" r:id="rId15"/>
    <p:sldId id="269" r:id="rId16"/>
    <p:sldId id="270" r:id="rId17"/>
    <p:sldId id="317" r:id="rId18"/>
    <p:sldId id="262" r:id="rId19"/>
    <p:sldId id="263" r:id="rId20"/>
    <p:sldId id="268" r:id="rId21"/>
    <p:sldId id="267" r:id="rId22"/>
    <p:sldId id="27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Comfortaa" panose="020B0604020202020204" charset="0"/>
      <p:regular r:id="rId27"/>
      <p:bold r:id="rId28"/>
      <p:italic r:id="rId29"/>
      <p:boldItalic r:id="rId30"/>
    </p:embeddedFont>
    <p:embeddedFont>
      <p:font typeface="Permanent Marker" panose="020B0604020202020204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33" autoAdjust="0"/>
    <p:restoredTop sz="94687"/>
  </p:normalViewPr>
  <p:slideViewPr>
    <p:cSldViewPr snapToGrid="0">
      <p:cViewPr varScale="1">
        <p:scale>
          <a:sx n="104" d="100"/>
          <a:sy n="104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vào các chậu hoa để đến câu hỏi.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Trả lời xong bấm vào dấu tiếp theo để tiếp tục bài giảng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để chọn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quay về để tiếp tục chọn các câu hỏi</a:t>
            </a:r>
            <a:endParaRPr dirty="0"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để chọn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quay về để tiếp tục chọn các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để chọn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quay về để tiếp tục chọn các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để chọn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quay về để tiếp tục chọn các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để chọn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quay về để tiếp tục chọn các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1"/>
            <a:ext cx="11360800" cy="19420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8"/>
            <a:ext cx="113608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928151"/>
      </p:ext>
    </p:extLst>
  </p:cSld>
  <p:clrMapOvr>
    <a:masterClrMapping/>
  </p:clrMapOvr>
  <p:transition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8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2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689486"/>
      </p:ext>
    </p:extLst>
  </p:cSld>
  <p:clrMapOvr>
    <a:masterClrMapping/>
  </p:clrMapOvr>
  <p:transition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5"/>
            <a:ext cx="68352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438582"/>
      </p:ext>
    </p:extLst>
  </p:cSld>
  <p:clrMapOvr>
    <a:masterClrMapping/>
  </p:clrMapOvr>
  <p:transition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304800" y="4237581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sz="1733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2082800" y="4237581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sz="1733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4368800" y="4237581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z="1733" smtClean="0"/>
              <a:pPr/>
              <a:t>‹#›</a:t>
            </a:fld>
            <a:endParaRPr lang="en-US" sz="1733"/>
          </a:p>
        </p:txBody>
      </p:sp>
    </p:spTree>
    <p:extLst>
      <p:ext uri="{BB962C8B-B14F-4D97-AF65-F5344CB8AC3E}">
        <p14:creationId xmlns:p14="http://schemas.microsoft.com/office/powerpoint/2010/main" val="3100713107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760" tIns="166760" rIns="166760" bIns="16676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760" tIns="166760" rIns="166760" bIns="16676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653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>
    <p:circl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63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73.png"/><Relationship Id="rId7" Type="http://schemas.openxmlformats.org/officeDocument/2006/relationships/image" Target="../media/image5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image" Target="../media/image17.png"/><Relationship Id="rId15" Type="http://schemas.openxmlformats.org/officeDocument/2006/relationships/slide" Target="slide6.xml"/><Relationship Id="rId23" Type="http://schemas.openxmlformats.org/officeDocument/2006/relationships/image" Target="../media/image15.jpg"/><Relationship Id="rId10" Type="http://schemas.openxmlformats.org/officeDocument/2006/relationships/image" Target="../media/image21.png"/><Relationship Id="rId19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41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5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103678B-27FB-24E3-D7C2-1A121734E386}"/>
              </a:ext>
            </a:extLst>
          </p:cNvPr>
          <p:cNvSpPr txBox="1">
            <a:spLocks/>
          </p:cNvSpPr>
          <p:nvPr/>
        </p:nvSpPr>
        <p:spPr>
          <a:xfrm>
            <a:off x="856268" y="3297789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27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77: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Cộng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khác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72923-EC04-A8FA-C7F4-B9CC55A77AB8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E655B4-8A3B-A20D-2569-F8A2CFB1C64D}"/>
              </a:ext>
            </a:extLst>
          </p:cNvPr>
          <p:cNvSpPr/>
          <p:nvPr/>
        </p:nvSpPr>
        <p:spPr>
          <a:xfrm>
            <a:off x="3814773" y="1551565"/>
            <a:ext cx="4275530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/>
              </a:rPr>
              <a:t> 2: </a:t>
            </a:r>
            <a:r>
              <a:rPr lang="en-US" sz="2500" dirty="0" err="1">
                <a:latin typeface="UTM Avo" panose="02040603050506020204" pitchFamily="18"/>
              </a:rPr>
              <a:t>Rút</a:t>
            </a:r>
            <a:r>
              <a:rPr lang="en-US" sz="2500" dirty="0">
                <a:latin typeface="UTM Avo" panose="02040603050506020204" pitchFamily="18"/>
              </a:rPr>
              <a:t> </a:t>
            </a:r>
            <a:r>
              <a:rPr lang="en-US" sz="2500" dirty="0" err="1">
                <a:latin typeface="UTM Avo" panose="02040603050506020204" pitchFamily="18"/>
              </a:rPr>
              <a:t>gọn</a:t>
            </a:r>
            <a:r>
              <a:rPr lang="en-US" sz="2500" dirty="0">
                <a:latin typeface="UTM Avo" panose="02040603050506020204" pitchFamily="18"/>
              </a:rPr>
              <a:t> </a:t>
            </a:r>
            <a:r>
              <a:rPr lang="en-US" sz="2500" dirty="0" err="1">
                <a:latin typeface="UTM Avo" panose="02040603050506020204" pitchFamily="18"/>
              </a:rPr>
              <a:t>rồi</a:t>
            </a:r>
            <a:r>
              <a:rPr lang="en-US" sz="2500" dirty="0">
                <a:latin typeface="UTM Avo" panose="02040603050506020204" pitchFamily="18"/>
              </a:rPr>
              <a:t> </a:t>
            </a:r>
            <a:r>
              <a:rPr lang="en-US" sz="2500" dirty="0" err="1">
                <a:latin typeface="UTM Avo" panose="02040603050506020204" pitchFamily="18"/>
              </a:rPr>
              <a:t>tính</a:t>
            </a:r>
            <a:r>
              <a:rPr lang="en-US" sz="2500" dirty="0">
                <a:latin typeface="UTM Avo" panose="02040603050506020204" pitchFamily="18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C6FADC-BC2F-0005-5390-770F42E15E4D}"/>
              </a:ext>
            </a:extLst>
          </p:cNvPr>
          <p:cNvGrpSpPr/>
          <p:nvPr/>
        </p:nvGrpSpPr>
        <p:grpSpPr>
          <a:xfrm>
            <a:off x="4931486" y="3325860"/>
            <a:ext cx="2329028" cy="782423"/>
            <a:chOff x="7801186" y="345054"/>
            <a:chExt cx="3493542" cy="1173635"/>
          </a:xfrm>
        </p:grpSpPr>
        <p:grpSp>
          <p:nvGrpSpPr>
            <p:cNvPr id="31" name="Google Shape;1467;p52">
              <a:extLst>
                <a:ext uri="{FF2B5EF4-FFF2-40B4-BE49-F238E27FC236}">
                  <a16:creationId xmlns:a16="http://schemas.microsoft.com/office/drawing/2014/main" id="{4414F57D-A450-1A0E-ED3D-3EADB3C262A4}"/>
                </a:ext>
              </a:extLst>
            </p:cNvPr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33" name="Google Shape;1468;p52">
                <a:extLst>
                  <a:ext uri="{FF2B5EF4-FFF2-40B4-BE49-F238E27FC236}">
                    <a16:creationId xmlns:a16="http://schemas.microsoft.com/office/drawing/2014/main" id="{F9B6CAA6-E7C2-A63E-4760-C8C13B71C020}"/>
                  </a:ext>
                </a:extLst>
              </p:cNvPr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34" name="Google Shape;1469;p52">
                <a:extLst>
                  <a:ext uri="{FF2B5EF4-FFF2-40B4-BE49-F238E27FC236}">
                    <a16:creationId xmlns:a16="http://schemas.microsoft.com/office/drawing/2014/main" id="{F375452C-8DFC-0241-BC6B-BEDB7DAC2BB0}"/>
                  </a:ext>
                </a:extLst>
              </p:cNvPr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35" name="Google Shape;1470;p52">
                <a:extLst>
                  <a:ext uri="{FF2B5EF4-FFF2-40B4-BE49-F238E27FC236}">
                    <a16:creationId xmlns:a16="http://schemas.microsoft.com/office/drawing/2014/main" id="{AB33AD31-E176-CF35-0D34-631888D3F4E3}"/>
                  </a:ext>
                </a:extLst>
              </p:cNvPr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36" name="Google Shape;1471;p52">
                <a:extLst>
                  <a:ext uri="{FF2B5EF4-FFF2-40B4-BE49-F238E27FC236}">
                    <a16:creationId xmlns:a16="http://schemas.microsoft.com/office/drawing/2014/main" id="{D97B537C-D5C3-CA88-1F7F-C90F7AFC10FB}"/>
                  </a:ext>
                </a:extLst>
              </p:cNvPr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37" name="Google Shape;1472;p52">
                <a:extLst>
                  <a:ext uri="{FF2B5EF4-FFF2-40B4-BE49-F238E27FC236}">
                    <a16:creationId xmlns:a16="http://schemas.microsoft.com/office/drawing/2014/main" id="{4D2FA32B-EC91-154D-010D-A4A4152F9DDE}"/>
                  </a:ext>
                </a:extLst>
              </p:cNvPr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38" name="Google Shape;1473;p52">
                <a:extLst>
                  <a:ext uri="{FF2B5EF4-FFF2-40B4-BE49-F238E27FC236}">
                    <a16:creationId xmlns:a16="http://schemas.microsoft.com/office/drawing/2014/main" id="{BE0E6E0F-C7D8-43C2-8102-6621FB88D064}"/>
                  </a:ext>
                </a:extLst>
              </p:cNvPr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39" name="Google Shape;1474;p52">
                <a:extLst>
                  <a:ext uri="{FF2B5EF4-FFF2-40B4-BE49-F238E27FC236}">
                    <a16:creationId xmlns:a16="http://schemas.microsoft.com/office/drawing/2014/main" id="{224D58CA-AED9-15A0-1A77-2A45D71D6A56}"/>
                  </a:ext>
                </a:extLst>
              </p:cNvPr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0" name="Google Shape;1475;p52">
                <a:extLst>
                  <a:ext uri="{FF2B5EF4-FFF2-40B4-BE49-F238E27FC236}">
                    <a16:creationId xmlns:a16="http://schemas.microsoft.com/office/drawing/2014/main" id="{18AC9AFF-11D5-A8B8-B6D7-49CD235AE323}"/>
                  </a:ext>
                </a:extLst>
              </p:cNvPr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1" name="Google Shape;1476;p52">
                <a:extLst>
                  <a:ext uri="{FF2B5EF4-FFF2-40B4-BE49-F238E27FC236}">
                    <a16:creationId xmlns:a16="http://schemas.microsoft.com/office/drawing/2014/main" id="{F4C760CC-CAB8-26BE-6868-F6C50ED9D9B6}"/>
                  </a:ext>
                </a:extLst>
              </p:cNvPr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2" name="Google Shape;1477;p52">
                <a:extLst>
                  <a:ext uri="{FF2B5EF4-FFF2-40B4-BE49-F238E27FC236}">
                    <a16:creationId xmlns:a16="http://schemas.microsoft.com/office/drawing/2014/main" id="{F5319265-F8F9-B11F-F830-0854C9F96F30}"/>
                  </a:ext>
                </a:extLst>
              </p:cNvPr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3" name="Google Shape;1478;p52">
                <a:extLst>
                  <a:ext uri="{FF2B5EF4-FFF2-40B4-BE49-F238E27FC236}">
                    <a16:creationId xmlns:a16="http://schemas.microsoft.com/office/drawing/2014/main" id="{16F166DD-8934-B115-ED45-70EAB1FCBFA3}"/>
                  </a:ext>
                </a:extLst>
              </p:cNvPr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4" name="Google Shape;1479;p52">
                <a:extLst>
                  <a:ext uri="{FF2B5EF4-FFF2-40B4-BE49-F238E27FC236}">
                    <a16:creationId xmlns:a16="http://schemas.microsoft.com/office/drawing/2014/main" id="{612D847B-97ED-C603-ABE4-598A54BD745E}"/>
                  </a:ext>
                </a:extLst>
              </p:cNvPr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5" name="Google Shape;1480;p52">
                <a:extLst>
                  <a:ext uri="{FF2B5EF4-FFF2-40B4-BE49-F238E27FC236}">
                    <a16:creationId xmlns:a16="http://schemas.microsoft.com/office/drawing/2014/main" id="{BE5CFD89-EC87-0B3C-B169-0E58E37B612E}"/>
                  </a:ext>
                </a:extLst>
              </p:cNvPr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6" name="Google Shape;1481;p52">
                <a:extLst>
                  <a:ext uri="{FF2B5EF4-FFF2-40B4-BE49-F238E27FC236}">
                    <a16:creationId xmlns:a16="http://schemas.microsoft.com/office/drawing/2014/main" id="{670C26BF-0ECF-76E9-FA1C-D974C83BB226}"/>
                  </a:ext>
                </a:extLst>
              </p:cNvPr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47" name="Google Shape;1482;p52">
                <a:extLst>
                  <a:ext uri="{FF2B5EF4-FFF2-40B4-BE49-F238E27FC236}">
                    <a16:creationId xmlns:a16="http://schemas.microsoft.com/office/drawing/2014/main" id="{458E89A2-2B4E-B289-9C2C-82419E76ECBA}"/>
                  </a:ext>
                </a:extLst>
              </p:cNvPr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5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C106C6-E6E8-BBB1-8337-BB6988C63A7E}"/>
                </a:ext>
              </a:extLst>
            </p:cNvPr>
            <p:cNvSpPr/>
            <p:nvPr/>
          </p:nvSpPr>
          <p:spPr>
            <a:xfrm>
              <a:off x="9068821" y="514367"/>
              <a:ext cx="2225907" cy="891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Trả</a:t>
              </a:r>
              <a:r>
                <a:rPr lang="en-US" sz="2500" b="1" dirty="0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lời</a:t>
              </a:r>
              <a:endParaRPr lang="en-US" sz="2500" b="1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486112C-287E-304A-D2CD-B331BF62EFDE}"/>
                  </a:ext>
                </a:extLst>
              </p:cNvPr>
              <p:cNvSpPr/>
              <p:nvPr/>
            </p:nvSpPr>
            <p:spPr>
              <a:xfrm>
                <a:off x="1776497" y="2192252"/>
                <a:ext cx="1604350" cy="996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/>
                    <a:cs typeface="Times New Roman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486112C-287E-304A-D2CD-B331BF62E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497" y="2192252"/>
                <a:ext cx="1604350" cy="996235"/>
              </a:xfrm>
              <a:prstGeom prst="rect">
                <a:avLst/>
              </a:prstGeom>
              <a:blipFill>
                <a:blip r:embed="rId3"/>
                <a:stretch>
                  <a:fillRect l="-6061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C1ECDE9-2112-FAB4-35F8-D435785CD40D}"/>
                  </a:ext>
                </a:extLst>
              </p:cNvPr>
              <p:cNvSpPr/>
              <p:nvPr/>
            </p:nvSpPr>
            <p:spPr>
              <a:xfrm>
                <a:off x="4114186" y="2192251"/>
                <a:ext cx="1602746" cy="1002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>
                    <a:latin typeface="UTM Avo" panose="02040603050506020204" pitchFamily="18"/>
                    <a:ea typeface="等线"/>
                    <a:cs typeface="Times New Roman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C1ECDE9-2112-FAB4-35F8-D435785CD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186" y="2192251"/>
                <a:ext cx="1602746" cy="1002069"/>
              </a:xfrm>
              <a:prstGeom prst="rect">
                <a:avLst/>
              </a:prstGeom>
              <a:blipFill>
                <a:blip r:embed="rId4"/>
                <a:stretch>
                  <a:fillRect l="-6464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E39839A-B346-9062-5755-E009B535AC29}"/>
                  </a:ext>
                </a:extLst>
              </p:cNvPr>
              <p:cNvSpPr/>
              <p:nvPr/>
            </p:nvSpPr>
            <p:spPr>
              <a:xfrm>
                <a:off x="6456509" y="2192849"/>
                <a:ext cx="1591526" cy="996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>
                    <a:latin typeface="UTM Avo" panose="02040603050506020204" pitchFamily="18"/>
                    <a:ea typeface="等线"/>
                    <a:cs typeface="Times New Roman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27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E39839A-B346-9062-5755-E009B535A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509" y="2192849"/>
                <a:ext cx="1591526" cy="996235"/>
              </a:xfrm>
              <a:prstGeom prst="rect">
                <a:avLst/>
              </a:prstGeom>
              <a:blipFill>
                <a:blip r:embed="rId5"/>
                <a:stretch>
                  <a:fillRect l="-6130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BDA7740-A257-5DA9-5019-210367C2DCB7}"/>
                  </a:ext>
                </a:extLst>
              </p:cNvPr>
              <p:cNvSpPr/>
              <p:nvPr/>
            </p:nvSpPr>
            <p:spPr>
              <a:xfrm>
                <a:off x="8797584" y="2192251"/>
                <a:ext cx="1604350" cy="1002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>
                    <a:latin typeface="UTM Avo" panose="02040603050506020204" pitchFamily="18"/>
                    <a:ea typeface="等线"/>
                    <a:cs typeface="Times New Roman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BDA7740-A257-5DA9-5019-210367C2D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584" y="2192251"/>
                <a:ext cx="1604350" cy="1002069"/>
              </a:xfrm>
              <a:prstGeom prst="rect">
                <a:avLst/>
              </a:prstGeom>
              <a:blipFill>
                <a:blip r:embed="rId6"/>
                <a:stretch>
                  <a:fillRect l="-6084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FEAE69D-E6AC-0B43-B050-810E638F5DAE}"/>
                  </a:ext>
                </a:extLst>
              </p:cNvPr>
              <p:cNvSpPr/>
              <p:nvPr/>
            </p:nvSpPr>
            <p:spPr>
              <a:xfrm>
                <a:off x="1776497" y="4108283"/>
                <a:ext cx="1604350" cy="996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/>
                    <a:cs typeface="Times New Roman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FEAE69D-E6AC-0B43-B050-810E638F5D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497" y="4108283"/>
                <a:ext cx="1604350" cy="996235"/>
              </a:xfrm>
              <a:prstGeom prst="rect">
                <a:avLst/>
              </a:prstGeom>
              <a:blipFill>
                <a:blip r:embed="rId7"/>
                <a:stretch>
                  <a:fillRect l="-6061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14">
            <a:extLst>
              <a:ext uri="{FF2B5EF4-FFF2-40B4-BE49-F238E27FC236}">
                <a16:creationId xmlns:a16="http://schemas.microsoft.com/office/drawing/2014/main" id="{F8CAD111-4130-2B80-CE31-FDC54013D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63144">
            <a:off x="3637750" y="5025277"/>
            <a:ext cx="538695" cy="594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DC85E65-D6E5-743F-F68B-875C333B05F7}"/>
                  </a:ext>
                </a:extLst>
              </p:cNvPr>
              <p:cNvSpPr/>
              <p:nvPr/>
            </p:nvSpPr>
            <p:spPr>
              <a:xfrm>
                <a:off x="4437357" y="4443065"/>
                <a:ext cx="6096000" cy="20463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 err="1">
                    <a:latin typeface="UTM Avo" panose="02040603050506020204" pitchFamily="18"/>
                    <a:ea typeface="等线"/>
                    <a:cs typeface="Times New Roman"/>
                  </a:rPr>
                  <a:t>Rút</a:t>
                </a:r>
                <a:r>
                  <a:rPr lang="en-US" sz="25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500" dirty="0" err="1">
                    <a:latin typeface="UTM Avo" panose="02040603050506020204" pitchFamily="18"/>
                    <a:ea typeface="等线"/>
                    <a:cs typeface="Times New Roman"/>
                  </a:rPr>
                  <a:t>gọn</a:t>
                </a:r>
                <a:r>
                  <a:rPr lang="en-US" sz="2500" dirty="0">
                    <a:latin typeface="UTM Avo" panose="02040603050506020204" pitchFamily="18"/>
                    <a:ea typeface="等线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 err="1">
                    <a:latin typeface="UTM Avo" panose="02040603050506020204" pitchFamily="18"/>
                    <a:ea typeface="等线"/>
                    <a:cs typeface="Times New Roman"/>
                  </a:rPr>
                  <a:t>Vậy</a:t>
                </a:r>
                <a:r>
                  <a:rPr lang="en-US" sz="2500" dirty="0">
                    <a:latin typeface="UTM Avo" panose="02040603050506020204" pitchFamily="18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=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DC85E65-D6E5-743F-F68B-875C333B05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357" y="4443065"/>
                <a:ext cx="6096000" cy="2046394"/>
              </a:xfrm>
              <a:prstGeom prst="rect">
                <a:avLst/>
              </a:prstGeom>
              <a:blipFill>
                <a:blip r:embed="rId10"/>
                <a:stretch>
                  <a:fillRect l="-1700" b="-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49" grpId="0"/>
      <p:bldP spid="50" grpId="0"/>
      <p:bldP spid="51" grpId="0"/>
      <p:bldP spid="52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6245E29-515F-E46E-6821-E5D5E8E1BEC3}"/>
                  </a:ext>
                </a:extLst>
              </p:cNvPr>
              <p:cNvSpPr/>
              <p:nvPr/>
            </p:nvSpPr>
            <p:spPr>
              <a:xfrm>
                <a:off x="2792158" y="1601151"/>
                <a:ext cx="2235200" cy="3108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800" dirty="0">
                    <a:latin typeface="UTM Avo" panose="02040603050506020204" pitchFamily="18"/>
                    <a:ea typeface="等线"/>
                    <a:cs typeface="Times New Roman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500" dirty="0">
                    <a:latin typeface="UTM Avo" panose="02040603050506020204" pitchFamily="18" charset="0"/>
                    <a:ea typeface="Calibri"/>
                    <a:cs typeface="Times New Roman"/>
                  </a:rPr>
                  <a:t> = 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800" dirty="0">
                    <a:latin typeface="UTM Avo" panose="02040603050506020204" pitchFamily="18"/>
                    <a:ea typeface="等线"/>
                    <a:cs typeface="Times New Roman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27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500" dirty="0">
                    <a:latin typeface="UTM Avo" panose="02040603050506020204" pitchFamily="18" charset="0"/>
                    <a:ea typeface="Calibri"/>
                    <a:cs typeface="Times New Roman"/>
                  </a:rPr>
                  <a:t> = 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00" dirty="0">
                    <a:latin typeface="UTM Avo" panose="02040603050506020204" pitchFamily="18" charset="0"/>
                    <a:ea typeface="等线"/>
                    <a:cs typeface="Times New Roman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500" dirty="0">
                    <a:latin typeface="UTM Avo" panose="02040603050506020204" pitchFamily="18" charset="0"/>
                    <a:ea typeface="Calibri"/>
                    <a:cs typeface="Times New Roman"/>
                  </a:rPr>
                  <a:t> =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6245E29-515F-E46E-6821-E5D5E8E1BE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58" y="1601151"/>
                <a:ext cx="2235200" cy="3108736"/>
              </a:xfrm>
              <a:prstGeom prst="rect">
                <a:avLst/>
              </a:prstGeom>
              <a:blipFill>
                <a:blip r:embed="rId3"/>
                <a:stretch>
                  <a:fillRect l="-5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226F05-74A2-C8BC-CA86-31E3486FF4AF}"/>
                  </a:ext>
                </a:extLst>
              </p:cNvPr>
              <p:cNvSpPr/>
              <p:nvPr/>
            </p:nvSpPr>
            <p:spPr>
              <a:xfrm>
                <a:off x="4572594" y="1803227"/>
                <a:ext cx="2256707" cy="842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5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5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5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= </m:t>
                      </m:r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5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5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sz="25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226F05-74A2-C8BC-CA86-31E3486FF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594" y="1803227"/>
                <a:ext cx="2256707" cy="8420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31C6CB5-9636-7496-350A-332FF4767454}"/>
                  </a:ext>
                </a:extLst>
              </p:cNvPr>
              <p:cNvSpPr/>
              <p:nvPr/>
            </p:nvSpPr>
            <p:spPr>
              <a:xfrm>
                <a:off x="4544203" y="2897363"/>
                <a:ext cx="2345386" cy="753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500" dirty="0"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=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25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endParaRPr lang="en-US" sz="25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31C6CB5-9636-7496-350A-332FF47674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203" y="2897363"/>
                <a:ext cx="2345386" cy="7539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A32D8F-0138-158E-3CFD-DB803FD0C81D}"/>
                  </a:ext>
                </a:extLst>
              </p:cNvPr>
              <p:cNvSpPr/>
              <p:nvPr/>
            </p:nvSpPr>
            <p:spPr>
              <a:xfrm>
                <a:off x="4534155" y="3898004"/>
                <a:ext cx="1921167" cy="837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5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5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5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= </m:t>
                      </m:r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5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A32D8F-0138-158E-3CFD-DB803FD0C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55" y="3898004"/>
                <a:ext cx="1921167" cy="837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5">
            <a:extLst>
              <a:ext uri="{FF2B5EF4-FFF2-40B4-BE49-F238E27FC236}">
                <a16:creationId xmlns:a16="http://schemas.microsoft.com/office/drawing/2014/main" id="{B17E91EA-508C-9B09-EBC8-776AA7F57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88060" y="4775369"/>
            <a:ext cx="5929197" cy="20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BF518-0267-C096-AA56-93E79746DFBB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EE18F05-3AB4-30C7-5AEA-087FACE9C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3567B-EC11-4309-1251-9F3CB2A6AB4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58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82C0FC-BEBD-F702-5D71-B790CDDB580A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DFAFF2-9A2F-662C-9EAA-8DE8F3341C88}"/>
              </a:ext>
            </a:extLst>
          </p:cNvPr>
          <p:cNvSpPr/>
          <p:nvPr/>
        </p:nvSpPr>
        <p:spPr>
          <a:xfrm>
            <a:off x="376254" y="1582473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4: </a:t>
            </a:r>
            <a:endParaRPr lang="en-US" sz="2400" dirty="0"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55513B-D853-7607-3011-8C0CC69723EE}"/>
                  </a:ext>
                </a:extLst>
              </p:cNvPr>
              <p:cNvSpPr/>
              <p:nvPr/>
            </p:nvSpPr>
            <p:spPr>
              <a:xfrm>
                <a:off x="423333" y="1582473"/>
                <a:ext cx="11345333" cy="5229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603375"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tạo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ra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bí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mật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như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Lấy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băng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giấy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chia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10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nhau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theo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chỉ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dẫn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</a:t>
                </a:r>
              </a:p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đỏ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vào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băng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giấy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,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xanh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vào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băng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giấy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,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marL="381019" indent="-381019" algn="just">
                  <a:lnSpc>
                    <a:spcPct val="150000"/>
                  </a:lnSpc>
                  <a:spcAft>
                    <a:spcPts val="667"/>
                  </a:spcAft>
                  <a:buFont typeface="Arial" pitchFamily="34" charset="0"/>
                  <a:buChar char="•"/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vào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băng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giấy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.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chỉ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băng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giấy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đã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được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rút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gọn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chính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bí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mật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.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Tìm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bí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mật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đó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55513B-D853-7607-3011-8C0CC6972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33" y="1582473"/>
                <a:ext cx="11345333" cy="5229765"/>
              </a:xfrm>
              <a:prstGeom prst="rect">
                <a:avLst/>
              </a:prstGeom>
              <a:blipFill>
                <a:blip r:embed="rId3"/>
                <a:stretch>
                  <a:fillRect l="-806" r="-806" b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155E320-FFD3-5A89-0F78-408FEA919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69" y="2847355"/>
            <a:ext cx="2770399" cy="24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82C0FC-BEBD-F702-5D71-B790CDDB580A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36B0818-CC73-2FC4-9316-F59B77F78C0E}"/>
              </a:ext>
            </a:extLst>
          </p:cNvPr>
          <p:cNvGrpSpPr/>
          <p:nvPr/>
        </p:nvGrpSpPr>
        <p:grpSpPr>
          <a:xfrm>
            <a:off x="898260" y="2642444"/>
            <a:ext cx="4267200" cy="1810179"/>
            <a:chOff x="3759926" y="8966200"/>
            <a:chExt cx="6553200" cy="2715269"/>
          </a:xfrm>
        </p:grpSpPr>
        <p:sp>
          <p:nvSpPr>
            <p:cNvPr id="59" name="Double Brace 58">
              <a:extLst>
                <a:ext uri="{FF2B5EF4-FFF2-40B4-BE49-F238E27FC236}">
                  <a16:creationId xmlns:a16="http://schemas.microsoft.com/office/drawing/2014/main" id="{D94E38E2-8416-8D8A-1F50-CF9D0FAE3C1D}"/>
                </a:ext>
              </a:extLst>
            </p:cNvPr>
            <p:cNvSpPr/>
            <p:nvPr/>
          </p:nvSpPr>
          <p:spPr>
            <a:xfrm rot="5400000">
              <a:off x="5765800" y="7086600"/>
              <a:ext cx="2641600" cy="6400800"/>
            </a:xfrm>
            <a:prstGeom prst="bracePair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7E7072-D31A-3004-52DB-7F44915D269C}"/>
                </a:ext>
              </a:extLst>
            </p:cNvPr>
            <p:cNvSpPr/>
            <p:nvPr/>
          </p:nvSpPr>
          <p:spPr>
            <a:xfrm>
              <a:off x="3759926" y="11084569"/>
              <a:ext cx="6553200" cy="5969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BFDBF7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81F289C-D1CC-E420-4CAA-F69E8531981E}"/>
              </a:ext>
            </a:extLst>
          </p:cNvPr>
          <p:cNvSpPr/>
          <p:nvPr/>
        </p:nvSpPr>
        <p:spPr>
          <a:xfrm>
            <a:off x="8982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257CA-9CD0-8F86-FFED-375C05BEAAC4}"/>
              </a:ext>
            </a:extLst>
          </p:cNvPr>
          <p:cNvSpPr/>
          <p:nvPr/>
        </p:nvSpPr>
        <p:spPr>
          <a:xfrm>
            <a:off x="19650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F38B5D8-48C7-6A4B-5F20-F833C077D58C}"/>
              </a:ext>
            </a:extLst>
          </p:cNvPr>
          <p:cNvSpPr/>
          <p:nvPr/>
        </p:nvSpPr>
        <p:spPr>
          <a:xfrm>
            <a:off x="30318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BCDE9A-A36F-E84D-8437-063270B729E8}"/>
              </a:ext>
            </a:extLst>
          </p:cNvPr>
          <p:cNvSpPr/>
          <p:nvPr/>
        </p:nvSpPr>
        <p:spPr>
          <a:xfrm>
            <a:off x="40986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F4E84E-D007-69AD-A56C-4CF0F028B8F2}"/>
              </a:ext>
            </a:extLst>
          </p:cNvPr>
          <p:cNvSpPr/>
          <p:nvPr/>
        </p:nvSpPr>
        <p:spPr>
          <a:xfrm>
            <a:off x="104994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4974CC-C1C8-1BE4-B3C7-90811314C098}"/>
              </a:ext>
            </a:extLst>
          </p:cNvPr>
          <p:cNvSpPr/>
          <p:nvPr/>
        </p:nvSpPr>
        <p:spPr>
          <a:xfrm>
            <a:off x="51654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B412946-6BDD-4511-03FE-D074FA95F858}"/>
              </a:ext>
            </a:extLst>
          </p:cNvPr>
          <p:cNvSpPr/>
          <p:nvPr/>
        </p:nvSpPr>
        <p:spPr>
          <a:xfrm>
            <a:off x="83658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2C05D8E-63B6-CDD8-BF3D-E8BA4394152C}"/>
              </a:ext>
            </a:extLst>
          </p:cNvPr>
          <p:cNvSpPr/>
          <p:nvPr/>
        </p:nvSpPr>
        <p:spPr>
          <a:xfrm>
            <a:off x="94326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FE45C2-0041-9E36-CB19-E755B0A32AED}"/>
              </a:ext>
            </a:extLst>
          </p:cNvPr>
          <p:cNvSpPr/>
          <p:nvPr/>
        </p:nvSpPr>
        <p:spPr>
          <a:xfrm>
            <a:off x="72990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829803-5EDE-9E55-DED1-C3BA48D39A5F}"/>
              </a:ext>
            </a:extLst>
          </p:cNvPr>
          <p:cNvSpPr/>
          <p:nvPr/>
        </p:nvSpPr>
        <p:spPr>
          <a:xfrm>
            <a:off x="6232260" y="3090333"/>
            <a:ext cx="1066800" cy="914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FDBF7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CBBE5EC-6F53-3733-B22C-557964F8FB13}"/>
                  </a:ext>
                </a:extLst>
              </p:cNvPr>
              <p:cNvSpPr/>
              <p:nvPr/>
            </p:nvSpPr>
            <p:spPr>
              <a:xfrm>
                <a:off x="1074887" y="4110815"/>
                <a:ext cx="3199915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Ta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mbria Math" pitchFamily="18" charset="0"/>
                        <a:sym typeface="Arial"/>
                      </a:rPr>
                      <m:t>=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mbria Math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mbria Math" pitchFamily="18" charset="0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mbria Math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CBBE5EC-6F53-3733-B22C-557964F8F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87" y="4110815"/>
                <a:ext cx="3199915" cy="965521"/>
              </a:xfrm>
              <a:prstGeom prst="rect">
                <a:avLst/>
              </a:prstGeom>
              <a:blipFill>
                <a:blip r:embed="rId3"/>
                <a:stretch>
                  <a:fillRect l="-2857" b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9E32D46-A266-01BC-C68E-FC2617895D4C}"/>
                  </a:ext>
                </a:extLst>
              </p:cNvPr>
              <p:cNvSpPr/>
              <p:nvPr/>
            </p:nvSpPr>
            <p:spPr>
              <a:xfrm>
                <a:off x="2766200" y="1676738"/>
                <a:ext cx="609462" cy="808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cs typeface="Times New Roman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9E32D46-A266-01BC-C68E-FC2617895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200" y="1676738"/>
                <a:ext cx="609462" cy="808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D6B6377C-90B5-A6F0-A561-891D8A76D7CA}"/>
              </a:ext>
            </a:extLst>
          </p:cNvPr>
          <p:cNvGrpSpPr/>
          <p:nvPr/>
        </p:nvGrpSpPr>
        <p:grpSpPr>
          <a:xfrm>
            <a:off x="5131435" y="2642444"/>
            <a:ext cx="3234425" cy="1810179"/>
            <a:chOff x="3759926" y="8966200"/>
            <a:chExt cx="6553200" cy="2715269"/>
          </a:xfrm>
        </p:grpSpPr>
        <p:sp>
          <p:nvSpPr>
            <p:cNvPr id="74" name="Double Brace 73">
              <a:extLst>
                <a:ext uri="{FF2B5EF4-FFF2-40B4-BE49-F238E27FC236}">
                  <a16:creationId xmlns:a16="http://schemas.microsoft.com/office/drawing/2014/main" id="{85EABBBC-4EF0-51E3-42DA-C6667DF1BB0E}"/>
                </a:ext>
              </a:extLst>
            </p:cNvPr>
            <p:cNvSpPr/>
            <p:nvPr/>
          </p:nvSpPr>
          <p:spPr>
            <a:xfrm rot="5400000">
              <a:off x="5765800" y="7086600"/>
              <a:ext cx="2641600" cy="6400800"/>
            </a:xfrm>
            <a:prstGeom prst="bracePair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364FF9-B136-CC9E-ACAE-7F7672EF2985}"/>
                </a:ext>
              </a:extLst>
            </p:cNvPr>
            <p:cNvSpPr/>
            <p:nvPr/>
          </p:nvSpPr>
          <p:spPr>
            <a:xfrm>
              <a:off x="3759926" y="11084569"/>
              <a:ext cx="6553200" cy="5969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BFDBF7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9985D32-D41A-7B89-15CF-673A9D773EAF}"/>
                  </a:ext>
                </a:extLst>
              </p:cNvPr>
              <p:cNvSpPr/>
              <p:nvPr/>
            </p:nvSpPr>
            <p:spPr>
              <a:xfrm>
                <a:off x="6450381" y="1676738"/>
                <a:ext cx="609462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9985D32-D41A-7B89-15CF-673A9D773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381" y="1676738"/>
                <a:ext cx="609462" cy="812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38B2B0D8-E43D-E1C9-CDEC-A9B5616B86AF}"/>
              </a:ext>
            </a:extLst>
          </p:cNvPr>
          <p:cNvGrpSpPr/>
          <p:nvPr/>
        </p:nvGrpSpPr>
        <p:grpSpPr>
          <a:xfrm>
            <a:off x="8372307" y="2751707"/>
            <a:ext cx="1066800" cy="2122329"/>
            <a:chOff x="3759926" y="8966200"/>
            <a:chExt cx="6553200" cy="2715269"/>
          </a:xfrm>
        </p:grpSpPr>
        <p:sp>
          <p:nvSpPr>
            <p:cNvPr id="78" name="Double Brace 77">
              <a:extLst>
                <a:ext uri="{FF2B5EF4-FFF2-40B4-BE49-F238E27FC236}">
                  <a16:creationId xmlns:a16="http://schemas.microsoft.com/office/drawing/2014/main" id="{F01F7D04-F17C-9A8C-985F-5304B90E1C9A}"/>
                </a:ext>
              </a:extLst>
            </p:cNvPr>
            <p:cNvSpPr/>
            <p:nvPr/>
          </p:nvSpPr>
          <p:spPr>
            <a:xfrm rot="5400000">
              <a:off x="5765800" y="7086600"/>
              <a:ext cx="2641600" cy="6400800"/>
            </a:xfrm>
            <a:prstGeom prst="bracePair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C44BF7-BFCC-AF33-46F9-FF2262BE28E3}"/>
                </a:ext>
              </a:extLst>
            </p:cNvPr>
            <p:cNvSpPr/>
            <p:nvPr/>
          </p:nvSpPr>
          <p:spPr>
            <a:xfrm>
              <a:off x="3759926" y="11084569"/>
              <a:ext cx="6553200" cy="5969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BFDBF7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E61E2E-738C-F14A-AA18-9B2E2454FF8E}"/>
                  </a:ext>
                </a:extLst>
              </p:cNvPr>
              <p:cNvSpPr/>
              <p:nvPr/>
            </p:nvSpPr>
            <p:spPr>
              <a:xfrm>
                <a:off x="8609145" y="1676738"/>
                <a:ext cx="609462" cy="808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E61E2E-738C-F14A-AA18-9B2E2454F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145" y="1676738"/>
                <a:ext cx="609462" cy="8081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14">
            <a:extLst>
              <a:ext uri="{FF2B5EF4-FFF2-40B4-BE49-F238E27FC236}">
                <a16:creationId xmlns:a16="http://schemas.microsoft.com/office/drawing/2014/main" id="{DED80A56-A486-5B5A-7262-161E865C8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017742">
            <a:off x="3303111" y="4905137"/>
            <a:ext cx="538695" cy="594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B1A18D4-2CE3-9C6C-629A-876A6BF0570C}"/>
                  </a:ext>
                </a:extLst>
              </p:cNvPr>
              <p:cNvSpPr/>
              <p:nvPr/>
            </p:nvSpPr>
            <p:spPr>
              <a:xfrm>
                <a:off x="4173813" y="4736443"/>
                <a:ext cx="7108036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Phép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tính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=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B1A18D4-2CE3-9C6C-629A-876A6BF05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813" y="4736443"/>
                <a:ext cx="7108036" cy="965521"/>
              </a:xfrm>
              <a:prstGeom prst="rect">
                <a:avLst/>
              </a:prstGeom>
              <a:blipFill>
                <a:blip r:embed="rId9"/>
                <a:stretch>
                  <a:fillRect l="-1372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D87E55E-80DF-A43D-6C38-9126FB7AEC5A}"/>
                  </a:ext>
                </a:extLst>
              </p:cNvPr>
              <p:cNvSpPr/>
              <p:nvPr/>
            </p:nvSpPr>
            <p:spPr>
              <a:xfrm>
                <a:off x="910151" y="5686416"/>
                <a:ext cx="3645550" cy="1099404"/>
              </a:xfrm>
              <a:prstGeom prst="rect">
                <a:avLst/>
              </a:prstGeom>
              <a:solidFill>
                <a:srgbClr val="AA6FCF">
                  <a:lumMod val="20000"/>
                  <a:lumOff val="80000"/>
                </a:srgbClr>
              </a:solidFill>
              <a:ln w="38100">
                <a:solidFill>
                  <a:srgbClr val="AA6FCF"/>
                </a:solidFill>
                <a:prstDash val="dash"/>
              </a:ln>
            </p:spPr>
            <p:txBody>
              <a:bodyPr wrap="none" anchor="b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bí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mật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D87E55E-80DF-A43D-6C38-9126FB7AE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51" y="5686416"/>
                <a:ext cx="3645550" cy="1099404"/>
              </a:xfrm>
              <a:prstGeom prst="rect">
                <a:avLst/>
              </a:prstGeom>
              <a:blipFill>
                <a:blip r:embed="rId10"/>
                <a:stretch>
                  <a:fillRect l="-1987"/>
                </a:stretch>
              </a:blipFill>
              <a:ln w="38100">
                <a:solidFill>
                  <a:srgbClr val="AA6FCF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4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6" grpId="0"/>
      <p:bldP spid="80" grpId="0"/>
      <p:bldP spid="82" grpId="0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F8714-69D0-F6CA-CD3E-A6018BEC757D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5DD246-9CC3-9238-229A-476382D9D1C4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</a:rPr>
              <a:t>Qua bài học hôm nay, em học được những gì?</a:t>
            </a:r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728071-8C20-5BD3-51EB-C44B61478028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4E1757-569C-50E6-154C-D9224AF9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06" y="1785490"/>
            <a:ext cx="1357842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4C13E-1FCD-888D-C244-102E9BBDFB74}"/>
              </a:ext>
            </a:extLst>
          </p:cNvPr>
          <p:cNvSpPr txBox="1"/>
          <p:nvPr/>
        </p:nvSpPr>
        <p:spPr>
          <a:xfrm>
            <a:off x="3442879" y="1991633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/>
              </a:rPr>
              <a:t>Ôn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kiến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học</a:t>
            </a:r>
            <a:endParaRPr lang="en-US" sz="2400" dirty="0">
              <a:latin typeface="UTM Avo" panose="02040603050506020204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A2F3D-B056-31A4-6BBF-12F2D3D2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52" y="3119538"/>
            <a:ext cx="1357842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2C565-F2FE-C495-EE62-2A5529BF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5" y="4561811"/>
            <a:ext cx="1353609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CACA2-B456-533D-86FC-4447DF409577}"/>
              </a:ext>
            </a:extLst>
          </p:cNvPr>
          <p:cNvSpPr txBox="1"/>
          <p:nvPr/>
        </p:nvSpPr>
        <p:spPr>
          <a:xfrm>
            <a:off x="3442879" y="3358481"/>
            <a:ext cx="461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/>
              </a:rPr>
              <a:t>Hoàn </a:t>
            </a:r>
            <a:r>
              <a:rPr lang="en-US" sz="2400" dirty="0" err="1">
                <a:latin typeface="UTM Avo" panose="02040603050506020204" pitchFamily="18"/>
              </a:rPr>
              <a:t>thành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>
                <a:latin typeface="UTM Avo" panose="02040603050506020204" pitchFamily="18"/>
              </a:rPr>
              <a:t> VBT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7045E-95CF-A26E-A684-936C009EBC15}"/>
              </a:ext>
            </a:extLst>
          </p:cNvPr>
          <p:cNvSpPr txBox="1"/>
          <p:nvPr/>
        </p:nvSpPr>
        <p:spPr>
          <a:xfrm>
            <a:off x="3442879" y="4502342"/>
            <a:ext cx="6824626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Đọc và chuẩn bị trước </a:t>
            </a:r>
            <a:r>
              <a:rPr lang="vi-VN" sz="2400" b="1" i="1" dirty="0">
                <a:latin typeface="UTM Avo" panose="02040603050506020204" pitchFamily="18"/>
              </a:rPr>
              <a:t>Bài 7</a:t>
            </a:r>
            <a:r>
              <a:rPr lang="en-US" sz="2400" b="1" i="1" dirty="0">
                <a:latin typeface="UTM Avo" panose="02040603050506020204" pitchFamily="18"/>
              </a:rPr>
              <a:t>7: </a:t>
            </a:r>
            <a:r>
              <a:rPr lang="en-US" sz="2400" b="1" i="1" dirty="0" err="1">
                <a:latin typeface="UTM Avo" panose="02040603050506020204" pitchFamily="18"/>
              </a:rPr>
              <a:t>Trừ</a:t>
            </a:r>
            <a:r>
              <a:rPr lang="vi-VN" sz="2400" b="1" i="1" dirty="0">
                <a:latin typeface="UTM Avo" panose="02040603050506020204" pitchFamily="18"/>
              </a:rPr>
              <a:t> các phân số khác mẫu số</a:t>
            </a:r>
            <a:endParaRPr lang="en-US" sz="2400" b="1" i="1" dirty="0">
              <a:latin typeface="UTM Avo" panose="02040603050506020204" pitchFamily="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9903B-1D6C-9055-D4A2-7FE8438EB627}"/>
              </a:ext>
            </a:extLst>
          </p:cNvPr>
          <p:cNvSpPr/>
          <p:nvPr/>
        </p:nvSpPr>
        <p:spPr>
          <a:xfrm>
            <a:off x="1904752" y="1961289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BC7B54-C76E-8BE9-4D09-7E32E3064E9B}"/>
              </a:ext>
            </a:extLst>
          </p:cNvPr>
          <p:cNvSpPr/>
          <p:nvPr/>
        </p:nvSpPr>
        <p:spPr>
          <a:xfrm>
            <a:off x="1924495" y="3328137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BE025-11C3-68CE-7453-F4D522EF0041}"/>
              </a:ext>
            </a:extLst>
          </p:cNvPr>
          <p:cNvSpPr/>
          <p:nvPr/>
        </p:nvSpPr>
        <p:spPr>
          <a:xfrm>
            <a:off x="1995708" y="4760389"/>
            <a:ext cx="1113257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61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733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67" tIns="22567" rIns="22567" bIns="22567" anchor="ctr" anchorCtr="0">
              <a:noAutofit/>
            </a:bodyPr>
            <a:lstStyle/>
            <a:p>
              <a:pPr algn="ctr" defTabSz="609630">
                <a:lnSpc>
                  <a:spcPct val="147750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4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733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67" tIns="22567" rIns="22567" bIns="22567" anchor="ctr" anchorCtr="0">
              <a:noAutofit/>
            </a:bodyPr>
            <a:lstStyle/>
            <a:p>
              <a:pPr algn="ctr" defTabSz="609630">
                <a:lnSpc>
                  <a:spcPct val="147750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398785" y="3659370"/>
            <a:ext cx="3273512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184" y="5026830"/>
            <a:ext cx="2154200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055" y="272611"/>
            <a:ext cx="1381677" cy="94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9637" y="1317336"/>
            <a:ext cx="981120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6618" y="2100885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5573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9875" y="5397441"/>
            <a:ext cx="1699892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2669" y="5054425"/>
            <a:ext cx="1836988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5570" y="5054425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7160767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78110" y="1562961"/>
            <a:ext cx="6009343" cy="307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6600" b="1" kern="0" dirty="0">
                <a:solidFill>
                  <a:srgbClr val="5C5C82"/>
                </a:solidFill>
                <a:latin typeface="UTM Avo" panose="02040603050506020204" pitchFamily="18"/>
                <a:cs typeface="Arial"/>
                <a:sym typeface="Arial"/>
              </a:rPr>
              <a:t>TƯỚI HOA TRONG CHẬU</a:t>
            </a:r>
            <a:endParaRPr sz="16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965417" y="4793400"/>
            <a:ext cx="3444977" cy="819669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733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4"/>
              <a:ext cx="47000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AFAF7"/>
                  </a:solidFill>
                  <a:latin typeface="UTM Avo" panose="02040603050506020204" pitchFamily="18"/>
                  <a:cs typeface="Arial"/>
                  <a:sym typeface="Arial"/>
                </a:rPr>
                <a:t>TRÒ CHƠI</a:t>
              </a:r>
              <a:endParaRPr sz="3600" b="1" kern="0" dirty="0">
                <a:solidFill>
                  <a:srgbClr val="FAFAF7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2722" y="917587"/>
            <a:ext cx="1515396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C50B5-8787-BE9A-B38C-D6D9B142EF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4929"/>
      </p:ext>
    </p:extLst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66" y="6164341"/>
            <a:ext cx="1334281" cy="68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5"/>
            <a:ext cx="1621971" cy="1447376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14611" y="146189"/>
            <a:ext cx="886928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4382" y="186170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274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529228" y="6278469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46657" y="1401669"/>
            <a:ext cx="1987468" cy="27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43413" y="1388595"/>
            <a:ext cx="2206944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80628" y="1550674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15782" y="3582945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490526" y="3558560"/>
            <a:ext cx="1987468" cy="288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3DC0E-88C0-EE7B-4C3B-AC3DFEDE9A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1716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788" y="716306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Câu</a:t>
                </a:r>
                <a:r>
                  <a:rPr lang="en-US" sz="32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hỏi</a:t>
                </a:r>
                <a:r>
                  <a:rPr lang="en-US" sz="32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1: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Kết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quả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phép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cộng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bằng</a:t>
                </a: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bao</a:t>
                </a: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nhiêu</a:t>
                </a: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Google Shape;284;p3"/>
              <p:cNvSpPr/>
              <p:nvPr/>
            </p:nvSpPr>
            <p:spPr>
              <a:xfrm>
                <a:off x="1214581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Google Shape;285;p3"/>
              <p:cNvSpPr/>
              <p:nvPr/>
            </p:nvSpPr>
            <p:spPr>
              <a:xfrm>
                <a:off x="1214581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3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endParaRPr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Google Shape;286;p3"/>
              <p:cNvSpPr/>
              <p:nvPr/>
            </p:nvSpPr>
            <p:spPr>
              <a:xfrm>
                <a:off x="6442364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3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7" name="Google Shape;287;p3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D.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1</a:t>
            </a:r>
            <a:endParaRPr sz="28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89" name="Google Shape;289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090A26-9BA7-48E5-14E1-2A2FBA09B1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358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2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628" y="62393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"/>
          <p:cNvSpPr/>
          <p:nvPr/>
        </p:nvSpPr>
        <p:spPr>
          <a:xfrm>
            <a:off x="1214582" y="419138"/>
            <a:ext cx="9762837" cy="19950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hỏi</a:t>
            </a:r>
            <a:r>
              <a:rPr lang="en-US" sz="28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2: </a:t>
            </a:r>
            <a:r>
              <a:rPr lang="fr-FR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Phép</a:t>
            </a: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nào</a:t>
            </a: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sau</a:t>
            </a: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đây</a:t>
            </a: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sai</a:t>
            </a: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306" name="Google Shape;30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284;p3">
                <a:extLst>
                  <a:ext uri="{FF2B5EF4-FFF2-40B4-BE49-F238E27FC236}">
                    <a16:creationId xmlns:a16="http://schemas.microsoft.com/office/drawing/2014/main" id="{C01D3F23-5978-298F-DEA8-84D88A8906B5}"/>
                  </a:ext>
                </a:extLst>
              </p:cNvPr>
              <p:cNvSpPr/>
              <p:nvPr/>
            </p:nvSpPr>
            <p:spPr>
              <a:xfrm>
                <a:off x="1214580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UTM Avo" panose="02040603050506020204" pitchFamily="18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lang="ar-AE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Google Shape;284;p3">
                <a:extLst>
                  <a:ext uri="{FF2B5EF4-FFF2-40B4-BE49-F238E27FC236}">
                    <a16:creationId xmlns:a16="http://schemas.microsoft.com/office/drawing/2014/main" id="{C01D3F23-5978-298F-DEA8-84D88A890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285;p3">
                <a:extLst>
                  <a:ext uri="{FF2B5EF4-FFF2-40B4-BE49-F238E27FC236}">
                    <a16:creationId xmlns:a16="http://schemas.microsoft.com/office/drawing/2014/main" id="{74BE3DD3-293B-C6BF-8B3E-6968FEA49A39}"/>
                  </a:ext>
                </a:extLst>
              </p:cNvPr>
              <p:cNvSpPr/>
              <p:nvPr/>
            </p:nvSpPr>
            <p:spPr>
              <a:xfrm>
                <a:off x="6442362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ar-AE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Google Shape;285;p3">
                <a:extLst>
                  <a:ext uri="{FF2B5EF4-FFF2-40B4-BE49-F238E27FC236}">
                    <a16:creationId xmlns:a16="http://schemas.microsoft.com/office/drawing/2014/main" id="{74BE3DD3-293B-C6BF-8B3E-6968FEA49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86;p3">
                <a:extLst>
                  <a:ext uri="{FF2B5EF4-FFF2-40B4-BE49-F238E27FC236}">
                    <a16:creationId xmlns:a16="http://schemas.microsoft.com/office/drawing/2014/main" id="{4792795A-0257-5F3E-E676-BABC640E3F83}"/>
                  </a:ext>
                </a:extLst>
              </p:cNvPr>
              <p:cNvSpPr/>
              <p:nvPr/>
            </p:nvSpPr>
            <p:spPr>
              <a:xfrm>
                <a:off x="6442363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lang="ar-AE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286;p3">
                <a:extLst>
                  <a:ext uri="{FF2B5EF4-FFF2-40B4-BE49-F238E27FC236}">
                    <a16:creationId xmlns:a16="http://schemas.microsoft.com/office/drawing/2014/main" id="{4792795A-0257-5F3E-E676-BABC640E3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87;p3">
                <a:extLst>
                  <a:ext uri="{FF2B5EF4-FFF2-40B4-BE49-F238E27FC236}">
                    <a16:creationId xmlns:a16="http://schemas.microsoft.com/office/drawing/2014/main" id="{6948608A-7FC4-E6E4-EEFE-7AE68454EC5A}"/>
                  </a:ext>
                </a:extLst>
              </p:cNvPr>
              <p:cNvSpPr/>
              <p:nvPr/>
            </p:nvSpPr>
            <p:spPr>
              <a:xfrm>
                <a:off x="1214580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0</m:t>
                        </m:r>
                      </m:den>
                    </m:f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ar-AE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8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endParaRPr lang="ar-AE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287;p3">
                <a:extLst>
                  <a:ext uri="{FF2B5EF4-FFF2-40B4-BE49-F238E27FC236}">
                    <a16:creationId xmlns:a16="http://schemas.microsoft.com/office/drawing/2014/main" id="{6948608A-7FC4-E6E4-EEFE-7AE68454E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5" name="Google Shape;305;p4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6F64F-4345-A0A2-1478-A4CDE7E08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31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327" y="62393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Google Shape;315;p5"/>
              <p:cNvSpPr/>
              <p:nvPr/>
            </p:nvSpPr>
            <p:spPr>
              <a:xfrm>
                <a:off x="1083063" y="419137"/>
                <a:ext cx="10247745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Câu</a:t>
                </a:r>
                <a:r>
                  <a:rPr lang="en-US" sz="22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:r>
                  <a:rPr lang="en-US" sz="22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hỏi</a:t>
                </a:r>
                <a:r>
                  <a:rPr lang="en-US" sz="22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3: </a:t>
                </a:r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Mai dành hai ngày cuối tuần để đọc sách. Ngày thứ nhất, Mai đọc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200" ker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200" ker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cuốn sách. Ngày thứ hai, Mai đọc thêm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200" ker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200" ker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cuốn sách. Hỏi cả hai ngày, Mai đọc được bao nhiêu phần của cuốn sách?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15" name="Google Shape;315;p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63" y="419137"/>
                <a:ext cx="10247745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b="-15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2" name="Google Shape;32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284;p3">
                <a:extLst>
                  <a:ext uri="{FF2B5EF4-FFF2-40B4-BE49-F238E27FC236}">
                    <a16:creationId xmlns:a16="http://schemas.microsoft.com/office/drawing/2014/main" id="{B247B936-8D07-2C5A-2335-A8BB660140D3}"/>
                  </a:ext>
                </a:extLst>
              </p:cNvPr>
              <p:cNvSpPr/>
              <p:nvPr/>
            </p:nvSpPr>
            <p:spPr>
              <a:xfrm>
                <a:off x="1214580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200" ker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cuốn sách</a:t>
                </a:r>
              </a:p>
            </p:txBody>
          </p:sp>
        </mc:Choice>
        <mc:Fallback xmlns="">
          <p:sp>
            <p:nvSpPr>
              <p:cNvPr id="2" name="Google Shape;284;p3">
                <a:extLst>
                  <a:ext uri="{FF2B5EF4-FFF2-40B4-BE49-F238E27FC236}">
                    <a16:creationId xmlns:a16="http://schemas.microsoft.com/office/drawing/2014/main" id="{B247B936-8D07-2C5A-2335-A8BB66014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285;p3">
                <a:extLst>
                  <a:ext uri="{FF2B5EF4-FFF2-40B4-BE49-F238E27FC236}">
                    <a16:creationId xmlns:a16="http://schemas.microsoft.com/office/drawing/2014/main" id="{B30BBC97-B399-D91F-79EC-A9459CEF37B3}"/>
                  </a:ext>
                </a:extLst>
              </p:cNvPr>
              <p:cNvSpPr/>
              <p:nvPr/>
            </p:nvSpPr>
            <p:spPr>
              <a:xfrm>
                <a:off x="6442362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D.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cuốn sách</a:t>
                </a:r>
              </a:p>
            </p:txBody>
          </p:sp>
        </mc:Choice>
        <mc:Fallback xmlns="">
          <p:sp>
            <p:nvSpPr>
              <p:cNvPr id="3" name="Google Shape;285;p3">
                <a:extLst>
                  <a:ext uri="{FF2B5EF4-FFF2-40B4-BE49-F238E27FC236}">
                    <a16:creationId xmlns:a16="http://schemas.microsoft.com/office/drawing/2014/main" id="{B30BBC97-B399-D91F-79EC-A9459CEF3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86;p3">
                <a:extLst>
                  <a:ext uri="{FF2B5EF4-FFF2-40B4-BE49-F238E27FC236}">
                    <a16:creationId xmlns:a16="http://schemas.microsoft.com/office/drawing/2014/main" id="{C6E8450D-C5A8-1103-F127-50A4847BE96E}"/>
                  </a:ext>
                </a:extLst>
              </p:cNvPr>
              <p:cNvSpPr/>
              <p:nvPr/>
            </p:nvSpPr>
            <p:spPr>
              <a:xfrm>
                <a:off x="6442363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C.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200" ker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cuốn sách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286;p3">
                <a:extLst>
                  <a:ext uri="{FF2B5EF4-FFF2-40B4-BE49-F238E27FC236}">
                    <a16:creationId xmlns:a16="http://schemas.microsoft.com/office/drawing/2014/main" id="{C6E8450D-C5A8-1103-F127-50A4847BE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65928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87;p3">
                <a:extLst>
                  <a:ext uri="{FF2B5EF4-FFF2-40B4-BE49-F238E27FC236}">
                    <a16:creationId xmlns:a16="http://schemas.microsoft.com/office/drawing/2014/main" id="{83E26524-7CE2-1CB2-D7E9-289D6522DC4A}"/>
                  </a:ext>
                </a:extLst>
              </p:cNvPr>
              <p:cNvSpPr/>
              <p:nvPr/>
            </p:nvSpPr>
            <p:spPr>
              <a:xfrm>
                <a:off x="1214580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2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cuốn sách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287;p3">
                <a:extLst>
                  <a:ext uri="{FF2B5EF4-FFF2-40B4-BE49-F238E27FC236}">
                    <a16:creationId xmlns:a16="http://schemas.microsoft.com/office/drawing/2014/main" id="{83E26524-7CE2-1CB2-D7E9-289D6522D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4443808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1" name="Google Shape;321;p5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D11E1-B66D-123C-D68C-2FE763FB3D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915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888" y="56321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Google Shape;331;p6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8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Câu </a:t>
                </a:r>
                <a:r>
                  <a:rPr lang="en-US" sz="28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hỏi</a:t>
                </a:r>
                <a:r>
                  <a:rPr lang="en-US" sz="28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4: 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Cho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phép</a:t>
                </a: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cộng</a:t>
                </a:r>
                <a:r>
                  <a:rPr lang="fr-FR" sz="280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vi-VN" sz="2800" i="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0" dirty="0" smtClean="0">
                            <a:solidFill>
                              <a:srgbClr val="000000"/>
                            </a:solidFill>
                            <a:latin typeface="UTM Avo" panose="02040603050506020204" pitchFamily="18"/>
                            <a:cs typeface="Arial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vi-VN" sz="2800" i="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 ?</m:t>
                    </m:r>
                  </m:oMath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vi-VN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Kết quả của phép tính trên là:</a:t>
                </a:r>
                <a:endParaRPr lang="en-US" sz="28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31" name="Google Shape;331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8" name="Google Shape;33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84;p3">
                <a:extLst>
                  <a:ext uri="{FF2B5EF4-FFF2-40B4-BE49-F238E27FC236}">
                    <a16:creationId xmlns:a16="http://schemas.microsoft.com/office/drawing/2014/main" id="{DA6B2B8D-8F13-6372-8D8E-A6F07A324DDB}"/>
                  </a:ext>
                </a:extLst>
              </p:cNvPr>
              <p:cNvSpPr/>
              <p:nvPr/>
            </p:nvSpPr>
            <p:spPr>
              <a:xfrm>
                <a:off x="1214580" y="2740896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284;p3">
                <a:extLst>
                  <a:ext uri="{FF2B5EF4-FFF2-40B4-BE49-F238E27FC236}">
                    <a16:creationId xmlns:a16="http://schemas.microsoft.com/office/drawing/2014/main" id="{DA6B2B8D-8F13-6372-8D8E-A6F07A324D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2740896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285;p3">
            <a:extLst>
              <a:ext uri="{FF2B5EF4-FFF2-40B4-BE49-F238E27FC236}">
                <a16:creationId xmlns:a16="http://schemas.microsoft.com/office/drawing/2014/main" id="{5585A7C1-FABD-5F88-7783-866BB01794C4}"/>
              </a:ext>
            </a:extLst>
          </p:cNvPr>
          <p:cNvSpPr/>
          <p:nvPr/>
        </p:nvSpPr>
        <p:spPr>
          <a:xfrm>
            <a:off x="6442362" y="4525416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fr-FR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D.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86;p3">
                <a:extLst>
                  <a:ext uri="{FF2B5EF4-FFF2-40B4-BE49-F238E27FC236}">
                    <a16:creationId xmlns:a16="http://schemas.microsoft.com/office/drawing/2014/main" id="{95C524D2-834C-6566-BE41-A0302274A223}"/>
                  </a:ext>
                </a:extLst>
              </p:cNvPr>
              <p:cNvSpPr/>
              <p:nvPr/>
            </p:nvSpPr>
            <p:spPr>
              <a:xfrm>
                <a:off x="6442363" y="2740896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Google Shape;286;p3">
                <a:extLst>
                  <a:ext uri="{FF2B5EF4-FFF2-40B4-BE49-F238E27FC236}">
                    <a16:creationId xmlns:a16="http://schemas.microsoft.com/office/drawing/2014/main" id="{95C524D2-834C-6566-BE41-A0302274A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740896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87;p3">
                <a:extLst>
                  <a:ext uri="{FF2B5EF4-FFF2-40B4-BE49-F238E27FC236}">
                    <a16:creationId xmlns:a16="http://schemas.microsoft.com/office/drawing/2014/main" id="{0DBAA6FA-06D5-7AE6-4162-F47CA2884D99}"/>
                  </a:ext>
                </a:extLst>
              </p:cNvPr>
              <p:cNvSpPr/>
              <p:nvPr/>
            </p:nvSpPr>
            <p:spPr>
              <a:xfrm>
                <a:off x="1214580" y="4525416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287;p3">
                <a:extLst>
                  <a:ext uri="{FF2B5EF4-FFF2-40B4-BE49-F238E27FC236}">
                    <a16:creationId xmlns:a16="http://schemas.microsoft.com/office/drawing/2014/main" id="{0DBAA6FA-06D5-7AE6-4162-F47CA2884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4525416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" name="Google Shape;337;p6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8BF71-13AD-C5FE-F23F-C32FB67BDD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21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888" y="782107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7" name="Google Shape;347;p7"/>
              <p:cNvSpPr/>
              <p:nvPr/>
            </p:nvSpPr>
            <p:spPr>
              <a:xfrm>
                <a:off x="1048664" y="253123"/>
                <a:ext cx="10145470" cy="2346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5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Câu</a:t>
                </a:r>
                <a:r>
                  <a:rPr lang="en-US" sz="25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:r>
                  <a:rPr lang="en-US" sz="2500" b="1" kern="0" dirty="0" err="1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hỏi</a:t>
                </a:r>
                <a:r>
                  <a:rPr lang="en-US" sz="2500" b="1" kern="0" dirty="0">
                    <a:solidFill>
                      <a:srgbClr val="C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5: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Việt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dùng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số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tiền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mình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để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mua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một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quyển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vở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,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sau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đó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bạn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ấy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dùng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thêm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số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tiền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để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mua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bút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Hỏi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Việt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đã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dùng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bao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nhiêu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phần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số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tiền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mình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để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mua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vở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và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5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bút</a:t>
                </a: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?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47" name="Google Shape;347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664" y="253123"/>
                <a:ext cx="10145470" cy="234603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b="-8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4" name="Google Shape;35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284;p3">
                <a:extLst>
                  <a:ext uri="{FF2B5EF4-FFF2-40B4-BE49-F238E27FC236}">
                    <a16:creationId xmlns:a16="http://schemas.microsoft.com/office/drawing/2014/main" id="{6CA9CD02-11F4-F553-EC69-334C23FB420F}"/>
                  </a:ext>
                </a:extLst>
              </p:cNvPr>
              <p:cNvSpPr/>
              <p:nvPr/>
            </p:nvSpPr>
            <p:spPr>
              <a:xfrm>
                <a:off x="1214582" y="273870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Google Shape;284;p3">
                <a:extLst>
                  <a:ext uri="{FF2B5EF4-FFF2-40B4-BE49-F238E27FC236}">
                    <a16:creationId xmlns:a16="http://schemas.microsoft.com/office/drawing/2014/main" id="{6CA9CD02-11F4-F553-EC69-334C23FB4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73870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285;p3">
                <a:extLst>
                  <a:ext uri="{FF2B5EF4-FFF2-40B4-BE49-F238E27FC236}">
                    <a16:creationId xmlns:a16="http://schemas.microsoft.com/office/drawing/2014/main" id="{20D0E839-1D92-1749-C66E-A76A7980014E}"/>
                  </a:ext>
                </a:extLst>
              </p:cNvPr>
              <p:cNvSpPr/>
              <p:nvPr/>
            </p:nvSpPr>
            <p:spPr>
              <a:xfrm>
                <a:off x="1214582" y="4373455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Google Shape;285;p3">
                <a:extLst>
                  <a:ext uri="{FF2B5EF4-FFF2-40B4-BE49-F238E27FC236}">
                    <a16:creationId xmlns:a16="http://schemas.microsoft.com/office/drawing/2014/main" id="{20D0E839-1D92-1749-C66E-A76A798001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373455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86;p3">
                <a:extLst>
                  <a:ext uri="{FF2B5EF4-FFF2-40B4-BE49-F238E27FC236}">
                    <a16:creationId xmlns:a16="http://schemas.microsoft.com/office/drawing/2014/main" id="{C1E30692-8CB8-DD0F-F5A9-83C5DE4E4AE5}"/>
                  </a:ext>
                </a:extLst>
              </p:cNvPr>
              <p:cNvSpPr/>
              <p:nvPr/>
            </p:nvSpPr>
            <p:spPr>
              <a:xfrm>
                <a:off x="6442365" y="273870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C.</a:t>
                </a:r>
                <a14:m>
                  <m:oMath xmlns:m="http://schemas.openxmlformats.org/officeDocument/2006/math">
                    <m:r>
                      <a:rPr lang="fr-FR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286;p3">
                <a:extLst>
                  <a:ext uri="{FF2B5EF4-FFF2-40B4-BE49-F238E27FC236}">
                    <a16:creationId xmlns:a16="http://schemas.microsoft.com/office/drawing/2014/main" id="{C1E30692-8CB8-DD0F-F5A9-83C5DE4E4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5" y="273870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87;p3">
                <a:extLst>
                  <a:ext uri="{FF2B5EF4-FFF2-40B4-BE49-F238E27FC236}">
                    <a16:creationId xmlns:a16="http://schemas.microsoft.com/office/drawing/2014/main" id="{521D95D8-7C25-6092-B65E-30A795319BA0}"/>
                  </a:ext>
                </a:extLst>
              </p:cNvPr>
              <p:cNvSpPr/>
              <p:nvPr/>
            </p:nvSpPr>
            <p:spPr>
              <a:xfrm>
                <a:off x="6442364" y="4373455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60963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fr-FR" sz="25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5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ar-AE" sz="25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287;p3">
                <a:extLst>
                  <a:ext uri="{FF2B5EF4-FFF2-40B4-BE49-F238E27FC236}">
                    <a16:creationId xmlns:a16="http://schemas.microsoft.com/office/drawing/2014/main" id="{521D95D8-7C25-6092-B65E-30A795319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4373455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3" name="Google Shape;353;p7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F6A49-902E-B66A-0D31-6212E22766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76" cy="7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510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50</TotalTime>
  <Words>696</Words>
  <Application>Microsoft Office PowerPoint</Application>
  <PresentationFormat>Widescreen</PresentationFormat>
  <Paragraphs>89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UTM Avo</vt:lpstr>
      <vt:lpstr>Comfortaa</vt:lpstr>
      <vt:lpstr>Calibri</vt:lpstr>
      <vt:lpstr>Cambria Math</vt:lpstr>
      <vt:lpstr>等线</vt:lpstr>
      <vt:lpstr>Arial</vt:lpstr>
      <vt:lpstr>Permanent Marker</vt:lpstr>
      <vt:lpstr>Calibri Light</vt:lpstr>
      <vt:lpstr>Office Theme</vt:lpstr>
      <vt:lpstr>1_Office Theme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2023-10-24T04:45:10Z</dcterms:created>
  <dcterms:modified xsi:type="dcterms:W3CDTF">2024-02-06T09:57:48Z</dcterms:modified>
</cp:coreProperties>
</file>