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66" r:id="rId6"/>
    <p:sldId id="257" r:id="rId7"/>
    <p:sldId id="274" r:id="rId8"/>
    <p:sldId id="282" r:id="rId9"/>
    <p:sldId id="283" r:id="rId10"/>
    <p:sldId id="284" r:id="rId11"/>
    <p:sldId id="285" r:id="rId12"/>
    <p:sldId id="286" r:id="rId13"/>
    <p:sldId id="287" r:id="rId14"/>
    <p:sldId id="288" r:id="rId15"/>
    <p:sldId id="263" r:id="rId16"/>
    <p:sldId id="270" r:id="rId17"/>
    <p:sldId id="279" r:id="rId18"/>
    <p:sldId id="280"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UTM Avo" panose="02040603050506020204" pitchFamily="18" charset="0"/>
      <p:regular r:id="rId26"/>
      <p:bold r:id="rId27"/>
      <p:italic r:id="rId28"/>
      <p:boldItalic r:id="rId29"/>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4"/>
  </p:normalViewPr>
  <p:slideViewPr>
    <p:cSldViewPr snapToGrid="0">
      <p:cViewPr varScale="1">
        <p:scale>
          <a:sx n="79" d="100"/>
          <a:sy n="79" d="100"/>
        </p:scale>
        <p:origin x="54"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22.jpg"/><Relationship Id="rId1" Type="http://schemas.openxmlformats.org/officeDocument/2006/relationships/slideLayout" Target="../slideLayouts/slideLayout23.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58/"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2047174"/>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a:sym typeface="Calibri"/>
              </a:rPr>
              <a:t> 26</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Bài viết 3: Luyện tập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tả con vật (Viết bài văn)</a:t>
            </a:r>
            <a:endPar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73;p9">
            <a:extLst>
              <a:ext uri="{FF2B5EF4-FFF2-40B4-BE49-F238E27FC236}">
                <a16:creationId xmlns:a16="http://schemas.microsoft.com/office/drawing/2014/main" id="{58E5150E-18E5-B081-748C-FC6E0A90C2FD}"/>
              </a:ext>
            </a:extLst>
          </p:cNvPr>
          <p:cNvSpPr/>
          <p:nvPr/>
        </p:nvSpPr>
        <p:spPr>
          <a:xfrm>
            <a:off x="794" y="6383204"/>
            <a:ext cx="12192000" cy="767623"/>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a:lstStyle/>
          <a:p>
            <a:endParaRPr lang="en-US"/>
          </a:p>
        </p:txBody>
      </p:sp>
      <p:sp>
        <p:nvSpPr>
          <p:cNvPr id="5" name="Google Shape;176;p9">
            <a:extLst>
              <a:ext uri="{FF2B5EF4-FFF2-40B4-BE49-F238E27FC236}">
                <a16:creationId xmlns:a16="http://schemas.microsoft.com/office/drawing/2014/main" id="{BA3BACD3-4721-D16B-FF5E-B68E54E3DD95}"/>
              </a:ext>
            </a:extLst>
          </p:cNvPr>
          <p:cNvSpPr txBox="1"/>
          <p:nvPr/>
        </p:nvSpPr>
        <p:spPr>
          <a:xfrm>
            <a:off x="3943792" y="1587287"/>
            <a:ext cx="4304416" cy="482542"/>
          </a:xfrm>
          <a:prstGeom prst="rect">
            <a:avLst/>
          </a:prstGeom>
          <a:noFill/>
          <a:ln>
            <a:noFill/>
          </a:ln>
        </p:spPr>
        <p:txBody>
          <a:bodyPr spcFirstLastPara="1" wrap="square" lIns="60950" tIns="30467" rIns="60950" bIns="30467" anchor="t" anchorCtr="0">
            <a:spAutoFit/>
          </a:bodyPr>
          <a:lstStyle/>
          <a:p>
            <a:pPr algn="ctr">
              <a:lnSpc>
                <a:spcPct val="114000"/>
              </a:lnSpc>
            </a:pPr>
            <a:r>
              <a:rPr lang="vi-VN" sz="2400" b="1" dirty="0">
                <a:solidFill>
                  <a:schemeClr val="bg1"/>
                </a:solidFill>
                <a:latin typeface="UTM Avo" panose="02040603050506020204" pitchFamily="18"/>
              </a:rPr>
              <a:t>Bài văn tham khảo</a:t>
            </a:r>
            <a:endParaRPr sz="2400" b="1" dirty="0">
              <a:solidFill>
                <a:schemeClr val="bg1"/>
              </a:solidFill>
              <a:latin typeface="UTM Avo" panose="02040603050506020204" pitchFamily="18"/>
            </a:endParaRPr>
          </a:p>
        </p:txBody>
      </p:sp>
      <p:sp>
        <p:nvSpPr>
          <p:cNvPr id="6" name="Google Shape;177;p9">
            <a:extLst>
              <a:ext uri="{FF2B5EF4-FFF2-40B4-BE49-F238E27FC236}">
                <a16:creationId xmlns:a16="http://schemas.microsoft.com/office/drawing/2014/main" id="{AFA9D78C-5B85-1A3A-5180-9D3AB796DFDF}"/>
              </a:ext>
            </a:extLst>
          </p:cNvPr>
          <p:cNvSpPr/>
          <p:nvPr/>
        </p:nvSpPr>
        <p:spPr>
          <a:xfrm>
            <a:off x="788194" y="2355956"/>
            <a:ext cx="7666389" cy="3461720"/>
          </a:xfrm>
          <a:prstGeom prst="wedgeRoundRectCallout">
            <a:avLst>
              <a:gd name="adj1" fmla="val -21898"/>
              <a:gd name="adj2" fmla="val 49704"/>
              <a:gd name="adj3"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0950" tIns="30467" rIns="60950" bIns="30467" anchor="ctr" anchorCtr="0">
            <a:noAutofit/>
          </a:bodyPr>
          <a:lstStyle/>
          <a:p>
            <a:pPr algn="ctr">
              <a:lnSpc>
                <a:spcPct val="150000"/>
              </a:lnSpc>
            </a:pPr>
            <a:r>
              <a:rPr lang="vi-VN" sz="2400" b="1" dirty="0">
                <a:solidFill>
                  <a:schemeClr val="bg1"/>
                </a:solidFill>
                <a:latin typeface="UTM Avo" panose="02040603050506020204" pitchFamily="18"/>
                <a:ea typeface="arial"/>
                <a:cs typeface="arial"/>
                <a:sym typeface="arial"/>
              </a:rPr>
              <a:t>Mở bài:</a:t>
            </a:r>
            <a:endParaRPr sz="2400" dirty="0">
              <a:solidFill>
                <a:schemeClr val="bg1"/>
              </a:solidFill>
              <a:latin typeface="UTM Avo" panose="02040603050506020204" pitchFamily="18"/>
            </a:endParaRPr>
          </a:p>
          <a:p>
            <a:pPr indent="304815" algn="just">
              <a:lnSpc>
                <a:spcPct val="150000"/>
              </a:lnSpc>
            </a:pPr>
            <a:r>
              <a:rPr lang="vi-VN" sz="2400" dirty="0">
                <a:solidFill>
                  <a:schemeClr val="bg1"/>
                </a:solidFill>
                <a:latin typeface="UTM Avo" panose="02040603050506020204" pitchFamily="18"/>
                <a:ea typeface="arial"/>
                <a:cs typeface="arial"/>
                <a:sym typeface="arial"/>
              </a:rPr>
              <a:t>Khi rạng đông vừa hé mở, những đám mây xám chỉ mới tan đi, thì chú gà trống nhà em đã cất tiếng gáy vang “ò…ó…o…o…” báo hiệu cho một ngày mới bắt đầu. Như có phép lạ, cả xóm em đều bừng tỉnh sau một giấc ngủ dài.</a:t>
            </a:r>
            <a:endParaRPr sz="2400" dirty="0">
              <a:solidFill>
                <a:schemeClr val="bg1"/>
              </a:solidFill>
              <a:latin typeface="UTM Avo" panose="02040603050506020204" pitchFamily="18"/>
            </a:endParaRPr>
          </a:p>
        </p:txBody>
      </p:sp>
      <p:pic>
        <p:nvPicPr>
          <p:cNvPr id="7" name="Google Shape;178;p9" descr="Gà Trống Hình ảnh PNG | Vector Và Các Tập Tin PSD | Tải Về Miễn Phí Trên  Pngtree">
            <a:extLst>
              <a:ext uri="{FF2B5EF4-FFF2-40B4-BE49-F238E27FC236}">
                <a16:creationId xmlns:a16="http://schemas.microsoft.com/office/drawing/2014/main" id="{92F97456-27C3-F57E-A2BC-0034FC2BD5D1}"/>
              </a:ext>
            </a:extLst>
          </p:cNvPr>
          <p:cNvPicPr preferRelativeResize="0"/>
          <p:nvPr/>
        </p:nvPicPr>
        <p:blipFill rotWithShape="1">
          <a:blip r:embed="rId4">
            <a:alphaModFix/>
          </a:blip>
          <a:srcRect/>
          <a:stretch/>
        </p:blipFill>
        <p:spPr>
          <a:xfrm flipH="1">
            <a:off x="7468394" y="3606800"/>
            <a:ext cx="4876800" cy="3251200"/>
          </a:xfrm>
          <a:prstGeom prst="rect">
            <a:avLst/>
          </a:prstGeom>
          <a:noFill/>
          <a:ln>
            <a:noFill/>
          </a:ln>
        </p:spPr>
      </p:pic>
    </p:spTree>
    <p:extLst>
      <p:ext uri="{BB962C8B-B14F-4D97-AF65-F5344CB8AC3E}">
        <p14:creationId xmlns:p14="http://schemas.microsoft.com/office/powerpoint/2010/main" val="271549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2BCCDB1-17B0-2AF7-3AFB-35A8F1FEA8D4}"/>
              </a:ext>
            </a:extLst>
          </p:cNvPr>
          <p:cNvSpPr txBox="1"/>
          <p:nvPr/>
        </p:nvSpPr>
        <p:spPr>
          <a:xfrm>
            <a:off x="3048000" y="1056196"/>
            <a:ext cx="6096000" cy="573234"/>
          </a:xfrm>
          <a:prstGeom prst="rect">
            <a:avLst/>
          </a:prstGeom>
          <a:noFill/>
        </p:spPr>
        <p:txBody>
          <a:bodyPr wrap="square">
            <a:spAutoFit/>
          </a:bodyPr>
          <a:lstStyle/>
          <a:p>
            <a:pPr algn="ctr">
              <a:lnSpc>
                <a:spcPct val="150000"/>
              </a:lnSpc>
            </a:pPr>
            <a:r>
              <a:rPr lang="vi-VN" sz="2400" b="1" dirty="0">
                <a:solidFill>
                  <a:schemeClr val="dk1"/>
                </a:solidFill>
                <a:latin typeface="UTM Avo" panose="02040603050506020204" pitchFamily="18"/>
                <a:ea typeface="arial"/>
                <a:cs typeface="arial"/>
                <a:sym typeface="arial"/>
              </a:rPr>
              <a:t>Thân bài:</a:t>
            </a:r>
            <a:endParaRPr lang="vi-VN" sz="700" dirty="0">
              <a:latin typeface="UTM Avo" panose="02040603050506020204" pitchFamily="18"/>
            </a:endParaRPr>
          </a:p>
        </p:txBody>
      </p:sp>
      <p:sp>
        <p:nvSpPr>
          <p:cNvPr id="8" name="Rectangle 7">
            <a:extLst>
              <a:ext uri="{FF2B5EF4-FFF2-40B4-BE49-F238E27FC236}">
                <a16:creationId xmlns:a16="http://schemas.microsoft.com/office/drawing/2014/main" id="{54578923-06EE-B532-88EE-BB7B59AA5B8D}"/>
              </a:ext>
            </a:extLst>
          </p:cNvPr>
          <p:cNvSpPr/>
          <p:nvPr/>
        </p:nvSpPr>
        <p:spPr>
          <a:xfrm>
            <a:off x="412750" y="1765300"/>
            <a:ext cx="11366500" cy="4756150"/>
          </a:xfrm>
          <a:prstGeom prst="rect">
            <a:avLst/>
          </a:prstGeom>
          <a:solidFill>
            <a:schemeClr val="tx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04815" algn="just">
              <a:lnSpc>
                <a:spcPct val="150000"/>
              </a:lnSpc>
            </a:pPr>
            <a:r>
              <a:rPr lang="vi-VN" dirty="0">
                <a:solidFill>
                  <a:schemeClr val="dk1"/>
                </a:solidFill>
                <a:latin typeface="UTM Avo" panose="02040603050506020204" pitchFamily="18"/>
                <a:ea typeface="arial"/>
                <a:cs typeface="arial"/>
                <a:sym typeface="arial"/>
              </a:rPr>
              <a:t>Em còn nhớ rất rõ, hồi mẹ mới mua về, chú mới buồn rầu làm sao! Con sâu bò qua không thèm nhặt, con châu chấu nhảy lại không thèm bắt. Nhưng thời gian dần dần qua đi, nỗi nhớ nhà ngày càng nhạt dần. Và bây giờ, chú đã là một chàng thanh niên tuấn tú, to khoẻ như một “lực sĩ trên võ đài” đẹp trai như “siêu người mẫu”. Cái mào đỏ chói, lộng lẫy, chói lọi như chiếc vương miện của một vị vua. Bộ lông đẹp tuyệt trần, xen kẽ nhiều màu sắc rực rỡ như chiếc áo của nàng vương phi thời xưa. Đôi chân khoẻ mạnh, chắc nịch, gần mấy ngón chân có một cái cựa chìa ra sắc nhọn, là vũ khí đáng sợ nhất khi chú chiến đấu với kẻ thù. Cái miệng nhọn hoắt, cứng cáp, để bổ vào đầu địch thủ của mình. Chùm lông đuôi cong cong như mái tóc “đuôi gà” của các cô gái. Trông chú lúc này mới lực lưỡng làm sao! Cũng chính nhờ sự lực lưỡng đó mà chú “chim gái” rất tài. Hễ cô gà mái nào được đi với chú là an toàn tuyệt đối. Vì vậy nên chàng ta có rất nhiều “tình địch”. Nhiều thì nhiều nhưng chẳng có tên nào dám đụng cu cậu cả. Cu cậu đã là anh hùng của cả cái xóm này.</a:t>
            </a:r>
            <a:endParaRPr lang="vi-VN" dirty="0">
              <a:solidFill>
                <a:schemeClr val="dk1"/>
              </a:solidFill>
              <a:latin typeface="UTM Avo" panose="02040603050506020204" pitchFamily="18"/>
            </a:endParaRPr>
          </a:p>
        </p:txBody>
      </p:sp>
    </p:spTree>
    <p:extLst>
      <p:ext uri="{BB962C8B-B14F-4D97-AF65-F5344CB8AC3E}">
        <p14:creationId xmlns:p14="http://schemas.microsoft.com/office/powerpoint/2010/main" val="42734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91;p11">
            <a:extLst>
              <a:ext uri="{FF2B5EF4-FFF2-40B4-BE49-F238E27FC236}">
                <a16:creationId xmlns:a16="http://schemas.microsoft.com/office/drawing/2014/main" id="{3DC9775D-E6AC-C26E-50A8-B3D69EC9D6B8}"/>
              </a:ext>
            </a:extLst>
          </p:cNvPr>
          <p:cNvSpPr/>
          <p:nvPr/>
        </p:nvSpPr>
        <p:spPr>
          <a:xfrm>
            <a:off x="794" y="6383204"/>
            <a:ext cx="12192000" cy="767623"/>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a:lstStyle/>
          <a:p>
            <a:endParaRPr lang="en-US"/>
          </a:p>
        </p:txBody>
      </p:sp>
      <p:sp>
        <p:nvSpPr>
          <p:cNvPr id="5" name="Google Shape;194;p11">
            <a:extLst>
              <a:ext uri="{FF2B5EF4-FFF2-40B4-BE49-F238E27FC236}">
                <a16:creationId xmlns:a16="http://schemas.microsoft.com/office/drawing/2014/main" id="{45D60D52-60DA-232A-8A96-AB2F67DD2CCD}"/>
              </a:ext>
            </a:extLst>
          </p:cNvPr>
          <p:cNvSpPr txBox="1"/>
          <p:nvPr/>
        </p:nvSpPr>
        <p:spPr>
          <a:xfrm>
            <a:off x="3943792" y="1521466"/>
            <a:ext cx="4304416" cy="482542"/>
          </a:xfrm>
          <a:prstGeom prst="rect">
            <a:avLst/>
          </a:prstGeom>
          <a:noFill/>
          <a:ln>
            <a:noFill/>
          </a:ln>
        </p:spPr>
        <p:txBody>
          <a:bodyPr spcFirstLastPara="1" wrap="square" lIns="60950" tIns="30467" rIns="60950" bIns="30467" anchor="t" anchorCtr="0">
            <a:spAutoFit/>
          </a:bodyPr>
          <a:lstStyle/>
          <a:p>
            <a:pPr algn="ctr">
              <a:lnSpc>
                <a:spcPct val="114000"/>
              </a:lnSpc>
            </a:pPr>
            <a:r>
              <a:rPr lang="vi-VN" sz="2400" b="1" dirty="0">
                <a:solidFill>
                  <a:schemeClr val="bg1"/>
                </a:solidFill>
                <a:latin typeface="UTM Avo" panose="02040603050506020204" pitchFamily="18"/>
              </a:rPr>
              <a:t>Bài văn tham khảo</a:t>
            </a:r>
            <a:endParaRPr sz="2400" b="1" dirty="0">
              <a:solidFill>
                <a:schemeClr val="bg1"/>
              </a:solidFill>
              <a:latin typeface="UTM Avo" panose="02040603050506020204" pitchFamily="18"/>
            </a:endParaRPr>
          </a:p>
        </p:txBody>
      </p:sp>
      <p:sp>
        <p:nvSpPr>
          <p:cNvPr id="6" name="Google Shape;195;p11">
            <a:extLst>
              <a:ext uri="{FF2B5EF4-FFF2-40B4-BE49-F238E27FC236}">
                <a16:creationId xmlns:a16="http://schemas.microsoft.com/office/drawing/2014/main" id="{97B19911-CF1D-A14F-D670-463705C0BED5}"/>
              </a:ext>
            </a:extLst>
          </p:cNvPr>
          <p:cNvSpPr/>
          <p:nvPr/>
        </p:nvSpPr>
        <p:spPr>
          <a:xfrm>
            <a:off x="483902" y="2159000"/>
            <a:ext cx="8660098" cy="3931377"/>
          </a:xfrm>
          <a:prstGeom prst="wedgeRoundRectCallout">
            <a:avLst>
              <a:gd name="adj1" fmla="val -18405"/>
              <a:gd name="adj2" fmla="val 48836"/>
              <a:gd name="adj3"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0950" tIns="30467" rIns="60950" bIns="168000" anchor="ctr" anchorCtr="0">
            <a:noAutofit/>
          </a:bodyPr>
          <a:lstStyle/>
          <a:p>
            <a:pPr algn="ctr">
              <a:lnSpc>
                <a:spcPct val="150000"/>
              </a:lnSpc>
            </a:pPr>
            <a:r>
              <a:rPr lang="vi-VN" sz="2400" b="1" dirty="0">
                <a:solidFill>
                  <a:schemeClr val="bg1"/>
                </a:solidFill>
                <a:latin typeface="UTM Avo" panose="02040603050506020204" pitchFamily="18"/>
                <a:ea typeface="arial"/>
                <a:cs typeface="arial"/>
                <a:sym typeface="arial"/>
              </a:rPr>
              <a:t>Kết bài:</a:t>
            </a:r>
            <a:endParaRPr sz="2400" dirty="0">
              <a:solidFill>
                <a:schemeClr val="bg1"/>
              </a:solidFill>
              <a:latin typeface="UTM Avo" panose="02040603050506020204" pitchFamily="18"/>
            </a:endParaRPr>
          </a:p>
          <a:p>
            <a:pPr indent="304815" algn="just">
              <a:lnSpc>
                <a:spcPct val="150000"/>
              </a:lnSpc>
            </a:pPr>
            <a:r>
              <a:rPr lang="vi-VN" sz="2400" dirty="0">
                <a:solidFill>
                  <a:schemeClr val="bg1"/>
                </a:solidFill>
                <a:latin typeface="UTM Avo" panose="02040603050506020204" pitchFamily="18"/>
                <a:ea typeface="arial"/>
                <a:cs typeface="arial"/>
                <a:sym typeface="arial"/>
              </a:rPr>
              <a:t>Em quý cu cậu lắm! Không chỉ vì cái mã của cu cậu lại niềm kiêu hãnh của em đối với bạn bè. Mà nó còn rất có ích – tiếng gáy của nó luôn báo thức mọi người dậy đúng giờ để chuẩn bị cho một ngày lao động mới. Cậu ta là như thế đấy! </a:t>
            </a:r>
            <a:r>
              <a:rPr lang="vi-VN" sz="2400">
                <a:solidFill>
                  <a:schemeClr val="bg1"/>
                </a:solidFill>
                <a:latin typeface="UTM Avo" panose="02040603050506020204" pitchFamily="18"/>
                <a:ea typeface="arial"/>
                <a:cs typeface="arial"/>
                <a:sym typeface="arial"/>
              </a:rPr>
              <a:t>Chăm chỉ</a:t>
            </a:r>
            <a:r>
              <a:rPr lang="en-US" sz="2400">
                <a:solidFill>
                  <a:schemeClr val="bg1"/>
                </a:solidFill>
                <a:latin typeface="UTM Avo" panose="02040603050506020204" pitchFamily="18"/>
                <a:ea typeface="arial"/>
                <a:cs typeface="arial"/>
                <a:sym typeface="arial"/>
              </a:rPr>
              <a:t>,</a:t>
            </a:r>
            <a:r>
              <a:rPr lang="vi-VN" sz="2400">
                <a:solidFill>
                  <a:schemeClr val="bg1"/>
                </a:solidFill>
                <a:latin typeface="UTM Avo" panose="02040603050506020204" pitchFamily="18"/>
                <a:ea typeface="arial"/>
                <a:cs typeface="arial"/>
                <a:sym typeface="arial"/>
              </a:rPr>
              <a:t> </a:t>
            </a:r>
            <a:r>
              <a:rPr lang="vi-VN" sz="2400" dirty="0">
                <a:solidFill>
                  <a:schemeClr val="bg1"/>
                </a:solidFill>
                <a:latin typeface="UTM Avo" panose="02040603050506020204" pitchFamily="18"/>
                <a:ea typeface="arial"/>
                <a:cs typeface="arial"/>
                <a:sym typeface="arial"/>
              </a:rPr>
              <a:t>chững chạc và thật đáng khen.</a:t>
            </a:r>
            <a:endParaRPr sz="2400" dirty="0">
              <a:solidFill>
                <a:schemeClr val="bg1"/>
              </a:solidFill>
              <a:latin typeface="UTM Avo" panose="02040603050506020204" pitchFamily="18"/>
            </a:endParaRPr>
          </a:p>
        </p:txBody>
      </p:sp>
      <p:pic>
        <p:nvPicPr>
          <p:cNvPr id="7" name="Google Shape;196;p11" descr="Gà Trống Hình ảnh PNG | Vector Và Các Tập Tin PSD | Tải Về Miễn Phí Trên  Pngtree">
            <a:extLst>
              <a:ext uri="{FF2B5EF4-FFF2-40B4-BE49-F238E27FC236}">
                <a16:creationId xmlns:a16="http://schemas.microsoft.com/office/drawing/2014/main" id="{4E8DEF6F-301D-0311-7DE2-EA70A9B7947C}"/>
              </a:ext>
            </a:extLst>
          </p:cNvPr>
          <p:cNvPicPr preferRelativeResize="0"/>
          <p:nvPr/>
        </p:nvPicPr>
        <p:blipFill rotWithShape="1">
          <a:blip r:embed="rId4">
            <a:alphaModFix/>
          </a:blip>
          <a:srcRect/>
          <a:stretch/>
        </p:blipFill>
        <p:spPr>
          <a:xfrm flipH="1">
            <a:off x="7925594" y="3606800"/>
            <a:ext cx="4876800" cy="3251200"/>
          </a:xfrm>
          <a:prstGeom prst="rect">
            <a:avLst/>
          </a:prstGeom>
          <a:noFill/>
          <a:ln>
            <a:noFill/>
          </a:ln>
        </p:spPr>
      </p:pic>
    </p:spTree>
    <p:extLst>
      <p:ext uri="{BB962C8B-B14F-4D97-AF65-F5344CB8AC3E}">
        <p14:creationId xmlns:p14="http://schemas.microsoft.com/office/powerpoint/2010/main" val="350157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2C096976-C699-65E3-43EC-1B3D1A66101D}"/>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6554922-84F3-D614-0040-C94320B8580B}"/>
              </a:ext>
            </a:extLst>
          </p:cNvPr>
          <p:cNvGrpSpPr/>
          <p:nvPr/>
        </p:nvGrpSpPr>
        <p:grpSpPr>
          <a:xfrm>
            <a:off x="330597" y="2216008"/>
            <a:ext cx="6096000" cy="2209800"/>
            <a:chOff x="-558403" y="1714500"/>
            <a:chExt cx="6096000" cy="2209800"/>
          </a:xfrm>
        </p:grpSpPr>
        <p:sp>
          <p:nvSpPr>
            <p:cNvPr id="6" name="Google Shape;205;p25">
              <a:extLst>
                <a:ext uri="{FF2B5EF4-FFF2-40B4-BE49-F238E27FC236}">
                  <a16:creationId xmlns:a16="http://schemas.microsoft.com/office/drawing/2014/main" id="{ECA0BE4D-B9EE-688E-5C77-D541DA577C56}"/>
                </a:ext>
              </a:extLst>
            </p:cNvPr>
            <p:cNvSpPr/>
            <p:nvPr/>
          </p:nvSpPr>
          <p:spPr>
            <a:xfrm>
              <a:off x="864394" y="1714500"/>
              <a:ext cx="3250406" cy="2209800"/>
            </a:xfrm>
            <a:prstGeom prst="cloud">
              <a:avLst/>
            </a:prstGeom>
            <a:solidFill>
              <a:schemeClr val="accent4">
                <a:lumMod val="60000"/>
                <a:lumOff val="40000"/>
              </a:schemeClr>
            </a:solidFill>
            <a:ln w="25400" cap="flat" cmpd="sng">
              <a:solidFill>
                <a:schemeClr val="accent5"/>
              </a:solidFill>
              <a:prstDash val="solid"/>
              <a:round/>
              <a:headEnd type="none" w="sm" len="sm"/>
              <a:tailEnd type="none" w="sm" len="sm"/>
            </a:ln>
          </p:spPr>
          <p:txBody>
            <a:bodyPr spcFirstLastPara="1" wrap="square" lIns="60950" tIns="30467" rIns="60950" bIns="120000" anchor="ctr" anchorCtr="0">
              <a:noAutofit/>
            </a:bodyPr>
            <a:lstStyle/>
            <a:p>
              <a:pPr algn="ctr">
                <a:lnSpc>
                  <a:spcPct val="150000"/>
                </a:lnSpc>
              </a:pPr>
              <a:endParaRPr sz="622" dirty="0"/>
            </a:p>
          </p:txBody>
        </p:sp>
        <p:sp>
          <p:nvSpPr>
            <p:cNvPr id="9" name="TextBox 8">
              <a:extLst>
                <a:ext uri="{FF2B5EF4-FFF2-40B4-BE49-F238E27FC236}">
                  <a16:creationId xmlns:a16="http://schemas.microsoft.com/office/drawing/2014/main" id="{C592F1DC-3489-118B-C370-25726E84357D}"/>
                </a:ext>
              </a:extLst>
            </p:cNvPr>
            <p:cNvSpPr txBox="1"/>
            <p:nvPr/>
          </p:nvSpPr>
          <p:spPr>
            <a:xfrm>
              <a:off x="-558403" y="2258477"/>
              <a:ext cx="6096000" cy="1121846"/>
            </a:xfrm>
            <a:prstGeom prst="rect">
              <a:avLst/>
            </a:prstGeom>
            <a:noFill/>
          </p:spPr>
          <p:txBody>
            <a:bodyPr wrap="square">
              <a:spAutoFit/>
            </a:bodyPr>
            <a:lstStyle/>
            <a:p>
              <a:pPr algn="ctr">
                <a:lnSpc>
                  <a:spcPct val="150000"/>
                </a:lnSpc>
              </a:pPr>
              <a:r>
                <a:rPr lang="vi-VN" sz="2400" dirty="0">
                  <a:solidFill>
                    <a:schemeClr val="dk1"/>
                  </a:solidFill>
                  <a:latin typeface="UTM Avo" panose="02040603050506020204" pitchFamily="18"/>
                </a:rPr>
                <a:t>Hoàn thành </a:t>
              </a:r>
            </a:p>
            <a:p>
              <a:pPr algn="ctr">
                <a:lnSpc>
                  <a:spcPct val="150000"/>
                </a:lnSpc>
              </a:pPr>
              <a:r>
                <a:rPr lang="vi-VN" sz="2400" dirty="0">
                  <a:solidFill>
                    <a:schemeClr val="dk1"/>
                  </a:solidFill>
                  <a:latin typeface="UTM Avo" panose="02040603050506020204" pitchFamily="18"/>
                </a:rPr>
                <a:t>bài viết</a:t>
              </a:r>
              <a:endParaRPr lang="vi-VN" sz="500" dirty="0">
                <a:latin typeface="UTM Avo" panose="02040603050506020204" pitchFamily="18"/>
              </a:endParaRPr>
            </a:p>
          </p:txBody>
        </p:sp>
      </p:grpSp>
      <p:grpSp>
        <p:nvGrpSpPr>
          <p:cNvPr id="13" name="Group 12">
            <a:extLst>
              <a:ext uri="{FF2B5EF4-FFF2-40B4-BE49-F238E27FC236}">
                <a16:creationId xmlns:a16="http://schemas.microsoft.com/office/drawing/2014/main" id="{B124E733-5967-5550-C2F7-5CA28A51166B}"/>
              </a:ext>
            </a:extLst>
          </p:cNvPr>
          <p:cNvGrpSpPr/>
          <p:nvPr/>
        </p:nvGrpSpPr>
        <p:grpSpPr>
          <a:xfrm>
            <a:off x="5599906" y="1454259"/>
            <a:ext cx="4838700" cy="3344439"/>
            <a:chOff x="5194697" y="2450086"/>
            <a:chExt cx="4838700" cy="3344439"/>
          </a:xfrm>
        </p:grpSpPr>
        <p:sp>
          <p:nvSpPr>
            <p:cNvPr id="7" name="Google Shape;206;p25">
              <a:extLst>
                <a:ext uri="{FF2B5EF4-FFF2-40B4-BE49-F238E27FC236}">
                  <a16:creationId xmlns:a16="http://schemas.microsoft.com/office/drawing/2014/main" id="{F92AC9F1-027B-1F30-F3EB-632FB49B0245}"/>
                </a:ext>
              </a:extLst>
            </p:cNvPr>
            <p:cNvSpPr/>
            <p:nvPr/>
          </p:nvSpPr>
          <p:spPr>
            <a:xfrm>
              <a:off x="5194697" y="2450086"/>
              <a:ext cx="4838700" cy="3344439"/>
            </a:xfrm>
            <a:prstGeom prst="cloud">
              <a:avLst/>
            </a:prstGeom>
            <a:solidFill>
              <a:schemeClr val="accent4">
                <a:lumMod val="60000"/>
                <a:lumOff val="40000"/>
              </a:schemeClr>
            </a:solidFill>
            <a:ln w="25400" cap="flat" cmpd="sng">
              <a:solidFill>
                <a:schemeClr val="accent5"/>
              </a:solidFill>
              <a:prstDash val="solid"/>
              <a:round/>
              <a:headEnd type="none" w="sm" len="sm"/>
              <a:tailEnd type="none" w="sm" len="sm"/>
            </a:ln>
          </p:spPr>
          <p:txBody>
            <a:bodyPr spcFirstLastPara="1" wrap="square" lIns="60950" tIns="30467" rIns="60950" bIns="120000" anchor="ctr" anchorCtr="0">
              <a:noAutofit/>
            </a:bodyPr>
            <a:lstStyle/>
            <a:p>
              <a:pPr algn="ctr">
                <a:lnSpc>
                  <a:spcPct val="150000"/>
                </a:lnSpc>
              </a:pPr>
              <a:endParaRPr sz="622" b="1" i="1" dirty="0"/>
            </a:p>
          </p:txBody>
        </p:sp>
        <p:sp>
          <p:nvSpPr>
            <p:cNvPr id="11" name="TextBox 10">
              <a:extLst>
                <a:ext uri="{FF2B5EF4-FFF2-40B4-BE49-F238E27FC236}">
                  <a16:creationId xmlns:a16="http://schemas.microsoft.com/office/drawing/2014/main" id="{794763B0-0AB1-27CC-E5D8-B3A57F7FF57E}"/>
                </a:ext>
              </a:extLst>
            </p:cNvPr>
            <p:cNvSpPr txBox="1"/>
            <p:nvPr/>
          </p:nvSpPr>
          <p:spPr>
            <a:xfrm>
              <a:off x="5194697" y="3083108"/>
              <a:ext cx="4838700" cy="1682384"/>
            </a:xfrm>
            <a:prstGeom prst="rect">
              <a:avLst/>
            </a:prstGeom>
            <a:noFill/>
          </p:spPr>
          <p:txBody>
            <a:bodyPr wrap="square">
              <a:spAutoFit/>
            </a:bodyPr>
            <a:lstStyle/>
            <a:p>
              <a:pPr algn="ctr">
                <a:lnSpc>
                  <a:spcPct val="150000"/>
                </a:lnSpc>
              </a:pPr>
              <a:r>
                <a:rPr lang="vi-VN" sz="2400" dirty="0">
                  <a:solidFill>
                    <a:schemeClr val="dk1"/>
                  </a:solidFill>
                  <a:latin typeface="UTM Avo" panose="02040603050506020204" pitchFamily="18"/>
                </a:rPr>
                <a:t>Chuẩn bị</a:t>
              </a:r>
            </a:p>
            <a:p>
              <a:pPr algn="ctr">
                <a:lnSpc>
                  <a:spcPct val="150000"/>
                </a:lnSpc>
              </a:pPr>
              <a:r>
                <a:rPr lang="vi-VN" sz="2400" b="1" dirty="0">
                  <a:solidFill>
                    <a:schemeClr val="dk1"/>
                  </a:solidFill>
                  <a:latin typeface="UTM Avo" panose="02040603050506020204" pitchFamily="18"/>
                </a:rPr>
                <a:t>Trao đổi:</a:t>
              </a:r>
              <a:r>
                <a:rPr lang="vi-VN" sz="2400" dirty="0">
                  <a:solidFill>
                    <a:schemeClr val="dk1"/>
                  </a:solidFill>
                  <a:latin typeface="UTM Avo" panose="02040603050506020204" pitchFamily="18"/>
                </a:rPr>
                <a:t> </a:t>
              </a:r>
              <a:r>
                <a:rPr lang="vi-VN" sz="2400" b="1" dirty="0">
                  <a:solidFill>
                    <a:schemeClr val="dk1"/>
                  </a:solidFill>
                  <a:latin typeface="UTM Avo" panose="02040603050506020204" pitchFamily="18"/>
                </a:rPr>
                <a:t>Tình yêu </a:t>
              </a:r>
            </a:p>
            <a:p>
              <a:pPr algn="ctr">
                <a:lnSpc>
                  <a:spcPct val="150000"/>
                </a:lnSpc>
              </a:pPr>
              <a:r>
                <a:rPr lang="vi-VN" sz="2400" b="1" dirty="0">
                  <a:solidFill>
                    <a:schemeClr val="dk1"/>
                  </a:solidFill>
                  <a:latin typeface="UTM Avo" panose="02040603050506020204" pitchFamily="18"/>
                </a:rPr>
                <a:t>quê hương, đất nước</a:t>
              </a:r>
              <a:endParaRPr lang="vi-VN" sz="500" b="1" dirty="0">
                <a:latin typeface="UTM Avo" panose="02040603050506020204" pitchFamily="18"/>
              </a:endParaRPr>
            </a:p>
          </p:txBody>
        </p:sp>
      </p:grpSp>
      <p:sp>
        <p:nvSpPr>
          <p:cNvPr id="14" name="Google Shape;167;p8">
            <a:extLst>
              <a:ext uri="{FF2B5EF4-FFF2-40B4-BE49-F238E27FC236}">
                <a16:creationId xmlns:a16="http://schemas.microsoft.com/office/drawing/2014/main" id="{13C1EC90-E1BA-4AB6-1175-2C28C98981F6}"/>
              </a:ext>
            </a:extLst>
          </p:cNvPr>
          <p:cNvSpPr>
            <a:spLocks noChangeAspect="1"/>
          </p:cNvSpPr>
          <p:nvPr/>
        </p:nvSpPr>
        <p:spPr>
          <a:xfrm>
            <a:off x="2023586" y="4709798"/>
            <a:ext cx="8144827" cy="2148202"/>
          </a:xfrm>
          <a:custGeom>
            <a:avLst/>
            <a:gdLst/>
            <a:ahLst/>
            <a:cxnLst/>
            <a:rect l="l" t="t" r="r" b="b"/>
            <a:pathLst>
              <a:path w="2408351" h="635203" extrusionOk="0">
                <a:moveTo>
                  <a:pt x="0" y="0"/>
                </a:moveTo>
                <a:lnTo>
                  <a:pt x="2408351" y="0"/>
                </a:lnTo>
                <a:lnTo>
                  <a:pt x="2408351" y="635202"/>
                </a:lnTo>
                <a:lnTo>
                  <a:pt x="0" y="635202"/>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oogle Shape;96;p2">
            <a:extLst>
              <a:ext uri="{FF2B5EF4-FFF2-40B4-BE49-F238E27FC236}">
                <a16:creationId xmlns:a16="http://schemas.microsoft.com/office/drawing/2014/main" id="{9D4B4067-2857-00F1-4C0D-0B207EF23720}"/>
              </a:ext>
            </a:extLst>
          </p:cNvPr>
          <p:cNvGrpSpPr/>
          <p:nvPr/>
        </p:nvGrpSpPr>
        <p:grpSpPr>
          <a:xfrm>
            <a:off x="1334294" y="1763268"/>
            <a:ext cx="4470400" cy="4347464"/>
            <a:chOff x="1143000" y="1028700"/>
            <a:chExt cx="8330087" cy="8101009"/>
          </a:xfrm>
        </p:grpSpPr>
        <p:sp>
          <p:nvSpPr>
            <p:cNvPr id="4" name="Google Shape;97;p2">
              <a:extLst>
                <a:ext uri="{FF2B5EF4-FFF2-40B4-BE49-F238E27FC236}">
                  <a16:creationId xmlns:a16="http://schemas.microsoft.com/office/drawing/2014/main" id="{08A30F58-E0FE-1899-8156-A2FA0B462586}"/>
                </a:ext>
              </a:extLst>
            </p:cNvPr>
            <p:cNvSpPr/>
            <p:nvPr/>
          </p:nvSpPr>
          <p:spPr>
            <a:xfrm>
              <a:off x="1143000" y="1028700"/>
              <a:ext cx="8330087" cy="8101009"/>
            </a:xfrm>
            <a:custGeom>
              <a:avLst/>
              <a:gdLst/>
              <a:ahLst/>
              <a:cxnLst/>
              <a:rect l="l" t="t" r="r" b="b"/>
              <a:pathLst>
                <a:path w="8330087" h="8101009" extrusionOk="0">
                  <a:moveTo>
                    <a:pt x="0" y="0"/>
                  </a:moveTo>
                  <a:lnTo>
                    <a:pt x="8330087" y="0"/>
                  </a:lnTo>
                  <a:lnTo>
                    <a:pt x="8330087" y="8101009"/>
                  </a:lnTo>
                  <a:lnTo>
                    <a:pt x="0" y="8101009"/>
                  </a:lnTo>
                  <a:lnTo>
                    <a:pt x="0" y="0"/>
                  </a:lnTo>
                  <a:close/>
                </a:path>
              </a:pathLst>
            </a:custGeom>
            <a:blipFill rotWithShape="1">
              <a:blip r:embed="rId3">
                <a:alphaModFix/>
              </a:blip>
              <a:stretch>
                <a:fillRect/>
              </a:stretch>
            </a:blipFill>
            <a:ln>
              <a:noFill/>
            </a:ln>
          </p:spPr>
          <p:txBody>
            <a:bodyPr/>
            <a:lstStyle/>
            <a:p>
              <a:endParaRPr lang="en-US"/>
            </a:p>
          </p:txBody>
        </p:sp>
        <p:sp>
          <p:nvSpPr>
            <p:cNvPr id="5" name="Google Shape;98;p2">
              <a:extLst>
                <a:ext uri="{FF2B5EF4-FFF2-40B4-BE49-F238E27FC236}">
                  <a16:creationId xmlns:a16="http://schemas.microsoft.com/office/drawing/2014/main" id="{15CDAA90-CF43-FB53-1B67-871734FE993A}"/>
                </a:ext>
              </a:extLst>
            </p:cNvPr>
            <p:cNvSpPr/>
            <p:nvPr/>
          </p:nvSpPr>
          <p:spPr>
            <a:xfrm>
              <a:off x="2283001" y="2054174"/>
              <a:ext cx="6050086" cy="6050060"/>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5469" r="-25469"/>
              </a:stretch>
            </a:blipFill>
            <a:ln>
              <a:noFill/>
            </a:ln>
          </p:spPr>
          <p:txBody>
            <a:bodyPr spcFirstLastPara="1" wrap="square" lIns="60950" tIns="60950" rIns="60950" bIns="60950" anchor="ctr" anchorCtr="0">
              <a:noAutofit/>
            </a:bodyPr>
            <a:lstStyle/>
            <a:p>
              <a:endParaRPr sz="622">
                <a:latin typeface="UTM Avo" panose="02040603050506020204" pitchFamily="18"/>
              </a:endParaRPr>
            </a:p>
          </p:txBody>
        </p:sp>
      </p:grpSp>
      <p:sp>
        <p:nvSpPr>
          <p:cNvPr id="7" name="Google Shape;100;p2">
            <a:extLst>
              <a:ext uri="{FF2B5EF4-FFF2-40B4-BE49-F238E27FC236}">
                <a16:creationId xmlns:a16="http://schemas.microsoft.com/office/drawing/2014/main" id="{1726AD95-55AE-22C2-1316-A9D4B396063B}"/>
              </a:ext>
            </a:extLst>
          </p:cNvPr>
          <p:cNvSpPr/>
          <p:nvPr/>
        </p:nvSpPr>
        <p:spPr>
          <a:xfrm>
            <a:off x="5528221" y="2159000"/>
            <a:ext cx="714307" cy="1083652"/>
          </a:xfrm>
          <a:custGeom>
            <a:avLst/>
            <a:gdLst/>
            <a:ahLst/>
            <a:cxnLst/>
            <a:rect l="l" t="t" r="r" b="b"/>
            <a:pathLst>
              <a:path w="1071461" h="1625478" extrusionOk="0">
                <a:moveTo>
                  <a:pt x="0" y="0"/>
                </a:moveTo>
                <a:lnTo>
                  <a:pt x="1071461" y="0"/>
                </a:lnTo>
                <a:lnTo>
                  <a:pt x="1071461" y="1625478"/>
                </a:lnTo>
                <a:lnTo>
                  <a:pt x="0" y="1625478"/>
                </a:lnTo>
                <a:lnTo>
                  <a:pt x="0" y="0"/>
                </a:lnTo>
                <a:close/>
              </a:path>
            </a:pathLst>
          </a:custGeom>
          <a:blipFill rotWithShape="1">
            <a:blip r:embed="rId5">
              <a:alphaModFix/>
            </a:blip>
            <a:stretch>
              <a:fillRect/>
            </a:stretch>
          </a:blipFill>
          <a:ln>
            <a:noFill/>
          </a:ln>
        </p:spPr>
        <p:txBody>
          <a:bodyPr/>
          <a:lstStyle/>
          <a:p>
            <a:endParaRPr lang="en-US"/>
          </a:p>
        </p:txBody>
      </p:sp>
      <p:sp>
        <p:nvSpPr>
          <p:cNvPr id="8" name="Google Shape;101;p2">
            <a:extLst>
              <a:ext uri="{FF2B5EF4-FFF2-40B4-BE49-F238E27FC236}">
                <a16:creationId xmlns:a16="http://schemas.microsoft.com/office/drawing/2014/main" id="{37F6D8D7-0F50-A9A1-9358-616B732B9911}"/>
              </a:ext>
            </a:extLst>
          </p:cNvPr>
          <p:cNvSpPr/>
          <p:nvPr/>
        </p:nvSpPr>
        <p:spPr>
          <a:xfrm rot="1162893">
            <a:off x="1283754" y="5003577"/>
            <a:ext cx="2064581" cy="534211"/>
          </a:xfrm>
          <a:custGeom>
            <a:avLst/>
            <a:gdLst/>
            <a:ahLst/>
            <a:cxnLst/>
            <a:rect l="l" t="t" r="r" b="b"/>
            <a:pathLst>
              <a:path w="3096872" h="801316" extrusionOk="0">
                <a:moveTo>
                  <a:pt x="0" y="0"/>
                </a:moveTo>
                <a:lnTo>
                  <a:pt x="3096872" y="0"/>
                </a:lnTo>
                <a:lnTo>
                  <a:pt x="3096872" y="801315"/>
                </a:lnTo>
                <a:lnTo>
                  <a:pt x="0" y="801315"/>
                </a:lnTo>
                <a:lnTo>
                  <a:pt x="0" y="0"/>
                </a:lnTo>
                <a:close/>
              </a:path>
            </a:pathLst>
          </a:custGeom>
          <a:blipFill rotWithShape="1">
            <a:blip r:embed="rId6">
              <a:alphaModFix/>
            </a:blip>
            <a:stretch>
              <a:fillRect/>
            </a:stretch>
          </a:blipFill>
          <a:ln>
            <a:noFill/>
          </a:ln>
        </p:spPr>
        <p:txBody>
          <a:bodyPr/>
          <a:lstStyle/>
          <a:p>
            <a:endParaRPr lang="en-US"/>
          </a:p>
        </p:txBody>
      </p:sp>
      <p:sp>
        <p:nvSpPr>
          <p:cNvPr id="11" name="Google Shape;104;p2">
            <a:extLst>
              <a:ext uri="{FF2B5EF4-FFF2-40B4-BE49-F238E27FC236}">
                <a16:creationId xmlns:a16="http://schemas.microsoft.com/office/drawing/2014/main" id="{B1DCCD69-92E2-4916-A80F-BF7C858DBDB8}"/>
              </a:ext>
            </a:extLst>
          </p:cNvPr>
          <p:cNvSpPr txBox="1"/>
          <p:nvPr/>
        </p:nvSpPr>
        <p:spPr>
          <a:xfrm>
            <a:off x="6307027" y="2867750"/>
            <a:ext cx="4969800" cy="1808390"/>
          </a:xfrm>
          <a:prstGeom prst="rect">
            <a:avLst/>
          </a:prstGeom>
          <a:noFill/>
          <a:ln>
            <a:noFill/>
          </a:ln>
        </p:spPr>
        <p:txBody>
          <a:bodyPr spcFirstLastPara="1" wrap="square" lIns="60950" tIns="60950" rIns="60950" bIns="60950" anchor="t" anchorCtr="0">
            <a:noAutofit/>
          </a:bodyPr>
          <a:lstStyle/>
          <a:p>
            <a:pPr algn="ctr">
              <a:lnSpc>
                <a:spcPct val="150000"/>
              </a:lnSpc>
            </a:pPr>
            <a:r>
              <a:rPr lang="vi-VN" sz="3200" dirty="0">
                <a:solidFill>
                  <a:schemeClr val="dk1"/>
                </a:solidFill>
                <a:latin typeface="UTM Avo" panose="02040603050506020204" pitchFamily="18"/>
                <a:ea typeface="Calibri"/>
                <a:cs typeface="Calibri"/>
                <a:sym typeface="Calibri"/>
              </a:rPr>
              <a:t>Em hãy nhắc lại dàn ý bài văn tả con vật.</a:t>
            </a:r>
            <a:endParaRPr sz="3200" dirty="0">
              <a:solidFill>
                <a:schemeClr val="dk1"/>
              </a:solidFill>
              <a:latin typeface="UTM Avo" panose="02040603050506020204" pitchFamily="18"/>
              <a:ea typeface="Calibri"/>
              <a:cs typeface="Calibri"/>
              <a:sym typeface="Calibri"/>
            </a:endParaRPr>
          </a:p>
        </p:txBody>
      </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Tiếng việt (1)">
            <a:extLst>
              <a:ext uri="{FF2B5EF4-FFF2-40B4-BE49-F238E27FC236}">
                <a16:creationId xmlns:a16="http://schemas.microsoft.com/office/drawing/2014/main" id="{2561DA70-C5C3-4B1C-BCF1-5AE58EB49A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6413"/>
          </a:xfrm>
          <a:prstGeom prst="rect">
            <a:avLst/>
          </a:prstGeom>
        </p:spPr>
      </p:pic>
      <p:pic>
        <p:nvPicPr>
          <p:cNvPr id="2" name="Picture 1">
            <a:hlinkClick r:id="rId3"/>
            <a:extLst>
              <a:ext uri="{FF2B5EF4-FFF2-40B4-BE49-F238E27FC236}">
                <a16:creationId xmlns:a16="http://schemas.microsoft.com/office/drawing/2014/main" id="{6577338A-9DE9-82C7-E45F-932763F0EFF6}"/>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2;p4">
            <a:extLst>
              <a:ext uri="{FF2B5EF4-FFF2-40B4-BE49-F238E27FC236}">
                <a16:creationId xmlns:a16="http://schemas.microsoft.com/office/drawing/2014/main" id="{19EB14FF-8CAC-A549-4E8A-ED06179682B7}"/>
              </a:ext>
            </a:extLst>
          </p:cNvPr>
          <p:cNvSpPr/>
          <p:nvPr/>
        </p:nvSpPr>
        <p:spPr>
          <a:xfrm>
            <a:off x="0" y="5829300"/>
            <a:ext cx="12192000" cy="1257945"/>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a:lstStyle/>
          <a:p>
            <a:endParaRPr lang="en-US"/>
          </a:p>
        </p:txBody>
      </p:sp>
      <p:sp>
        <p:nvSpPr>
          <p:cNvPr id="5" name="Google Shape;125;p4">
            <a:extLst>
              <a:ext uri="{FF2B5EF4-FFF2-40B4-BE49-F238E27FC236}">
                <a16:creationId xmlns:a16="http://schemas.microsoft.com/office/drawing/2014/main" id="{61CB2B9F-88DF-1A97-B859-8262AF320D6A}"/>
              </a:ext>
            </a:extLst>
          </p:cNvPr>
          <p:cNvSpPr/>
          <p:nvPr/>
        </p:nvSpPr>
        <p:spPr>
          <a:xfrm>
            <a:off x="2812479" y="1137977"/>
            <a:ext cx="6568631" cy="4843723"/>
          </a:xfrm>
          <a:custGeom>
            <a:avLst/>
            <a:gdLst/>
            <a:ahLst/>
            <a:cxnLst/>
            <a:rect l="l" t="t" r="r" b="b"/>
            <a:pathLst>
              <a:path w="8580695" h="7025444" extrusionOk="0">
                <a:moveTo>
                  <a:pt x="0" y="0"/>
                </a:moveTo>
                <a:lnTo>
                  <a:pt x="8580694" y="0"/>
                </a:lnTo>
                <a:lnTo>
                  <a:pt x="8580694" y="7025444"/>
                </a:lnTo>
                <a:lnTo>
                  <a:pt x="0" y="7025444"/>
                </a:lnTo>
                <a:lnTo>
                  <a:pt x="0" y="0"/>
                </a:lnTo>
                <a:close/>
              </a:path>
            </a:pathLst>
          </a:custGeom>
          <a:blipFill rotWithShape="1">
            <a:blip r:embed="rId4">
              <a:alphaModFix/>
            </a:blip>
            <a:stretch>
              <a:fillRect/>
            </a:stretch>
          </a:blipFill>
          <a:ln>
            <a:noFill/>
          </a:ln>
        </p:spPr>
        <p:txBody>
          <a:bodyPr spcFirstLastPara="1" wrap="square" lIns="60950" tIns="480000" rIns="60950" bIns="0" anchor="ctr" anchorCtr="0">
            <a:noAutofit/>
          </a:bodyPr>
          <a:lstStyle/>
          <a:p>
            <a:pPr marL="762038" indent="-762038" algn="ctr">
              <a:lnSpc>
                <a:spcPct val="150000"/>
              </a:lnSpc>
              <a:buSzPct val="100000"/>
              <a:buFont typeface="Arial"/>
              <a:buAutoNum type="arabicPeriod"/>
            </a:pPr>
            <a:r>
              <a:rPr lang="vi-VN" sz="4400" b="1" dirty="0">
                <a:solidFill>
                  <a:schemeClr val="bg1"/>
                </a:solidFill>
                <a:latin typeface="UTM Avo" panose="02040603050506020204" pitchFamily="18"/>
              </a:rPr>
              <a:t>Chuẩn bị </a:t>
            </a:r>
            <a:endParaRPr sz="622" dirty="0">
              <a:solidFill>
                <a:schemeClr val="bg1"/>
              </a:solidFill>
              <a:latin typeface="UTM Avo" panose="02040603050506020204" pitchFamily="18"/>
            </a:endParaRPr>
          </a:p>
          <a:p>
            <a:pPr algn="ctr">
              <a:lnSpc>
                <a:spcPct val="150000"/>
              </a:lnSpc>
            </a:pPr>
            <a:r>
              <a:rPr lang="vi-VN" sz="4400" b="1" dirty="0">
                <a:solidFill>
                  <a:schemeClr val="bg1"/>
                </a:solidFill>
                <a:latin typeface="UTM Avo" panose="02040603050506020204" pitchFamily="18"/>
              </a:rPr>
              <a:t>viết bài văn </a:t>
            </a:r>
            <a:endParaRPr sz="622" dirty="0">
              <a:solidFill>
                <a:schemeClr val="bg1"/>
              </a:solidFill>
              <a:latin typeface="UTM Avo" panose="02040603050506020204" pitchFamily="18"/>
            </a:endParaRPr>
          </a:p>
          <a:p>
            <a:pPr algn="ctr">
              <a:lnSpc>
                <a:spcPct val="150000"/>
              </a:lnSpc>
            </a:pPr>
            <a:r>
              <a:rPr lang="vi-VN" sz="4400" b="1" dirty="0">
                <a:solidFill>
                  <a:schemeClr val="bg1"/>
                </a:solidFill>
                <a:latin typeface="UTM Avo" panose="02040603050506020204" pitchFamily="18"/>
              </a:rPr>
              <a:t>tả một con vật</a:t>
            </a:r>
            <a:endParaRPr sz="4400" b="1" dirty="0">
              <a:solidFill>
                <a:schemeClr val="bg1"/>
              </a:solidFill>
              <a:latin typeface="UTM Avo" panose="02040603050506020204" pitchFamily="18"/>
            </a:endParaRPr>
          </a:p>
          <a:p>
            <a:pPr algn="ctr">
              <a:lnSpc>
                <a:spcPct val="150000"/>
              </a:lnSpc>
            </a:pPr>
            <a:endParaRPr sz="4400" b="1" dirty="0">
              <a:solidFill>
                <a:schemeClr val="bg1"/>
              </a:solidFill>
              <a:latin typeface="UTM Avo" panose="02040603050506020204" pitchFamily="18"/>
              <a:ea typeface="Calibri"/>
              <a:cs typeface="Calibri"/>
              <a:sym typeface="Calibri"/>
            </a:endParaRPr>
          </a:p>
        </p:txBody>
      </p:sp>
      <p:sp>
        <p:nvSpPr>
          <p:cNvPr id="6" name="Google Shape;126;p4">
            <a:extLst>
              <a:ext uri="{FF2B5EF4-FFF2-40B4-BE49-F238E27FC236}">
                <a16:creationId xmlns:a16="http://schemas.microsoft.com/office/drawing/2014/main" id="{E7A20573-36AF-4EF1-B5C6-67D036CAF9E0}"/>
              </a:ext>
            </a:extLst>
          </p:cNvPr>
          <p:cNvSpPr/>
          <p:nvPr/>
        </p:nvSpPr>
        <p:spPr>
          <a:xfrm rot="-2014651">
            <a:off x="3010752" y="4443375"/>
            <a:ext cx="582289" cy="883929"/>
          </a:xfrm>
          <a:custGeom>
            <a:avLst/>
            <a:gdLst/>
            <a:ahLst/>
            <a:cxnLst/>
            <a:rect l="l" t="t" r="r" b="b"/>
            <a:pathLst>
              <a:path w="873433" h="1325894" extrusionOk="0">
                <a:moveTo>
                  <a:pt x="0" y="0"/>
                </a:moveTo>
                <a:lnTo>
                  <a:pt x="873433" y="0"/>
                </a:lnTo>
                <a:lnTo>
                  <a:pt x="873433" y="1325894"/>
                </a:lnTo>
                <a:lnTo>
                  <a:pt x="0" y="1325894"/>
                </a:lnTo>
                <a:lnTo>
                  <a:pt x="0" y="0"/>
                </a:lnTo>
                <a:close/>
              </a:path>
            </a:pathLst>
          </a:custGeom>
          <a:blipFill rotWithShape="1">
            <a:blip r:embed="rId5">
              <a:alphaModFix/>
            </a:blip>
            <a:stretch>
              <a:fillRect/>
            </a:stretch>
          </a:blipFill>
          <a:ln>
            <a:noFill/>
          </a:ln>
        </p:spPr>
        <p:txBody>
          <a:bodyPr/>
          <a:lstStyle/>
          <a:p>
            <a:endParaRPr lang="en-US"/>
          </a:p>
        </p:txBody>
      </p:sp>
      <p:sp>
        <p:nvSpPr>
          <p:cNvPr id="7" name="Google Shape;127;p4">
            <a:extLst>
              <a:ext uri="{FF2B5EF4-FFF2-40B4-BE49-F238E27FC236}">
                <a16:creationId xmlns:a16="http://schemas.microsoft.com/office/drawing/2014/main" id="{29C29F7B-9AFA-092D-07AC-A70F83923EB4}"/>
              </a:ext>
            </a:extLst>
          </p:cNvPr>
          <p:cNvSpPr/>
          <p:nvPr/>
        </p:nvSpPr>
        <p:spPr>
          <a:xfrm>
            <a:off x="8353359" y="1511300"/>
            <a:ext cx="1057255" cy="1249341"/>
          </a:xfrm>
          <a:custGeom>
            <a:avLst/>
            <a:gdLst/>
            <a:ahLst/>
            <a:cxnLst/>
            <a:rect l="l" t="t" r="r" b="b"/>
            <a:pathLst>
              <a:path w="1585883" h="1874012" extrusionOk="0">
                <a:moveTo>
                  <a:pt x="0" y="0"/>
                </a:moveTo>
                <a:lnTo>
                  <a:pt x="1585883" y="0"/>
                </a:lnTo>
                <a:lnTo>
                  <a:pt x="1585883" y="1874012"/>
                </a:lnTo>
                <a:lnTo>
                  <a:pt x="0" y="1874012"/>
                </a:lnTo>
                <a:lnTo>
                  <a:pt x="0" y="0"/>
                </a:lnTo>
                <a:close/>
              </a:path>
            </a:pathLst>
          </a:custGeom>
          <a:blipFill rotWithShape="1">
            <a:blip r:embed="rId6">
              <a:alphaModFix/>
            </a:blip>
            <a:stretch>
              <a:fillRect/>
            </a:stretch>
          </a:blipFill>
          <a:ln>
            <a:noFill/>
          </a:ln>
        </p:spPr>
        <p:txBody>
          <a:bodyPr/>
          <a:lstStyle/>
          <a:p>
            <a:endParaRPr lang="en-US"/>
          </a:p>
        </p:txBody>
      </p:sp>
      <p:sp>
        <p:nvSpPr>
          <p:cNvPr id="8" name="Google Shape;128;p4">
            <a:extLst>
              <a:ext uri="{FF2B5EF4-FFF2-40B4-BE49-F238E27FC236}">
                <a16:creationId xmlns:a16="http://schemas.microsoft.com/office/drawing/2014/main" id="{3DDB7663-9ED2-2DB0-46C5-2F21E29412F9}"/>
              </a:ext>
            </a:extLst>
          </p:cNvPr>
          <p:cNvSpPr/>
          <p:nvPr/>
        </p:nvSpPr>
        <p:spPr>
          <a:xfrm>
            <a:off x="8179594" y="4401349"/>
            <a:ext cx="2957137" cy="1981282"/>
          </a:xfrm>
          <a:custGeom>
            <a:avLst/>
            <a:gdLst/>
            <a:ahLst/>
            <a:cxnLst/>
            <a:rect l="l" t="t" r="r" b="b"/>
            <a:pathLst>
              <a:path w="2978867" h="1995841" extrusionOk="0">
                <a:moveTo>
                  <a:pt x="0" y="0"/>
                </a:moveTo>
                <a:lnTo>
                  <a:pt x="2978867" y="0"/>
                </a:lnTo>
                <a:lnTo>
                  <a:pt x="2978867" y="1995841"/>
                </a:lnTo>
                <a:lnTo>
                  <a:pt x="0" y="1995841"/>
                </a:lnTo>
                <a:lnTo>
                  <a:pt x="0" y="0"/>
                </a:lnTo>
                <a:close/>
              </a:path>
            </a:pathLst>
          </a:custGeom>
          <a:blipFill rotWithShape="1">
            <a:blip r:embed="rId7">
              <a:alphaModFix/>
            </a:blip>
            <a:stretch>
              <a:fillRect/>
            </a:stretch>
          </a:blipFill>
          <a:ln>
            <a:noFill/>
          </a:ln>
        </p:spPr>
        <p:txBody>
          <a:bodyPr/>
          <a:lstStyle/>
          <a:p>
            <a:endParaRPr lang="en-US"/>
          </a:p>
        </p:txBody>
      </p:sp>
    </p:spTree>
    <p:extLst>
      <p:ext uri="{BB962C8B-B14F-4D97-AF65-F5344CB8AC3E}">
        <p14:creationId xmlns:p14="http://schemas.microsoft.com/office/powerpoint/2010/main" val="32523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36;p5">
            <a:extLst>
              <a:ext uri="{FF2B5EF4-FFF2-40B4-BE49-F238E27FC236}">
                <a16:creationId xmlns:a16="http://schemas.microsoft.com/office/drawing/2014/main" id="{29A6405E-DCA0-4F4F-0E1B-595E710E5C78}"/>
              </a:ext>
            </a:extLst>
          </p:cNvPr>
          <p:cNvSpPr txBox="1"/>
          <p:nvPr/>
        </p:nvSpPr>
        <p:spPr>
          <a:xfrm>
            <a:off x="1860991" y="1673085"/>
            <a:ext cx="8470016" cy="482542"/>
          </a:xfrm>
          <a:prstGeom prst="rect">
            <a:avLst/>
          </a:prstGeom>
          <a:noFill/>
          <a:ln>
            <a:noFill/>
          </a:ln>
        </p:spPr>
        <p:txBody>
          <a:bodyPr spcFirstLastPara="1" wrap="square" lIns="60950" tIns="30467" rIns="60950" bIns="30467" anchor="t" anchorCtr="0">
            <a:spAutoFit/>
          </a:bodyPr>
          <a:lstStyle/>
          <a:p>
            <a:pPr algn="ctr">
              <a:lnSpc>
                <a:spcPct val="114000"/>
              </a:lnSpc>
            </a:pPr>
            <a:r>
              <a:rPr lang="vi-VN" sz="2400" b="1" dirty="0">
                <a:solidFill>
                  <a:schemeClr val="bg1"/>
                </a:solidFill>
                <a:latin typeface="UTM Avo" panose="02040603050506020204" pitchFamily="18"/>
              </a:rPr>
              <a:t>Đọc gợi ý trong SGK tr.58 và chuẩn bị viết bài</a:t>
            </a:r>
            <a:endParaRPr sz="2400" b="1" dirty="0">
              <a:solidFill>
                <a:schemeClr val="bg1"/>
              </a:solidFill>
              <a:latin typeface="UTM Avo" panose="02040603050506020204" pitchFamily="18"/>
            </a:endParaRPr>
          </a:p>
        </p:txBody>
      </p:sp>
      <p:sp>
        <p:nvSpPr>
          <p:cNvPr id="6" name="Google Shape;137;p5">
            <a:extLst>
              <a:ext uri="{FF2B5EF4-FFF2-40B4-BE49-F238E27FC236}">
                <a16:creationId xmlns:a16="http://schemas.microsoft.com/office/drawing/2014/main" id="{091AB9EE-4069-F12A-9026-26F7C7C66624}"/>
              </a:ext>
            </a:extLst>
          </p:cNvPr>
          <p:cNvSpPr/>
          <p:nvPr/>
        </p:nvSpPr>
        <p:spPr>
          <a:xfrm>
            <a:off x="1172426" y="2324100"/>
            <a:ext cx="9847147" cy="4227580"/>
          </a:xfrm>
          <a:prstGeom prst="wedgeRoundRectCallout">
            <a:avLst>
              <a:gd name="adj1" fmla="val -21466"/>
              <a:gd name="adj2" fmla="val 48089"/>
              <a:gd name="adj3"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0950" tIns="30467" rIns="60950" bIns="30467" anchor="ctr" anchorCtr="0">
            <a:noAutofit/>
          </a:bodyPr>
          <a:lstStyle/>
          <a:p>
            <a:pPr marL="381019" indent="-381019" algn="just">
              <a:lnSpc>
                <a:spcPct val="150000"/>
              </a:lnSpc>
              <a:buSzPts val="3600"/>
              <a:buFont typeface="Arial"/>
              <a:buChar char="•"/>
            </a:pPr>
            <a:r>
              <a:rPr lang="vi-VN" sz="2400" dirty="0">
                <a:solidFill>
                  <a:schemeClr val="bg1"/>
                </a:solidFill>
                <a:latin typeface="UTM Avo" panose="02040603050506020204" pitchFamily="18"/>
              </a:rPr>
              <a:t>Em viết theo dàn ý đã lập và các đoạn văn đã tập viết ở những tiết học trước nhưng có thể thay đổi, bổ sung một số ý nhỏ hoặc thay đổi cách sắp xếp chú ý cho phù hợp hơn.</a:t>
            </a:r>
            <a:endParaRPr sz="2400" dirty="0">
              <a:solidFill>
                <a:schemeClr val="bg1"/>
              </a:solidFill>
              <a:latin typeface="UTM Avo" panose="02040603050506020204" pitchFamily="18"/>
            </a:endParaRPr>
          </a:p>
          <a:p>
            <a:pPr marL="381019" indent="-381019" algn="just">
              <a:lnSpc>
                <a:spcPct val="150000"/>
              </a:lnSpc>
              <a:buSzPts val="3600"/>
              <a:buFont typeface="Arial"/>
              <a:buChar char="•"/>
            </a:pPr>
            <a:r>
              <a:rPr lang="vi-VN" sz="2400" dirty="0">
                <a:solidFill>
                  <a:schemeClr val="bg1"/>
                </a:solidFill>
                <a:latin typeface="UTM Avo" panose="02040603050506020204" pitchFamily="18"/>
              </a:rPr>
              <a:t>Chú ý viết câu văn có hình ảnh. Tạo ra các hình ảnh so sánh, nhân hóa để con vật được miêu tả sinh động hơn.</a:t>
            </a:r>
            <a:endParaRPr sz="2400" dirty="0">
              <a:solidFill>
                <a:schemeClr val="bg1"/>
              </a:solidFill>
              <a:latin typeface="UTM Avo" panose="02040603050506020204" pitchFamily="18"/>
            </a:endParaRPr>
          </a:p>
          <a:p>
            <a:pPr marL="381019" indent="-381019" algn="just">
              <a:lnSpc>
                <a:spcPct val="150000"/>
              </a:lnSpc>
              <a:buSzPts val="3600"/>
              <a:buFont typeface="Arial"/>
              <a:buChar char="•"/>
            </a:pPr>
            <a:r>
              <a:rPr lang="vi-VN" sz="2400" dirty="0">
                <a:solidFill>
                  <a:schemeClr val="bg1"/>
                </a:solidFill>
                <a:latin typeface="UTM Avo" panose="02040603050506020204" pitchFamily="18"/>
              </a:rPr>
              <a:t>Viết xong, đọc lại, sửa các lỗi về cấu tạo và nội dung bài văn, lỗi dùng từ, đặt câu, chính tả,...</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416369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46;p6">
            <a:extLst>
              <a:ext uri="{FF2B5EF4-FFF2-40B4-BE49-F238E27FC236}">
                <a16:creationId xmlns:a16="http://schemas.microsoft.com/office/drawing/2014/main" id="{A0B288C0-82CC-1B12-B46E-A942C4FAA35D}"/>
              </a:ext>
            </a:extLst>
          </p:cNvPr>
          <p:cNvSpPr txBox="1"/>
          <p:nvPr/>
        </p:nvSpPr>
        <p:spPr>
          <a:xfrm>
            <a:off x="1860999" y="1814216"/>
            <a:ext cx="8470000" cy="482542"/>
          </a:xfrm>
          <a:prstGeom prst="rect">
            <a:avLst/>
          </a:prstGeom>
          <a:noFill/>
          <a:ln>
            <a:noFill/>
          </a:ln>
        </p:spPr>
        <p:txBody>
          <a:bodyPr spcFirstLastPara="1" wrap="square" lIns="60950" tIns="30467" rIns="60950" bIns="30467" anchor="t" anchorCtr="0">
            <a:spAutoFit/>
          </a:bodyPr>
          <a:lstStyle/>
          <a:p>
            <a:pPr algn="ctr">
              <a:lnSpc>
                <a:spcPct val="114000"/>
              </a:lnSpc>
            </a:pPr>
            <a:r>
              <a:rPr lang="vi-VN" sz="2400" b="1" dirty="0">
                <a:solidFill>
                  <a:schemeClr val="bg1"/>
                </a:solidFill>
                <a:latin typeface="UTM Avo" panose="02040603050506020204" pitchFamily="18"/>
              </a:rPr>
              <a:t>Thực hiện các nhiệm vụ sau trước khi viết bài</a:t>
            </a:r>
            <a:endParaRPr sz="2400" b="1" dirty="0">
              <a:solidFill>
                <a:schemeClr val="bg1"/>
              </a:solidFill>
              <a:latin typeface="UTM Avo" panose="02040603050506020204" pitchFamily="18"/>
            </a:endParaRPr>
          </a:p>
        </p:txBody>
      </p:sp>
      <p:sp>
        <p:nvSpPr>
          <p:cNvPr id="7" name="Google Shape;147;p6">
            <a:extLst>
              <a:ext uri="{FF2B5EF4-FFF2-40B4-BE49-F238E27FC236}">
                <a16:creationId xmlns:a16="http://schemas.microsoft.com/office/drawing/2014/main" id="{56C1FFDC-1E4D-C5EA-5338-26338D1AE961}"/>
              </a:ext>
            </a:extLst>
          </p:cNvPr>
          <p:cNvSpPr/>
          <p:nvPr/>
        </p:nvSpPr>
        <p:spPr>
          <a:xfrm>
            <a:off x="1402354" y="2539999"/>
            <a:ext cx="9387291" cy="3487127"/>
          </a:xfrm>
          <a:prstGeom prst="wedgeRoundRectCallout">
            <a:avLst>
              <a:gd name="adj1" fmla="val -20322"/>
              <a:gd name="adj2" fmla="val 49740"/>
              <a:gd name="adj3"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0950" tIns="30467" rIns="60950" bIns="30467" anchor="ctr" anchorCtr="0">
            <a:noAutofit/>
          </a:bodyPr>
          <a:lstStyle/>
          <a:p>
            <a:pPr marL="381019" indent="-381019" algn="just">
              <a:lnSpc>
                <a:spcPct val="150000"/>
              </a:lnSpc>
              <a:buSzPts val="3600"/>
              <a:buFont typeface="Arial"/>
              <a:buChar char="•"/>
            </a:pPr>
            <a:r>
              <a:rPr lang="vi-VN" sz="2400" dirty="0">
                <a:solidFill>
                  <a:schemeClr val="bg1"/>
                </a:solidFill>
                <a:latin typeface="UTM Avo" panose="02040603050506020204" pitchFamily="18"/>
              </a:rPr>
              <a:t>Đọc thầm lại dàn ý đã lập, điều chỉnh dàn ý (nếu cần).</a:t>
            </a:r>
            <a:endParaRPr sz="2400" dirty="0">
              <a:solidFill>
                <a:schemeClr val="bg1"/>
              </a:solidFill>
              <a:latin typeface="UTM Avo" panose="02040603050506020204" pitchFamily="18"/>
            </a:endParaRPr>
          </a:p>
          <a:p>
            <a:pPr marL="381019" indent="-381019" algn="just">
              <a:lnSpc>
                <a:spcPct val="150000"/>
              </a:lnSpc>
              <a:buSzPts val="3600"/>
              <a:buFont typeface="Arial"/>
              <a:buChar char="•"/>
            </a:pPr>
            <a:r>
              <a:rPr lang="vi-VN" sz="2400" dirty="0">
                <a:solidFill>
                  <a:schemeClr val="bg1"/>
                </a:solidFill>
                <a:latin typeface="UTM Avo" panose="02040603050506020204" pitchFamily="18"/>
              </a:rPr>
              <a:t>Dựa vào dàn ý để viết bài văn. Chú ý viết câu đúng cấu tạo ngữ pháp, lựa chọn từ ngữ phù hợp, giàu hình ảnh,...</a:t>
            </a:r>
            <a:endParaRPr sz="2400" dirty="0">
              <a:solidFill>
                <a:schemeClr val="bg1"/>
              </a:solidFill>
              <a:latin typeface="UTM Avo" panose="02040603050506020204" pitchFamily="18"/>
            </a:endParaRPr>
          </a:p>
          <a:p>
            <a:pPr marL="381019" indent="-381019" algn="just">
              <a:lnSpc>
                <a:spcPct val="150000"/>
              </a:lnSpc>
              <a:buSzPts val="3600"/>
              <a:buFont typeface="Arial"/>
              <a:buChar char="•"/>
            </a:pPr>
            <a:r>
              <a:rPr lang="vi-VN" sz="2400" dirty="0">
                <a:solidFill>
                  <a:schemeClr val="bg1"/>
                </a:solidFill>
                <a:latin typeface="UTM Avo" panose="02040603050506020204" pitchFamily="18"/>
              </a:rPr>
              <a:t>Đọc lại bài viết: phát hiện và sửa lỗi (nếu có); sửa bài viết cho hay (thay thế từ ngữ, viết lại câu,...)</a:t>
            </a:r>
            <a:endParaRPr sz="2400" dirty="0">
              <a:solidFill>
                <a:schemeClr val="bg1"/>
              </a:solidFill>
              <a:latin typeface="UTM Avo" panose="02040603050506020204" pitchFamily="18"/>
            </a:endParaRPr>
          </a:p>
        </p:txBody>
      </p:sp>
    </p:spTree>
    <p:extLst>
      <p:ext uri="{BB962C8B-B14F-4D97-AF65-F5344CB8AC3E}">
        <p14:creationId xmlns:p14="http://schemas.microsoft.com/office/powerpoint/2010/main" val="15642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52;p7">
            <a:extLst>
              <a:ext uri="{FF2B5EF4-FFF2-40B4-BE49-F238E27FC236}">
                <a16:creationId xmlns:a16="http://schemas.microsoft.com/office/drawing/2014/main" id="{A43A1E68-844E-6DC0-6B5D-C987564B0BC3}"/>
              </a:ext>
            </a:extLst>
          </p:cNvPr>
          <p:cNvSpPr/>
          <p:nvPr/>
        </p:nvSpPr>
        <p:spPr>
          <a:xfrm>
            <a:off x="794" y="5740482"/>
            <a:ext cx="12192000" cy="1257945"/>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a:lstStyle/>
          <a:p>
            <a:endParaRPr lang="en-US"/>
          </a:p>
        </p:txBody>
      </p:sp>
      <p:sp>
        <p:nvSpPr>
          <p:cNvPr id="5" name="Google Shape;155;p7">
            <a:extLst>
              <a:ext uri="{FF2B5EF4-FFF2-40B4-BE49-F238E27FC236}">
                <a16:creationId xmlns:a16="http://schemas.microsoft.com/office/drawing/2014/main" id="{E83B1C4F-2709-81B3-C437-6C9BD3A08BA1}"/>
              </a:ext>
            </a:extLst>
          </p:cNvPr>
          <p:cNvSpPr/>
          <p:nvPr/>
        </p:nvSpPr>
        <p:spPr>
          <a:xfrm>
            <a:off x="2812479" y="1074477"/>
            <a:ext cx="6568631" cy="4843723"/>
          </a:xfrm>
          <a:custGeom>
            <a:avLst/>
            <a:gdLst/>
            <a:ahLst/>
            <a:cxnLst/>
            <a:rect l="l" t="t" r="r" b="b"/>
            <a:pathLst>
              <a:path w="8580695" h="7025444" extrusionOk="0">
                <a:moveTo>
                  <a:pt x="0" y="0"/>
                </a:moveTo>
                <a:lnTo>
                  <a:pt x="8580694" y="0"/>
                </a:lnTo>
                <a:lnTo>
                  <a:pt x="8580694" y="7025444"/>
                </a:lnTo>
                <a:lnTo>
                  <a:pt x="0" y="7025444"/>
                </a:lnTo>
                <a:lnTo>
                  <a:pt x="0" y="0"/>
                </a:lnTo>
                <a:close/>
              </a:path>
            </a:pathLst>
          </a:custGeom>
          <a:blipFill rotWithShape="1">
            <a:blip r:embed="rId4">
              <a:alphaModFix/>
            </a:blip>
            <a:stretch>
              <a:fillRect/>
            </a:stretch>
          </a:blipFill>
          <a:ln>
            <a:noFill/>
          </a:ln>
        </p:spPr>
        <p:txBody>
          <a:bodyPr spcFirstLastPara="1" wrap="square" lIns="0" tIns="0" rIns="60950" bIns="480000" anchor="ctr" anchorCtr="0">
            <a:noAutofit/>
          </a:bodyPr>
          <a:lstStyle/>
          <a:p>
            <a:pPr algn="ctr">
              <a:lnSpc>
                <a:spcPct val="150000"/>
              </a:lnSpc>
            </a:pPr>
            <a:r>
              <a:rPr lang="vi-VN" sz="4000" b="1" dirty="0">
                <a:solidFill>
                  <a:schemeClr val="bg1"/>
                </a:solidFill>
                <a:latin typeface="UTM Avo" panose="02040603050506020204" pitchFamily="18"/>
              </a:rPr>
              <a:t>2. Viết bài văn </a:t>
            </a:r>
            <a:endParaRPr sz="500" dirty="0">
              <a:solidFill>
                <a:schemeClr val="bg1"/>
              </a:solidFill>
              <a:latin typeface="UTM Avo" panose="02040603050506020204" pitchFamily="18"/>
            </a:endParaRPr>
          </a:p>
          <a:p>
            <a:pPr algn="ctr">
              <a:lnSpc>
                <a:spcPct val="150000"/>
              </a:lnSpc>
            </a:pPr>
            <a:r>
              <a:rPr lang="vi-VN" sz="4000" b="1" dirty="0">
                <a:solidFill>
                  <a:schemeClr val="bg1"/>
                </a:solidFill>
                <a:latin typeface="UTM Avo" panose="02040603050506020204" pitchFamily="18"/>
              </a:rPr>
              <a:t>tả một con vật </a:t>
            </a:r>
            <a:endParaRPr sz="500" dirty="0">
              <a:solidFill>
                <a:schemeClr val="bg1"/>
              </a:solidFill>
              <a:latin typeface="UTM Avo" panose="02040603050506020204" pitchFamily="18"/>
            </a:endParaRPr>
          </a:p>
          <a:p>
            <a:pPr algn="ctr">
              <a:lnSpc>
                <a:spcPct val="150000"/>
              </a:lnSpc>
            </a:pPr>
            <a:r>
              <a:rPr lang="vi-VN" sz="4000" b="1" dirty="0">
                <a:solidFill>
                  <a:schemeClr val="bg1"/>
                </a:solidFill>
                <a:latin typeface="UTM Avo" panose="02040603050506020204" pitchFamily="18"/>
              </a:rPr>
              <a:t>mà em yêu thích </a:t>
            </a:r>
            <a:endParaRPr sz="4000" b="1" dirty="0">
              <a:solidFill>
                <a:schemeClr val="bg1"/>
              </a:solidFill>
              <a:latin typeface="UTM Avo" panose="02040603050506020204" pitchFamily="18"/>
            </a:endParaRPr>
          </a:p>
        </p:txBody>
      </p:sp>
      <p:sp>
        <p:nvSpPr>
          <p:cNvPr id="6" name="Google Shape;156;p7">
            <a:extLst>
              <a:ext uri="{FF2B5EF4-FFF2-40B4-BE49-F238E27FC236}">
                <a16:creationId xmlns:a16="http://schemas.microsoft.com/office/drawing/2014/main" id="{2282E478-7484-856B-9574-068F874EC757}"/>
              </a:ext>
            </a:extLst>
          </p:cNvPr>
          <p:cNvSpPr/>
          <p:nvPr/>
        </p:nvSpPr>
        <p:spPr>
          <a:xfrm rot="-2014651">
            <a:off x="3010752" y="4379875"/>
            <a:ext cx="582289" cy="883929"/>
          </a:xfrm>
          <a:custGeom>
            <a:avLst/>
            <a:gdLst/>
            <a:ahLst/>
            <a:cxnLst/>
            <a:rect l="l" t="t" r="r" b="b"/>
            <a:pathLst>
              <a:path w="873433" h="1325894" extrusionOk="0">
                <a:moveTo>
                  <a:pt x="0" y="0"/>
                </a:moveTo>
                <a:lnTo>
                  <a:pt x="873433" y="0"/>
                </a:lnTo>
                <a:lnTo>
                  <a:pt x="873433" y="1325894"/>
                </a:lnTo>
                <a:lnTo>
                  <a:pt x="0" y="1325894"/>
                </a:lnTo>
                <a:lnTo>
                  <a:pt x="0" y="0"/>
                </a:lnTo>
                <a:close/>
              </a:path>
            </a:pathLst>
          </a:custGeom>
          <a:blipFill rotWithShape="1">
            <a:blip r:embed="rId5">
              <a:alphaModFix/>
            </a:blip>
            <a:stretch>
              <a:fillRect/>
            </a:stretch>
          </a:blipFill>
          <a:ln>
            <a:noFill/>
          </a:ln>
        </p:spPr>
        <p:txBody>
          <a:bodyPr/>
          <a:lstStyle/>
          <a:p>
            <a:endParaRPr lang="en-US"/>
          </a:p>
        </p:txBody>
      </p:sp>
      <p:sp>
        <p:nvSpPr>
          <p:cNvPr id="7" name="Google Shape;157;p7">
            <a:extLst>
              <a:ext uri="{FF2B5EF4-FFF2-40B4-BE49-F238E27FC236}">
                <a16:creationId xmlns:a16="http://schemas.microsoft.com/office/drawing/2014/main" id="{76CF4D92-0D32-11F7-7E2A-C573F2FB8291}"/>
              </a:ext>
            </a:extLst>
          </p:cNvPr>
          <p:cNvSpPr/>
          <p:nvPr/>
        </p:nvSpPr>
        <p:spPr>
          <a:xfrm>
            <a:off x="8353359" y="1447800"/>
            <a:ext cx="1057255" cy="1249341"/>
          </a:xfrm>
          <a:custGeom>
            <a:avLst/>
            <a:gdLst/>
            <a:ahLst/>
            <a:cxnLst/>
            <a:rect l="l" t="t" r="r" b="b"/>
            <a:pathLst>
              <a:path w="1585883" h="1874012" extrusionOk="0">
                <a:moveTo>
                  <a:pt x="0" y="0"/>
                </a:moveTo>
                <a:lnTo>
                  <a:pt x="1585883" y="0"/>
                </a:lnTo>
                <a:lnTo>
                  <a:pt x="1585883" y="1874012"/>
                </a:lnTo>
                <a:lnTo>
                  <a:pt x="0" y="1874012"/>
                </a:lnTo>
                <a:lnTo>
                  <a:pt x="0" y="0"/>
                </a:lnTo>
                <a:close/>
              </a:path>
            </a:pathLst>
          </a:custGeom>
          <a:blipFill rotWithShape="1">
            <a:blip r:embed="rId6">
              <a:alphaModFix/>
            </a:blip>
            <a:stretch>
              <a:fillRect/>
            </a:stretch>
          </a:blipFill>
          <a:ln>
            <a:noFill/>
          </a:ln>
        </p:spPr>
        <p:txBody>
          <a:bodyPr/>
          <a:lstStyle/>
          <a:p>
            <a:endParaRPr lang="en-US"/>
          </a:p>
        </p:txBody>
      </p:sp>
      <p:sp>
        <p:nvSpPr>
          <p:cNvPr id="8" name="Google Shape;158;p7">
            <a:extLst>
              <a:ext uri="{FF2B5EF4-FFF2-40B4-BE49-F238E27FC236}">
                <a16:creationId xmlns:a16="http://schemas.microsoft.com/office/drawing/2014/main" id="{1B01C1FF-00D9-B515-5DD3-F1629A23EBEF}"/>
              </a:ext>
            </a:extLst>
          </p:cNvPr>
          <p:cNvSpPr/>
          <p:nvPr/>
        </p:nvSpPr>
        <p:spPr>
          <a:xfrm>
            <a:off x="8179594" y="4172749"/>
            <a:ext cx="2957137" cy="1981282"/>
          </a:xfrm>
          <a:custGeom>
            <a:avLst/>
            <a:gdLst/>
            <a:ahLst/>
            <a:cxnLst/>
            <a:rect l="l" t="t" r="r" b="b"/>
            <a:pathLst>
              <a:path w="2978867" h="1995841" extrusionOk="0">
                <a:moveTo>
                  <a:pt x="0" y="0"/>
                </a:moveTo>
                <a:lnTo>
                  <a:pt x="2978867" y="0"/>
                </a:lnTo>
                <a:lnTo>
                  <a:pt x="2978867" y="1995841"/>
                </a:lnTo>
                <a:lnTo>
                  <a:pt x="0" y="1995841"/>
                </a:lnTo>
                <a:lnTo>
                  <a:pt x="0" y="0"/>
                </a:lnTo>
                <a:close/>
              </a:path>
            </a:pathLst>
          </a:custGeom>
          <a:blipFill rotWithShape="1">
            <a:blip r:embed="rId7">
              <a:alphaModFix/>
            </a:blip>
            <a:stretch>
              <a:fillRect/>
            </a:stretch>
          </a:blipFill>
          <a:ln>
            <a:noFill/>
          </a:ln>
        </p:spPr>
        <p:txBody>
          <a:bodyPr/>
          <a:lstStyle/>
          <a:p>
            <a:endParaRPr lang="en-US"/>
          </a:p>
        </p:txBody>
      </p:sp>
    </p:spTree>
    <p:extLst>
      <p:ext uri="{BB962C8B-B14F-4D97-AF65-F5344CB8AC3E}">
        <p14:creationId xmlns:p14="http://schemas.microsoft.com/office/powerpoint/2010/main" val="19170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63;p8">
            <a:extLst>
              <a:ext uri="{FF2B5EF4-FFF2-40B4-BE49-F238E27FC236}">
                <a16:creationId xmlns:a16="http://schemas.microsoft.com/office/drawing/2014/main" id="{98F1C9FD-BF77-F5F5-D625-4289E4E248AE}"/>
              </a:ext>
            </a:extLst>
          </p:cNvPr>
          <p:cNvSpPr/>
          <p:nvPr/>
        </p:nvSpPr>
        <p:spPr>
          <a:xfrm>
            <a:off x="794" y="6426200"/>
            <a:ext cx="12192000" cy="673827"/>
          </a:xfrm>
          <a:custGeom>
            <a:avLst/>
            <a:gdLst/>
            <a:ahLst/>
            <a:cxnLst/>
            <a:rect l="l" t="t" r="r" b="b"/>
            <a:pathLst>
              <a:path w="18288000" h="1886918" extrusionOk="0">
                <a:moveTo>
                  <a:pt x="0" y="0"/>
                </a:moveTo>
                <a:lnTo>
                  <a:pt x="18288000" y="0"/>
                </a:lnTo>
                <a:lnTo>
                  <a:pt x="18288000" y="1886918"/>
                </a:lnTo>
                <a:lnTo>
                  <a:pt x="0" y="1886918"/>
                </a:lnTo>
                <a:lnTo>
                  <a:pt x="0" y="0"/>
                </a:lnTo>
                <a:close/>
              </a:path>
            </a:pathLst>
          </a:custGeom>
          <a:blipFill rotWithShape="1">
            <a:blip r:embed="rId3">
              <a:alphaModFix/>
            </a:blip>
            <a:stretch>
              <a:fillRect t="-869180"/>
            </a:stretch>
          </a:blipFill>
          <a:ln>
            <a:noFill/>
          </a:ln>
        </p:spPr>
        <p:txBody>
          <a:bodyPr/>
          <a:lstStyle/>
          <a:p>
            <a:endParaRPr lang="en-US"/>
          </a:p>
        </p:txBody>
      </p:sp>
      <p:sp>
        <p:nvSpPr>
          <p:cNvPr id="3" name="Google Shape;164;p8">
            <a:extLst>
              <a:ext uri="{FF2B5EF4-FFF2-40B4-BE49-F238E27FC236}">
                <a16:creationId xmlns:a16="http://schemas.microsoft.com/office/drawing/2014/main" id="{8A249FE7-C6F4-39FF-319D-D9EBCB67C755}"/>
              </a:ext>
            </a:extLst>
          </p:cNvPr>
          <p:cNvSpPr/>
          <p:nvPr/>
        </p:nvSpPr>
        <p:spPr>
          <a:xfrm>
            <a:off x="-1274383" y="1653365"/>
            <a:ext cx="2861619" cy="3245135"/>
          </a:xfrm>
          <a:custGeom>
            <a:avLst/>
            <a:gdLst/>
            <a:ahLst/>
            <a:cxnLst/>
            <a:rect l="l" t="t" r="r" b="b"/>
            <a:pathLst>
              <a:path w="4292429" h="4867703" extrusionOk="0">
                <a:moveTo>
                  <a:pt x="0" y="0"/>
                </a:moveTo>
                <a:lnTo>
                  <a:pt x="4292429" y="0"/>
                </a:lnTo>
                <a:lnTo>
                  <a:pt x="4292429" y="4867703"/>
                </a:lnTo>
                <a:lnTo>
                  <a:pt x="0" y="4867703"/>
                </a:lnTo>
                <a:lnTo>
                  <a:pt x="0" y="0"/>
                </a:lnTo>
                <a:close/>
              </a:path>
            </a:pathLst>
          </a:custGeom>
          <a:blipFill rotWithShape="1">
            <a:blip r:embed="rId4">
              <a:alphaModFix/>
            </a:blip>
            <a:stretch>
              <a:fillRect/>
            </a:stretch>
          </a:blipFill>
          <a:ln>
            <a:noFill/>
          </a:ln>
        </p:spPr>
        <p:txBody>
          <a:bodyPr/>
          <a:lstStyle/>
          <a:p>
            <a:endParaRPr lang="en-US"/>
          </a:p>
        </p:txBody>
      </p:sp>
      <p:sp>
        <p:nvSpPr>
          <p:cNvPr id="4" name="Google Shape;165;p8">
            <a:extLst>
              <a:ext uri="{FF2B5EF4-FFF2-40B4-BE49-F238E27FC236}">
                <a16:creationId xmlns:a16="http://schemas.microsoft.com/office/drawing/2014/main" id="{8D768BEE-2949-B90C-4BA6-F9BA4105AB73}"/>
              </a:ext>
            </a:extLst>
          </p:cNvPr>
          <p:cNvSpPr/>
          <p:nvPr/>
        </p:nvSpPr>
        <p:spPr>
          <a:xfrm>
            <a:off x="10522604" y="1653366"/>
            <a:ext cx="2861619" cy="3245135"/>
          </a:xfrm>
          <a:custGeom>
            <a:avLst/>
            <a:gdLst/>
            <a:ahLst/>
            <a:cxnLst/>
            <a:rect l="l" t="t" r="r" b="b"/>
            <a:pathLst>
              <a:path w="4292429" h="4867703" extrusionOk="0">
                <a:moveTo>
                  <a:pt x="0" y="0"/>
                </a:moveTo>
                <a:lnTo>
                  <a:pt x="4292429" y="0"/>
                </a:lnTo>
                <a:lnTo>
                  <a:pt x="4292429" y="4867703"/>
                </a:lnTo>
                <a:lnTo>
                  <a:pt x="0" y="4867703"/>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66;p8">
            <a:extLst>
              <a:ext uri="{FF2B5EF4-FFF2-40B4-BE49-F238E27FC236}">
                <a16:creationId xmlns:a16="http://schemas.microsoft.com/office/drawing/2014/main" id="{E8A10C75-77D1-38B1-4CB1-3D5CA2010F5D}"/>
              </a:ext>
            </a:extLst>
          </p:cNvPr>
          <p:cNvSpPr/>
          <p:nvPr/>
        </p:nvSpPr>
        <p:spPr>
          <a:xfrm>
            <a:off x="9486307" y="709773"/>
            <a:ext cx="1157249" cy="1157249"/>
          </a:xfrm>
          <a:custGeom>
            <a:avLst/>
            <a:gdLst/>
            <a:ahLst/>
            <a:cxnLst/>
            <a:rect l="l" t="t" r="r" b="b"/>
            <a:pathLst>
              <a:path w="1735873" h="1735873" extrusionOk="0">
                <a:moveTo>
                  <a:pt x="0" y="0"/>
                </a:moveTo>
                <a:lnTo>
                  <a:pt x="1735873" y="0"/>
                </a:lnTo>
                <a:lnTo>
                  <a:pt x="1735873" y="1735873"/>
                </a:lnTo>
                <a:lnTo>
                  <a:pt x="0" y="1735873"/>
                </a:lnTo>
                <a:lnTo>
                  <a:pt x="0" y="0"/>
                </a:lnTo>
                <a:close/>
              </a:path>
            </a:pathLst>
          </a:custGeom>
          <a:blipFill rotWithShape="1">
            <a:blip r:embed="rId5">
              <a:alphaModFix/>
            </a:blip>
            <a:stretch>
              <a:fillRect/>
            </a:stretch>
          </a:blipFill>
          <a:ln>
            <a:noFill/>
          </a:ln>
        </p:spPr>
        <p:txBody>
          <a:bodyPr/>
          <a:lstStyle/>
          <a:p>
            <a:endParaRPr lang="en-US"/>
          </a:p>
        </p:txBody>
      </p:sp>
      <p:sp>
        <p:nvSpPr>
          <p:cNvPr id="6" name="Google Shape;167;p8">
            <a:extLst>
              <a:ext uri="{FF2B5EF4-FFF2-40B4-BE49-F238E27FC236}">
                <a16:creationId xmlns:a16="http://schemas.microsoft.com/office/drawing/2014/main" id="{E1DB807E-BE8F-6390-554F-98A3A8113436}"/>
              </a:ext>
            </a:extLst>
          </p:cNvPr>
          <p:cNvSpPr/>
          <p:nvPr/>
        </p:nvSpPr>
        <p:spPr>
          <a:xfrm>
            <a:off x="1977073" y="4684844"/>
            <a:ext cx="8239443" cy="2173157"/>
          </a:xfrm>
          <a:custGeom>
            <a:avLst/>
            <a:gdLst/>
            <a:ahLst/>
            <a:cxnLst/>
            <a:rect l="l" t="t" r="r" b="b"/>
            <a:pathLst>
              <a:path w="2408351" h="635203" extrusionOk="0">
                <a:moveTo>
                  <a:pt x="0" y="0"/>
                </a:moveTo>
                <a:lnTo>
                  <a:pt x="2408351" y="0"/>
                </a:lnTo>
                <a:lnTo>
                  <a:pt x="2408351" y="635202"/>
                </a:lnTo>
                <a:lnTo>
                  <a:pt x="0" y="635202"/>
                </a:lnTo>
                <a:lnTo>
                  <a:pt x="0" y="0"/>
                </a:lnTo>
                <a:close/>
              </a:path>
            </a:pathLst>
          </a:custGeom>
          <a:blipFill rotWithShape="1">
            <a:blip r:embed="rId6">
              <a:alphaModFix/>
            </a:blip>
            <a:stretch>
              <a:fillRect/>
            </a:stretch>
          </a:blipFill>
          <a:ln>
            <a:noFill/>
          </a:ln>
        </p:spPr>
        <p:txBody>
          <a:bodyPr/>
          <a:lstStyle/>
          <a:p>
            <a:endParaRPr lang="en-US"/>
          </a:p>
        </p:txBody>
      </p:sp>
      <p:sp>
        <p:nvSpPr>
          <p:cNvPr id="7" name="Google Shape;168;p8">
            <a:extLst>
              <a:ext uri="{FF2B5EF4-FFF2-40B4-BE49-F238E27FC236}">
                <a16:creationId xmlns:a16="http://schemas.microsoft.com/office/drawing/2014/main" id="{6CFA745E-BAB6-DFD3-2BC0-A51ECCC769AD}"/>
              </a:ext>
            </a:extLst>
          </p:cNvPr>
          <p:cNvSpPr/>
          <p:nvPr/>
        </p:nvSpPr>
        <p:spPr>
          <a:xfrm>
            <a:off x="2231136" y="1867022"/>
            <a:ext cx="7985380" cy="2452609"/>
          </a:xfrm>
          <a:prstGeom prst="wedgeRoundRectCallout">
            <a:avLst>
              <a:gd name="adj1" fmla="val -36111"/>
              <a:gd name="adj2" fmla="val 63124"/>
              <a:gd name="adj3"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vi-VN" sz="2933" dirty="0">
                <a:solidFill>
                  <a:schemeClr val="bg1"/>
                </a:solidFill>
                <a:latin typeface="UTM Avo" panose="02040603050506020204" pitchFamily="18"/>
              </a:rPr>
              <a:t>Dựa theo dàn ý đã lập ở các tiết học trước, em hãy viết bài văn tả một con vật mà em yêu thích.</a:t>
            </a:r>
            <a:endParaRPr sz="2933" dirty="0">
              <a:solidFill>
                <a:schemeClr val="bg1"/>
              </a:solidFill>
              <a:latin typeface="UTM Avo" panose="02040603050506020204" pitchFamily="18"/>
            </a:endParaRPr>
          </a:p>
        </p:txBody>
      </p:sp>
    </p:spTree>
    <p:extLst>
      <p:ext uri="{BB962C8B-B14F-4D97-AF65-F5344CB8AC3E}">
        <p14:creationId xmlns:p14="http://schemas.microsoft.com/office/powerpoint/2010/main" val="234374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764</Words>
  <Application>Microsoft Office PowerPoint</Application>
  <PresentationFormat>Widescreen</PresentationFormat>
  <Paragraphs>39</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Calibri</vt:lpstr>
      <vt:lpstr>Arial</vt:lpstr>
      <vt:lpstr>UTM Avo</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38</cp:revision>
  <dcterms:created xsi:type="dcterms:W3CDTF">2023-10-19T01:39:18Z</dcterms:created>
  <dcterms:modified xsi:type="dcterms:W3CDTF">2024-01-10T04:52:50Z</dcterms:modified>
</cp:coreProperties>
</file>