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9"/>
  </p:notesMasterIdLst>
  <p:sldIdLst>
    <p:sldId id="256" r:id="rId3"/>
    <p:sldId id="257" r:id="rId4"/>
    <p:sldId id="270" r:id="rId5"/>
    <p:sldId id="271" r:id="rId6"/>
    <p:sldId id="274" r:id="rId7"/>
    <p:sldId id="261" r:id="rId8"/>
    <p:sldId id="275" r:id="rId9"/>
    <p:sldId id="276" r:id="rId10"/>
    <p:sldId id="277" r:id="rId11"/>
    <p:sldId id="278" r:id="rId12"/>
    <p:sldId id="279" r:id="rId13"/>
    <p:sldId id="265" r:id="rId14"/>
    <p:sldId id="264" r:id="rId15"/>
    <p:sldId id="269" r:id="rId16"/>
    <p:sldId id="267" r:id="rId17"/>
    <p:sldId id="28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FFE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803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2668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41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7761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359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672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20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726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2676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8844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903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762643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hoc10.vn/doc-sach/toan-3-tap-2/1/133/9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oan-3-tap-2/1/133/9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9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9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oc10.vn/doc-sach/toan-3-tap-2/1/133/9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oan-3-tap-2/1/133/90/" TargetMode="External"/><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oan-3-tap-2/1/133/90/" TargetMode="External"/><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endPar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601623" y="2492257"/>
            <a:ext cx="9001453"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31</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96: </a:t>
            </a:r>
            <a:r>
              <a:rPr lang="en-US" sz="5200" b="1" dirty="0" err="1">
                <a:solidFill>
                  <a:srgbClr val="FF0000"/>
                </a:solidFill>
                <a:latin typeface="UTM Avo" panose="02040603050506020204" pitchFamily="18" charset="0"/>
                <a:cs typeface="Arial" panose="020B0604020202020204" pitchFamily="34" charset="0"/>
              </a:rPr>
              <a:t>Luyện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chung</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Tiết</a:t>
            </a:r>
            <a:r>
              <a:rPr lang="en-US" sz="5200" b="1" dirty="0">
                <a:solidFill>
                  <a:srgbClr val="FF0000"/>
                </a:solidFill>
                <a:latin typeface="UTM Avo" panose="02040603050506020204" pitchFamily="18" charset="0"/>
                <a:cs typeface="Arial" panose="020B0604020202020204" pitchFamily="34" charset="0"/>
              </a:rPr>
              <a: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D0CB7-2429-EDCB-69CF-4883AADE9D5E}"/>
              </a:ext>
            </a:extLst>
          </p:cNvPr>
          <p:cNvPicPr>
            <a:picLocks noChangeAspect="1"/>
          </p:cNvPicPr>
          <p:nvPr/>
        </p:nvPicPr>
        <p:blipFill>
          <a:blip r:embed="rId3"/>
          <a:stretch>
            <a:fillRect/>
          </a:stretch>
        </p:blipFill>
        <p:spPr>
          <a:xfrm>
            <a:off x="280385" y="1985542"/>
            <a:ext cx="11217778" cy="3901594"/>
          </a:xfrm>
          <a:prstGeom prst="rect">
            <a:avLst/>
          </a:prstGeom>
          <a:ln>
            <a:solidFill>
              <a:srgbClr val="FFFAF7"/>
            </a:solidFill>
          </a:ln>
        </p:spPr>
      </p:pic>
      <p:sp>
        <p:nvSpPr>
          <p:cNvPr id="2" name="Rectangle 1">
            <a:hlinkClick r:id="rId4"/>
          </p:cNvPr>
          <p:cNvSpPr/>
          <p:nvPr/>
        </p:nvSpPr>
        <p:spPr>
          <a:xfrm>
            <a:off x="397966" y="1138522"/>
            <a:ext cx="10855857" cy="543675"/>
          </a:xfrm>
          <a:prstGeom prst="rect">
            <a:avLst/>
          </a:prstGeom>
          <a:solidFill>
            <a:srgbClr val="FFECE5"/>
          </a:solidFill>
          <a:ln>
            <a:solidFill>
              <a:schemeClr val="tx2"/>
            </a:solidFill>
          </a:ln>
        </p:spPr>
        <p:txBody>
          <a:bodyPr wrap="none">
            <a:spAutoFit/>
          </a:bodyPr>
          <a:lstStyle/>
          <a:p>
            <a:r>
              <a:rPr lang="en-US" sz="2933" b="1" dirty="0" err="1">
                <a:latin typeface="UTM Avo" panose="02040603050506020204" pitchFamily="18" charset="0"/>
                <a:cs typeface="Arial" pitchFamily="34" charset="0"/>
              </a:rPr>
              <a:t>Bài</a:t>
            </a:r>
            <a:r>
              <a:rPr lang="en-US" sz="2933" b="1" dirty="0">
                <a:latin typeface="UTM Avo" panose="02040603050506020204" pitchFamily="18" charset="0"/>
                <a:cs typeface="Arial" pitchFamily="34" charset="0"/>
              </a:rPr>
              <a:t> 2.</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Tìm</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số</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đo</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thích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hợp</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cho</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mỗi</a:t>
            </a:r>
            <a:r>
              <a:rPr lang="en-US" sz="2933" dirty="0">
                <a:latin typeface="UTM Avo" panose="02040603050506020204" pitchFamily="18" charset="0"/>
                <a:cs typeface="Arial" pitchFamily="34" charset="0"/>
              </a:rPr>
              <a:t> ? </a:t>
            </a:r>
            <a:r>
              <a:rPr lang="en-US" sz="2933" dirty="0" err="1">
                <a:latin typeface="UTM Avo" panose="02040603050506020204" pitchFamily="18" charset="0"/>
                <a:cs typeface="Arial" pitchFamily="34" charset="0"/>
              </a:rPr>
              <a:t>trong</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bảng</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dưới</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đây</a:t>
            </a:r>
            <a:r>
              <a:rPr lang="en-US" sz="2933" dirty="0">
                <a:latin typeface="UTM Avo" panose="02040603050506020204" pitchFamily="18" charset="0"/>
                <a:cs typeface="Arial" pitchFamily="34" charset="0"/>
              </a:rPr>
              <a:t>:</a:t>
            </a:r>
          </a:p>
        </p:txBody>
      </p:sp>
      <p:sp>
        <p:nvSpPr>
          <p:cNvPr id="3" name="Rectangle 2"/>
          <p:cNvSpPr/>
          <p:nvPr/>
        </p:nvSpPr>
        <p:spPr>
          <a:xfrm>
            <a:off x="8340502" y="3006871"/>
            <a:ext cx="1135144" cy="543675"/>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14 cm</a:t>
            </a:r>
          </a:p>
        </p:txBody>
      </p:sp>
      <p:sp>
        <p:nvSpPr>
          <p:cNvPr id="11" name="Rectangle 10"/>
          <p:cNvSpPr/>
          <p:nvPr/>
        </p:nvSpPr>
        <p:spPr>
          <a:xfrm>
            <a:off x="8340502" y="3722822"/>
            <a:ext cx="1135144" cy="45948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36 cm</a:t>
            </a:r>
          </a:p>
        </p:txBody>
      </p:sp>
      <p:sp>
        <p:nvSpPr>
          <p:cNvPr id="18" name="Rectangle 17"/>
          <p:cNvSpPr/>
          <p:nvPr/>
        </p:nvSpPr>
        <p:spPr>
          <a:xfrm>
            <a:off x="8295665" y="4369770"/>
            <a:ext cx="1135145" cy="593570"/>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28 cm</a:t>
            </a:r>
          </a:p>
        </p:txBody>
      </p:sp>
      <p:sp>
        <p:nvSpPr>
          <p:cNvPr id="19" name="Rectangle 18"/>
          <p:cNvSpPr/>
          <p:nvPr/>
        </p:nvSpPr>
        <p:spPr>
          <a:xfrm>
            <a:off x="8295665" y="5065336"/>
            <a:ext cx="1135145" cy="593570"/>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36 cm</a:t>
            </a:r>
          </a:p>
        </p:txBody>
      </p:sp>
      <p:sp>
        <p:nvSpPr>
          <p:cNvPr id="20" name="Rectangle 19"/>
          <p:cNvSpPr/>
          <p:nvPr/>
        </p:nvSpPr>
        <p:spPr>
          <a:xfrm>
            <a:off x="9769134" y="3050676"/>
            <a:ext cx="1214999" cy="543675"/>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10 cm</a:t>
            </a:r>
            <a:r>
              <a:rPr lang="en-US" sz="2400" baseline="30000" dirty="0">
                <a:solidFill>
                  <a:srgbClr val="FF0000"/>
                </a:solidFill>
                <a:latin typeface="UTM Avo" panose="02040603050506020204" pitchFamily="18" charset="0"/>
                <a:cs typeface="Arial" pitchFamily="34" charset="0"/>
              </a:rPr>
              <a:t>2</a:t>
            </a:r>
            <a:endParaRPr lang="en-US" sz="2400" dirty="0">
              <a:solidFill>
                <a:srgbClr val="FF0000"/>
              </a:solidFill>
              <a:latin typeface="UTM Avo" panose="02040603050506020204" pitchFamily="18" charset="0"/>
              <a:cs typeface="Arial" pitchFamily="34" charset="0"/>
            </a:endParaRPr>
          </a:p>
        </p:txBody>
      </p:sp>
      <p:sp>
        <p:nvSpPr>
          <p:cNvPr id="21" name="Rectangle 20"/>
          <p:cNvSpPr/>
          <p:nvPr/>
        </p:nvSpPr>
        <p:spPr>
          <a:xfrm>
            <a:off x="9682441" y="3717216"/>
            <a:ext cx="1215000" cy="543675"/>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45 cm</a:t>
            </a:r>
            <a:r>
              <a:rPr lang="en-US" sz="2400" baseline="30000" dirty="0">
                <a:solidFill>
                  <a:srgbClr val="FF0000"/>
                </a:solidFill>
                <a:latin typeface="UTM Avo" panose="02040603050506020204" pitchFamily="18" charset="0"/>
                <a:cs typeface="Arial" pitchFamily="34" charset="0"/>
              </a:rPr>
              <a:t>2</a:t>
            </a:r>
            <a:endParaRPr lang="en-US" sz="2400" dirty="0">
              <a:solidFill>
                <a:srgbClr val="FF0000"/>
              </a:solidFill>
              <a:latin typeface="UTM Avo" panose="02040603050506020204" pitchFamily="18" charset="0"/>
              <a:cs typeface="Arial" pitchFamily="34" charset="0"/>
            </a:endParaRPr>
          </a:p>
        </p:txBody>
      </p:sp>
      <p:sp>
        <p:nvSpPr>
          <p:cNvPr id="22" name="Rectangle 21"/>
          <p:cNvSpPr/>
          <p:nvPr/>
        </p:nvSpPr>
        <p:spPr>
          <a:xfrm>
            <a:off x="9673563" y="4392504"/>
            <a:ext cx="1331382" cy="55307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49 cm</a:t>
            </a:r>
            <a:r>
              <a:rPr lang="en-US" sz="2400" baseline="30000" dirty="0">
                <a:solidFill>
                  <a:srgbClr val="FF0000"/>
                </a:solidFill>
                <a:latin typeface="UTM Avo" panose="02040603050506020204" pitchFamily="18" charset="0"/>
                <a:cs typeface="Arial" pitchFamily="34" charset="0"/>
              </a:rPr>
              <a:t>2</a:t>
            </a:r>
            <a:endParaRPr lang="en-US" sz="2400" dirty="0">
              <a:solidFill>
                <a:srgbClr val="FF0000"/>
              </a:solidFill>
              <a:latin typeface="UTM Avo" panose="02040603050506020204" pitchFamily="18" charset="0"/>
              <a:cs typeface="Arial" pitchFamily="34" charset="0"/>
            </a:endParaRPr>
          </a:p>
        </p:txBody>
      </p:sp>
      <p:sp>
        <p:nvSpPr>
          <p:cNvPr id="23" name="Rectangle 22"/>
          <p:cNvSpPr/>
          <p:nvPr/>
        </p:nvSpPr>
        <p:spPr>
          <a:xfrm>
            <a:off x="9652751" y="5048298"/>
            <a:ext cx="1331382" cy="616643"/>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UTM Avo" panose="02040603050506020204" pitchFamily="18" charset="0"/>
                <a:cs typeface="Arial" pitchFamily="34" charset="0"/>
              </a:rPr>
              <a:t>81 cm</a:t>
            </a:r>
            <a:r>
              <a:rPr lang="en-US" sz="2400" baseline="30000" dirty="0">
                <a:solidFill>
                  <a:srgbClr val="FF0000"/>
                </a:solidFill>
                <a:latin typeface="UTM Avo" panose="02040603050506020204" pitchFamily="18" charset="0"/>
                <a:cs typeface="Arial" pitchFamily="34" charset="0"/>
              </a:rPr>
              <a:t>2</a:t>
            </a:r>
            <a:endParaRPr lang="en-US" sz="2400" dirty="0">
              <a:solidFill>
                <a:srgbClr val="FF0000"/>
              </a:solidFill>
              <a:latin typeface="UTM Avo" panose="02040603050506020204" pitchFamily="18" charset="0"/>
              <a:cs typeface="Arial" pitchFamily="34" charset="0"/>
            </a:endParaRPr>
          </a:p>
        </p:txBody>
      </p:sp>
    </p:spTree>
    <p:extLst>
      <p:ext uri="{BB962C8B-B14F-4D97-AF65-F5344CB8AC3E}">
        <p14:creationId xmlns:p14="http://schemas.microsoft.com/office/powerpoint/2010/main" val="3995052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p:nvSpPr>
        <p:spPr>
          <a:xfrm>
            <a:off x="474133" y="771245"/>
            <a:ext cx="11243733" cy="2229841"/>
          </a:xfrm>
          <a:prstGeom prst="rect">
            <a:avLst/>
          </a:prstGeom>
        </p:spPr>
        <p:txBody>
          <a:bodyPr wrap="square">
            <a:spAutoFit/>
          </a:bodyPr>
          <a:lstStyle/>
          <a:p>
            <a:pPr>
              <a:lnSpc>
                <a:spcPct val="150000"/>
              </a:lnSpc>
            </a:pPr>
            <a:r>
              <a:rPr lang="en-US" sz="2400" b="1" dirty="0" err="1">
                <a:latin typeface="UTM Avo" panose="02040603050506020204" pitchFamily="18" charset="0"/>
                <a:cs typeface="Arial" pitchFamily="34" charset="0"/>
              </a:rPr>
              <a:t>Bài</a:t>
            </a:r>
            <a:r>
              <a:rPr lang="en-US" sz="2400" b="1" dirty="0">
                <a:latin typeface="UTM Avo" panose="02040603050506020204" pitchFamily="18" charset="0"/>
                <a:cs typeface="Arial" pitchFamily="34" charset="0"/>
              </a:rPr>
              <a:t> 3</a:t>
            </a:r>
            <a:r>
              <a:rPr lang="en-US" sz="2400" b="1">
                <a:latin typeface="UTM Avo" panose="02040603050506020204" pitchFamily="18" charset="0"/>
                <a:cs typeface="Arial" pitchFamily="34" charset="0"/>
              </a:rPr>
              <a:t>. </a:t>
            </a:r>
          </a:p>
          <a:p>
            <a:pPr algn="just">
              <a:lnSpc>
                <a:spcPct val="150000"/>
              </a:lnSpc>
            </a:pPr>
            <a:r>
              <a:rPr lang="en-US" sz="2400">
                <a:latin typeface="UTM Avo" panose="02040603050506020204" pitchFamily="18" charset="0"/>
                <a:cs typeface="Arial" pitchFamily="34" charset="0"/>
              </a:rPr>
              <a:t>Mai ghép 10 tấm thảm hình vuông có cạnh 40 cm thành một tấm thảm hình chữ nhật lớn có chiều rộng 80 cm. Hỏi chu vi của tấm thảm Mai ghép được bằng bao nhiêu xăng-ti-mét?</a:t>
            </a:r>
            <a:endParaRPr lang="en-US" sz="2400" dirty="0">
              <a:latin typeface="UTM Avo" panose="02040603050506020204" pitchFamily="18" charset="0"/>
              <a:cs typeface="Arial" pitchFamily="34" charset="0"/>
            </a:endParaRPr>
          </a:p>
        </p:txBody>
      </p:sp>
      <p:pic>
        <p:nvPicPr>
          <p:cNvPr id="4" name="Picture 3">
            <a:extLst>
              <a:ext uri="{FF2B5EF4-FFF2-40B4-BE49-F238E27FC236}">
                <a16:creationId xmlns:a16="http://schemas.microsoft.com/office/drawing/2014/main" id="{F88CCA56-4562-571C-5669-2B86FFDA4370}"/>
              </a:ext>
            </a:extLst>
          </p:cNvPr>
          <p:cNvPicPr>
            <a:picLocks noChangeAspect="1"/>
          </p:cNvPicPr>
          <p:nvPr/>
        </p:nvPicPr>
        <p:blipFill>
          <a:blip r:embed="rId4"/>
          <a:stretch>
            <a:fillRect/>
          </a:stretch>
        </p:blipFill>
        <p:spPr>
          <a:xfrm>
            <a:off x="911562" y="3252770"/>
            <a:ext cx="8432088" cy="2833985"/>
          </a:xfrm>
          <a:prstGeom prst="rect">
            <a:avLst/>
          </a:prstGeom>
        </p:spPr>
      </p:pic>
    </p:spTree>
    <p:extLst>
      <p:ext uri="{BB962C8B-B14F-4D97-AF65-F5344CB8AC3E}">
        <p14:creationId xmlns:p14="http://schemas.microsoft.com/office/powerpoint/2010/main" val="24200618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1"/>
          <p:cNvSpPr/>
          <p:nvPr/>
        </p:nvSpPr>
        <p:spPr>
          <a:xfrm>
            <a:off x="1998870" y="1020753"/>
            <a:ext cx="2082800" cy="614402"/>
          </a:xfrm>
          <a:prstGeom prst="plaqu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b="1" dirty="0">
                <a:latin typeface="UTM Avo" panose="02040603050506020204" pitchFamily="18" charset="0"/>
                <a:cs typeface="Arial" pitchFamily="34" charset="0"/>
              </a:rPr>
              <a:t>BÀI GIẢI:</a:t>
            </a:r>
          </a:p>
        </p:txBody>
      </p:sp>
      <p:sp>
        <p:nvSpPr>
          <p:cNvPr id="3" name="Rectangle 2"/>
          <p:cNvSpPr/>
          <p:nvPr/>
        </p:nvSpPr>
        <p:spPr>
          <a:xfrm>
            <a:off x="389468" y="1752601"/>
            <a:ext cx="5833533" cy="1362809"/>
          </a:xfrm>
          <a:prstGeom prst="rect">
            <a:avLst/>
          </a:prstGeom>
        </p:spPr>
        <p:txBody>
          <a:bodyPr wrap="square">
            <a:spAutoFit/>
          </a:bodyPr>
          <a:lstStyle/>
          <a:p>
            <a:pPr>
              <a:lnSpc>
                <a:spcPct val="150000"/>
              </a:lnSpc>
            </a:pPr>
            <a:r>
              <a:rPr lang="en-US" sz="2933" dirty="0" err="1">
                <a:latin typeface="UTM Avo" panose="02040603050506020204" pitchFamily="18" charset="0"/>
                <a:cs typeface="Arial" pitchFamily="34" charset="0"/>
              </a:rPr>
              <a:t>Chiều</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dài</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của</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tấm</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thảm</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hình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chữ</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nhật</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lớn</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sau</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khi</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ghép</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là</a:t>
            </a:r>
            <a:r>
              <a:rPr lang="en-US" sz="2933" dirty="0">
                <a:latin typeface="UTM Avo" panose="02040603050506020204" pitchFamily="18" charset="0"/>
                <a:cs typeface="Arial" pitchFamily="34" charset="0"/>
              </a:rPr>
              <a:t>:</a:t>
            </a:r>
          </a:p>
        </p:txBody>
      </p:sp>
      <mc:AlternateContent xmlns:mc="http://schemas.openxmlformats.org/markup-compatibility/2006">
        <mc:Choice xmlns:a14="http://schemas.microsoft.com/office/drawing/2010/main" Requires="a14">
          <p:sp>
            <p:nvSpPr>
              <p:cNvPr id="11" name="Rectangle 10"/>
              <p:cNvSpPr/>
              <p:nvPr/>
            </p:nvSpPr>
            <p:spPr>
              <a:xfrm>
                <a:off x="1066800" y="5163965"/>
                <a:ext cx="5681133" cy="724814"/>
              </a:xfrm>
              <a:prstGeom prst="rect">
                <a:avLst/>
              </a:prstGeom>
            </p:spPr>
            <p:txBody>
              <a:bodyPr wrap="square">
                <a:spAutoFit/>
              </a:bodyPr>
              <a:lstStyle/>
              <a:p>
                <a:pPr>
                  <a:lnSpc>
                    <a:spcPct val="150000"/>
                  </a:lnSpc>
                </a:pPr>
                <a:r>
                  <a:rPr lang="en-US" sz="2933" dirty="0">
                    <a:latin typeface="UTM Avo" panose="02040603050506020204" pitchFamily="18" charset="0"/>
                    <a:cs typeface="Arial" pitchFamily="34" charset="0"/>
                  </a:rPr>
                  <a:t>(200 </a:t>
                </a:r>
                <a14:m>
                  <m:oMath xmlns:m="http://schemas.openxmlformats.org/officeDocument/2006/math">
                    <m:r>
                      <a:rPr lang="en-US" sz="3200" b="0" i="1" smtClean="0">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80)</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Arial" pitchFamily="34" charset="0"/>
                      </a:rPr>
                      <m:t> </m:t>
                    </m:r>
                    <m:r>
                      <a:rPr lang="en-US" sz="3200" i="1">
                        <a:latin typeface="Cambria Math" panose="02040503050406030204" pitchFamily="18" charset="0"/>
                        <a:ea typeface="Cambria Math" panose="02040503050406030204" pitchFamily="18" charset="0"/>
                        <a:cs typeface="Arial" pitchFamily="34" charset="0"/>
                      </a:rPr>
                      <m:t>×</m:t>
                    </m:r>
                    <m:r>
                      <a:rPr lang="en-US" sz="3200" b="0" i="1" smtClean="0">
                        <a:latin typeface="Cambria Math" panose="02040503050406030204" pitchFamily="18" charset="0"/>
                        <a:ea typeface="Cambria Math" panose="02040503050406030204" pitchFamily="18" charset="0"/>
                        <a:cs typeface="Arial" pitchFamily="34" charset="0"/>
                      </a:rPr>
                      <m:t> </m:t>
                    </m:r>
                  </m:oMath>
                </a14:m>
                <a:r>
                  <a:rPr lang="en-US" sz="2933" dirty="0">
                    <a:latin typeface="UTM Avo" panose="02040603050506020204" pitchFamily="18" charset="0"/>
                    <a:cs typeface="Arial" pitchFamily="34" charset="0"/>
                  </a:rPr>
                  <a:t>2 </a:t>
                </a:r>
                <a14:m>
                  <m:oMath xmlns:m="http://schemas.openxmlformats.org/officeDocument/2006/math">
                    <m:r>
                      <a:rPr lang="en-US" sz="3200" b="0" i="1" smtClean="0">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560 </a:t>
                </a:r>
                <a:r>
                  <a:rPr lang="en-US" sz="2933">
                    <a:latin typeface="UTM Avo" panose="02040603050506020204" pitchFamily="18" charset="0"/>
                    <a:cs typeface="Arial" pitchFamily="34" charset="0"/>
                  </a:rPr>
                  <a:t>(cm)</a:t>
                </a:r>
                <a:endParaRPr lang="en-US" sz="2933" dirty="0">
                  <a:solidFill>
                    <a:srgbClr val="FF0000"/>
                  </a:solidFill>
                  <a:latin typeface="UTM Avo" panose="02040603050506020204" pitchFamily="18" charset="0"/>
                  <a:cs typeface="Arial"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66800" y="5163965"/>
                <a:ext cx="5681133" cy="724814"/>
              </a:xfrm>
              <a:prstGeom prst="rect">
                <a:avLst/>
              </a:prstGeom>
              <a:blipFill>
                <a:blip r:embed="rId3"/>
                <a:stretch>
                  <a:fillRect l="-2361" b="-21849"/>
                </a:stretch>
              </a:blipFill>
            </p:spPr>
            <p:txBody>
              <a:bodyPr/>
              <a:lstStyle/>
              <a:p>
                <a:r>
                  <a:rPr lang="en-US">
                    <a:noFill/>
                  </a:rPr>
                  <a:t> </a:t>
                </a:r>
              </a:p>
            </p:txBody>
          </p:sp>
        </mc:Fallback>
      </mc:AlternateContent>
      <p:sp>
        <p:nvSpPr>
          <p:cNvPr id="18" name="Rectangle 17"/>
          <p:cNvSpPr/>
          <p:nvPr/>
        </p:nvSpPr>
        <p:spPr>
          <a:xfrm>
            <a:off x="389468" y="3748193"/>
            <a:ext cx="5960533" cy="1362809"/>
          </a:xfrm>
          <a:prstGeom prst="rect">
            <a:avLst/>
          </a:prstGeom>
        </p:spPr>
        <p:txBody>
          <a:bodyPr wrap="square">
            <a:spAutoFit/>
          </a:bodyPr>
          <a:lstStyle/>
          <a:p>
            <a:pPr>
              <a:lnSpc>
                <a:spcPct val="150000"/>
              </a:lnSpc>
            </a:pPr>
            <a:r>
              <a:rPr lang="en-US" sz="2933" dirty="0">
                <a:latin typeface="UTM Avo" panose="02040603050506020204" pitchFamily="18" charset="0"/>
                <a:cs typeface="Arial" pitchFamily="34" charset="0"/>
              </a:rPr>
              <a:t>Chu vi </a:t>
            </a:r>
            <a:r>
              <a:rPr lang="en-US" sz="2933" dirty="0" err="1">
                <a:latin typeface="UTM Avo" panose="02040603050506020204" pitchFamily="18" charset="0"/>
                <a:cs typeface="Arial" pitchFamily="34" charset="0"/>
              </a:rPr>
              <a:t>của</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tấm</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thảm</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hình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chữ</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nhật</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lớn</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sau</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khi</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ghép</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là</a:t>
            </a:r>
            <a:r>
              <a:rPr lang="en-US" sz="2933" dirty="0">
                <a:latin typeface="UTM Avo" panose="02040603050506020204" pitchFamily="18" charset="0"/>
                <a:cs typeface="Arial" pitchFamily="34" charset="0"/>
              </a:rPr>
              <a:t>:</a:t>
            </a:r>
          </a:p>
        </p:txBody>
      </p:sp>
      <mc:AlternateContent xmlns:mc="http://schemas.openxmlformats.org/markup-compatibility/2006" xmlns:a14="http://schemas.microsoft.com/office/drawing/2010/main">
        <mc:Choice Requires="a14">
          <p:sp>
            <p:nvSpPr>
              <p:cNvPr id="19" name="Rectangle 18"/>
              <p:cNvSpPr/>
              <p:nvPr/>
            </p:nvSpPr>
            <p:spPr>
              <a:xfrm>
                <a:off x="1066800" y="3150935"/>
                <a:ext cx="5681133" cy="724814"/>
              </a:xfrm>
              <a:prstGeom prst="rect">
                <a:avLst/>
              </a:prstGeom>
            </p:spPr>
            <p:txBody>
              <a:bodyPr wrap="square">
                <a:spAutoFit/>
              </a:bodyPr>
              <a:lstStyle/>
              <a:p>
                <a:pPr>
                  <a:lnSpc>
                    <a:spcPct val="150000"/>
                  </a:lnSpc>
                </a:pPr>
                <a:r>
                  <a:rPr lang="en-US" sz="2933" dirty="0">
                    <a:latin typeface="UTM Avo" panose="02040603050506020204" pitchFamily="18" charset="0"/>
                    <a:cs typeface="Arial" pitchFamily="34" charset="0"/>
                  </a:rPr>
                  <a:t>40</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Arial" pitchFamily="34" charset="0"/>
                      </a:rPr>
                      <m:t> </m:t>
                    </m:r>
                    <m:r>
                      <a:rPr lang="en-US" sz="3200" i="1">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5 </a:t>
                </a:r>
                <a14:m>
                  <m:oMath xmlns:m="http://schemas.openxmlformats.org/officeDocument/2006/math">
                    <m:r>
                      <a:rPr lang="en-US" sz="2933" i="1">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200 (cm)</a:t>
                </a:r>
              </a:p>
            </p:txBody>
          </p:sp>
        </mc:Choice>
        <mc:Fallback xmlns="">
          <p:sp>
            <p:nvSpPr>
              <p:cNvPr id="19" name="Rectangle 18"/>
              <p:cNvSpPr>
                <a:spLocks noRot="1" noChangeAspect="1" noMove="1" noResize="1" noEditPoints="1" noAdjustHandles="1" noChangeArrowheads="1" noChangeShapeType="1" noTextEdit="1"/>
              </p:cNvSpPr>
              <p:nvPr/>
            </p:nvSpPr>
            <p:spPr>
              <a:xfrm>
                <a:off x="1066800" y="3150935"/>
                <a:ext cx="5681133" cy="724814"/>
              </a:xfrm>
              <a:prstGeom prst="rect">
                <a:avLst/>
              </a:prstGeom>
              <a:blipFill>
                <a:blip r:embed="rId5"/>
                <a:stretch>
                  <a:fillRect l="-2361" b="-21008"/>
                </a:stretch>
              </a:blipFill>
            </p:spPr>
            <p:txBody>
              <a:bodyPr/>
              <a:lstStyle/>
              <a:p>
                <a:r>
                  <a:rPr lang="en-US">
                    <a:noFill/>
                  </a:rPr>
                  <a:t> </a:t>
                </a:r>
              </a:p>
            </p:txBody>
          </p:sp>
        </mc:Fallback>
      </mc:AlternateContent>
      <p:sp>
        <p:nvSpPr>
          <p:cNvPr id="20" name="Rectangle 19"/>
          <p:cNvSpPr/>
          <p:nvPr/>
        </p:nvSpPr>
        <p:spPr>
          <a:xfrm>
            <a:off x="2554633" y="5905353"/>
            <a:ext cx="5681133" cy="685765"/>
          </a:xfrm>
          <a:prstGeom prst="rect">
            <a:avLst/>
          </a:prstGeom>
        </p:spPr>
        <p:txBody>
          <a:bodyPr wrap="square">
            <a:spAutoFit/>
          </a:bodyPr>
          <a:lstStyle/>
          <a:p>
            <a:pPr>
              <a:lnSpc>
                <a:spcPct val="150000"/>
              </a:lnSpc>
            </a:pPr>
            <a:r>
              <a:rPr lang="en-US" sz="2933" dirty="0" err="1">
                <a:latin typeface="UTM Avo" panose="02040603050506020204" pitchFamily="18" charset="0"/>
                <a:cs typeface="Arial" pitchFamily="34" charset="0"/>
              </a:rPr>
              <a:t>Đáp</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số</a:t>
            </a:r>
            <a:r>
              <a:rPr lang="en-US" sz="2933" dirty="0">
                <a:latin typeface="UTM Avo" panose="02040603050506020204" pitchFamily="18" charset="0"/>
                <a:cs typeface="Arial" pitchFamily="34" charset="0"/>
              </a:rPr>
              <a:t>: 560 </a:t>
            </a:r>
            <a:r>
              <a:rPr lang="en-US" sz="2933">
                <a:latin typeface="UTM Avo" panose="02040603050506020204" pitchFamily="18" charset="0"/>
                <a:cs typeface="Arial" pitchFamily="34" charset="0"/>
              </a:rPr>
              <a:t>(cm)</a:t>
            </a:r>
            <a:endParaRPr lang="en-US" sz="2933" dirty="0">
              <a:solidFill>
                <a:srgbClr val="FF0000"/>
              </a:solidFill>
              <a:latin typeface="UTM Avo" panose="02040603050506020204" pitchFamily="18" charset="0"/>
              <a:cs typeface="Arial" pitchFamily="34" charset="0"/>
            </a:endParaRPr>
          </a:p>
        </p:txBody>
      </p:sp>
      <p:pic>
        <p:nvPicPr>
          <p:cNvPr id="4" name="Picture 3">
            <a:extLst>
              <a:ext uri="{FF2B5EF4-FFF2-40B4-BE49-F238E27FC236}">
                <a16:creationId xmlns:a16="http://schemas.microsoft.com/office/drawing/2014/main" id="{28C520C3-D988-3469-48E4-E41E226915A6}"/>
              </a:ext>
            </a:extLst>
          </p:cNvPr>
          <p:cNvPicPr>
            <a:picLocks noChangeAspect="1"/>
          </p:cNvPicPr>
          <p:nvPr/>
        </p:nvPicPr>
        <p:blipFill>
          <a:blip r:embed="rId6"/>
          <a:stretch>
            <a:fillRect/>
          </a:stretch>
        </p:blipFill>
        <p:spPr>
          <a:xfrm>
            <a:off x="6467584" y="2354279"/>
            <a:ext cx="5334948" cy="1793051"/>
          </a:xfrm>
          <a:prstGeom prst="rect">
            <a:avLst/>
          </a:prstGeom>
        </p:spPr>
      </p:pic>
      <p:sp>
        <p:nvSpPr>
          <p:cNvPr id="5" name="TextBox 4">
            <a:extLst>
              <a:ext uri="{FF2B5EF4-FFF2-40B4-BE49-F238E27FC236}">
                <a16:creationId xmlns:a16="http://schemas.microsoft.com/office/drawing/2014/main" id="{62BF57D1-7E28-7723-7222-C2C407CDB953}"/>
              </a:ext>
            </a:extLst>
          </p:cNvPr>
          <p:cNvSpPr txBox="1"/>
          <p:nvPr/>
        </p:nvSpPr>
        <p:spPr>
          <a:xfrm>
            <a:off x="271885" y="1032496"/>
            <a:ext cx="1482402" cy="523220"/>
          </a:xfrm>
          <a:prstGeom prst="rect">
            <a:avLst/>
          </a:prstGeom>
          <a:noFill/>
        </p:spPr>
        <p:txBody>
          <a:bodyPr wrap="square" rtlCol="0">
            <a:spAutoFit/>
          </a:bodyPr>
          <a:lstStyle/>
          <a:p>
            <a:r>
              <a:rPr lang="en-US" sz="2800" b="1" dirty="0" err="1">
                <a:latin typeface="+mn-lt"/>
              </a:rPr>
              <a:t>Bài</a:t>
            </a:r>
            <a:r>
              <a:rPr lang="en-US" sz="2800" b="1" dirty="0">
                <a:latin typeface="+mn-lt"/>
              </a:rPr>
              <a:t> 3.</a:t>
            </a:r>
          </a:p>
        </p:txBody>
      </p:sp>
    </p:spTree>
    <p:extLst>
      <p:ext uri="{BB962C8B-B14F-4D97-AF65-F5344CB8AC3E}">
        <p14:creationId xmlns:p14="http://schemas.microsoft.com/office/powerpoint/2010/main" val="3699446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7"/>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BF4469C-6291-A40A-CEED-C3D6AF913F5B}"/>
              </a:ext>
            </a:extLst>
          </p:cNvPr>
          <p:cNvSpPr/>
          <p:nvPr/>
        </p:nvSpPr>
        <p:spPr>
          <a:xfrm>
            <a:off x="2496620" y="2003461"/>
            <a:ext cx="6513816" cy="324663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0000"/>
                </a:solidFill>
                <a:effectLst/>
              </a:rPr>
              <a:t>Qua bài học hôm nay, các em biết thêm được điều gì?</a:t>
            </a:r>
            <a:endParaRPr lang="en-US" sz="2800" dirty="0"/>
          </a:p>
        </p:txBody>
      </p:sp>
      <p:sp>
        <p:nvSpPr>
          <p:cNvPr id="4" name="TextBox 3">
            <a:extLst>
              <a:ext uri="{FF2B5EF4-FFF2-40B4-BE49-F238E27FC236}">
                <a16:creationId xmlns:a16="http://schemas.microsoft.com/office/drawing/2014/main" id="{42C8FDEE-CFF1-4744-E442-391ADDDD22F7}"/>
              </a:ext>
            </a:extLst>
          </p:cNvPr>
          <p:cNvSpPr txBox="1"/>
          <p:nvPr/>
        </p:nvSpPr>
        <p:spPr>
          <a:xfrm>
            <a:off x="2912724" y="2841947"/>
            <a:ext cx="6097712" cy="1569660"/>
          </a:xfrm>
          <a:prstGeom prst="rect">
            <a:avLst/>
          </a:prstGeom>
          <a:noFill/>
        </p:spPr>
        <p:txBody>
          <a:bodyPr wrap="square">
            <a:spAutoFit/>
          </a:bodyPr>
          <a:lstStyle/>
          <a:p>
            <a:r>
              <a:rPr lang="vi-VN" sz="2400" b="0" i="0" dirty="0">
                <a:solidFill>
                  <a:srgbClr val="000000"/>
                </a:solidFill>
                <a:effectLst/>
                <a:latin typeface="+mn-lt"/>
              </a:rPr>
              <a:t>Các em đã được học cách tính diện tích hình vuông, diện tích hình chữ nhật. Theo em, điều đó có thể ứng dụng trong cuộc sống như thế nào?</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xEl>
                                              <p:pRg st="0" end="0"/>
                                            </p:txEl>
                                          </p:spTgt>
                                        </p:tgtEl>
                                        <p:attrNameLst>
                                          <p:attrName>ppt_w</p:attrName>
                                        </p:attrNameLst>
                                      </p:cBhvr>
                                      <p:tavLst>
                                        <p:tav tm="0">
                                          <p:val>
                                            <p:strVal val="ppt_w"/>
                                          </p:val>
                                        </p:tav>
                                        <p:tav tm="100000">
                                          <p:val>
                                            <p:fltVal val="0"/>
                                          </p:val>
                                        </p:tav>
                                      </p:tavLst>
                                    </p:anim>
                                    <p:anim calcmode="lin" valueType="num">
                                      <p:cBhvr>
                                        <p:cTn id="7"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2">
                                            <p:txEl>
                                              <p:pRg st="0" end="0"/>
                                            </p:txEl>
                                          </p:spTgt>
                                        </p:tgtEl>
                                      </p:cBhvr>
                                    </p:animEffect>
                                    <p:set>
                                      <p:cBhvr>
                                        <p:cTn id="9" dur="1" fill="hold">
                                          <p:stCondLst>
                                            <p:cond delay="499"/>
                                          </p:stCondLst>
                                        </p:cTn>
                                        <p:tgtEl>
                                          <p:spTgt spid="2">
                                            <p:txEl>
                                              <p:pRg st="0" end="0"/>
                                            </p:txEl>
                                          </p:spTgt>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F1133-F52E-296D-D50A-851AF2FF42D7}"/>
              </a:ext>
            </a:extLst>
          </p:cNvPr>
          <p:cNvSpPr txBox="1"/>
          <p:nvPr/>
        </p:nvSpPr>
        <p:spPr>
          <a:xfrm>
            <a:off x="2630184" y="1140432"/>
            <a:ext cx="6339155" cy="769441"/>
          </a:xfrm>
          <a:prstGeom prst="rect">
            <a:avLst/>
          </a:prstGeom>
          <a:noFill/>
        </p:spPr>
        <p:txBody>
          <a:bodyPr wrap="square" rtlCol="0">
            <a:spAutoFit/>
          </a:bodyPr>
          <a:lstStyle/>
          <a:p>
            <a:r>
              <a:rPr lang="en-US" sz="4400" b="1" dirty="0">
                <a:latin typeface="+mn-lt"/>
              </a:rPr>
              <a:t>HƯỚNG DẪN VỀ NHÀ</a:t>
            </a:r>
          </a:p>
        </p:txBody>
      </p:sp>
      <p:sp>
        <p:nvSpPr>
          <p:cNvPr id="3" name="Rectangle: Rounded Corners 2">
            <a:extLst>
              <a:ext uri="{FF2B5EF4-FFF2-40B4-BE49-F238E27FC236}">
                <a16:creationId xmlns:a16="http://schemas.microsoft.com/office/drawing/2014/main" id="{531FDDA6-ECD2-F37D-2889-91852A799D55}"/>
              </a:ext>
            </a:extLst>
          </p:cNvPr>
          <p:cNvSpPr/>
          <p:nvPr/>
        </p:nvSpPr>
        <p:spPr>
          <a:xfrm>
            <a:off x="2743200" y="2712378"/>
            <a:ext cx="6020656" cy="233223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i="0" dirty="0" err="1">
                <a:solidFill>
                  <a:srgbClr val="000000"/>
                </a:solidFill>
                <a:effectLst/>
              </a:rPr>
              <a:t>Ôn</a:t>
            </a:r>
            <a:r>
              <a:rPr lang="en-US" sz="2800" b="0" i="0" dirty="0">
                <a:solidFill>
                  <a:srgbClr val="000000"/>
                </a:solidFill>
                <a:effectLst/>
              </a:rPr>
              <a:t> </a:t>
            </a:r>
            <a:r>
              <a:rPr lang="en-US" sz="2800" b="0" i="0" dirty="0" err="1">
                <a:solidFill>
                  <a:srgbClr val="000000"/>
                </a:solidFill>
                <a:effectLst/>
              </a:rPr>
              <a:t>lại</a:t>
            </a:r>
            <a:r>
              <a:rPr lang="en-US" sz="2800" b="0" i="0" dirty="0">
                <a:solidFill>
                  <a:srgbClr val="000000"/>
                </a:solidFill>
                <a:effectLst/>
              </a:rPr>
              <a:t> </a:t>
            </a:r>
            <a:r>
              <a:rPr lang="en-US" sz="2800" b="0" i="0" dirty="0" err="1">
                <a:solidFill>
                  <a:srgbClr val="000000"/>
                </a:solidFill>
                <a:effectLst/>
              </a:rPr>
              <a:t>cách</a:t>
            </a:r>
            <a:r>
              <a:rPr lang="en-US" sz="2800" b="0" i="0" dirty="0">
                <a:solidFill>
                  <a:srgbClr val="000000"/>
                </a:solidFill>
                <a:effectLst/>
              </a:rPr>
              <a:t> </a:t>
            </a:r>
            <a:r>
              <a:rPr lang="en-US" sz="2800" b="0" i="0" dirty="0" err="1">
                <a:solidFill>
                  <a:srgbClr val="000000"/>
                </a:solidFill>
                <a:effectLst/>
              </a:rPr>
              <a:t>tính</a:t>
            </a:r>
            <a:r>
              <a:rPr lang="en-US" sz="2800" b="0" i="0" dirty="0">
                <a:solidFill>
                  <a:srgbClr val="000000"/>
                </a:solidFill>
                <a:effectLst/>
              </a:rPr>
              <a:t> </a:t>
            </a:r>
            <a:r>
              <a:rPr lang="en-US" sz="2800" b="0" i="0" dirty="0" err="1">
                <a:solidFill>
                  <a:srgbClr val="000000"/>
                </a:solidFill>
                <a:effectLst/>
              </a:rPr>
              <a:t>diện</a:t>
            </a:r>
            <a:r>
              <a:rPr lang="en-US" sz="2800" b="0" i="0" dirty="0">
                <a:solidFill>
                  <a:srgbClr val="000000"/>
                </a:solidFill>
                <a:effectLst/>
              </a:rPr>
              <a:t> </a:t>
            </a:r>
            <a:r>
              <a:rPr lang="en-US" sz="2800" b="0" i="0" dirty="0" err="1">
                <a:solidFill>
                  <a:srgbClr val="000000"/>
                </a:solidFill>
                <a:effectLst/>
              </a:rPr>
              <a:t>tích</a:t>
            </a:r>
            <a:r>
              <a:rPr lang="en-US" sz="2800" b="0" i="0" dirty="0">
                <a:solidFill>
                  <a:srgbClr val="000000"/>
                </a:solidFill>
                <a:effectLst/>
              </a:rPr>
              <a:t> </a:t>
            </a:r>
            <a:r>
              <a:rPr lang="en-US" sz="2800" b="0" i="0" dirty="0" err="1">
                <a:solidFill>
                  <a:srgbClr val="000000"/>
                </a:solidFill>
                <a:effectLst/>
              </a:rPr>
              <a:t>hình</a:t>
            </a:r>
            <a:r>
              <a:rPr lang="en-US" sz="2800" b="0" i="0" dirty="0">
                <a:solidFill>
                  <a:srgbClr val="000000"/>
                </a:solidFill>
                <a:effectLst/>
              </a:rPr>
              <a:t> </a:t>
            </a:r>
            <a:r>
              <a:rPr lang="en-US" sz="2800" b="0" i="0" dirty="0" err="1">
                <a:solidFill>
                  <a:srgbClr val="000000"/>
                </a:solidFill>
                <a:effectLst/>
              </a:rPr>
              <a:t>chữ</a:t>
            </a:r>
            <a:r>
              <a:rPr lang="en-US" sz="2800" b="0" i="0" dirty="0">
                <a:solidFill>
                  <a:srgbClr val="000000"/>
                </a:solidFill>
                <a:effectLst/>
              </a:rPr>
              <a:t> </a:t>
            </a:r>
            <a:r>
              <a:rPr lang="en-US" sz="2800" b="0" i="0" dirty="0" err="1">
                <a:solidFill>
                  <a:srgbClr val="000000"/>
                </a:solidFill>
                <a:effectLst/>
              </a:rPr>
              <a:t>nhật</a:t>
            </a:r>
            <a:r>
              <a:rPr lang="en-US" sz="2800" b="0" i="0" dirty="0">
                <a:solidFill>
                  <a:srgbClr val="000000"/>
                </a:solidFill>
                <a:effectLst/>
              </a:rPr>
              <a:t>, </a:t>
            </a:r>
            <a:r>
              <a:rPr lang="en-US" sz="2800" b="0" i="0" dirty="0" err="1">
                <a:solidFill>
                  <a:srgbClr val="000000"/>
                </a:solidFill>
                <a:effectLst/>
              </a:rPr>
              <a:t>diện</a:t>
            </a:r>
            <a:r>
              <a:rPr lang="en-US" sz="2800" b="0" i="0" dirty="0">
                <a:solidFill>
                  <a:srgbClr val="000000"/>
                </a:solidFill>
                <a:effectLst/>
              </a:rPr>
              <a:t> </a:t>
            </a:r>
            <a:r>
              <a:rPr lang="en-US" sz="2800" b="0" i="0" dirty="0" err="1">
                <a:solidFill>
                  <a:srgbClr val="000000"/>
                </a:solidFill>
                <a:effectLst/>
              </a:rPr>
              <a:t>tích</a:t>
            </a:r>
            <a:r>
              <a:rPr lang="en-US" sz="2800" b="0" i="0" dirty="0">
                <a:solidFill>
                  <a:srgbClr val="000000"/>
                </a:solidFill>
                <a:effectLst/>
              </a:rPr>
              <a:t> </a:t>
            </a:r>
            <a:r>
              <a:rPr lang="en-US" sz="2800" b="0" i="0" dirty="0" err="1">
                <a:solidFill>
                  <a:srgbClr val="000000"/>
                </a:solidFill>
                <a:effectLst/>
              </a:rPr>
              <a:t>hình</a:t>
            </a:r>
            <a:r>
              <a:rPr lang="en-US" sz="2800" b="0" i="0" dirty="0">
                <a:solidFill>
                  <a:srgbClr val="000000"/>
                </a:solidFill>
                <a:effectLst/>
              </a:rPr>
              <a:t> </a:t>
            </a:r>
            <a:r>
              <a:rPr lang="en-US" sz="2800" b="0" i="0" dirty="0" err="1">
                <a:solidFill>
                  <a:srgbClr val="000000"/>
                </a:solidFill>
                <a:effectLst/>
              </a:rPr>
              <a:t>vuông</a:t>
            </a:r>
            <a:r>
              <a:rPr lang="en-US" sz="2800" b="0" i="0" dirty="0">
                <a:solidFill>
                  <a:srgbClr val="000000"/>
                </a:solidFill>
                <a:effectLst/>
              </a:rPr>
              <a:t>.</a:t>
            </a:r>
            <a:endParaRPr lang="en-US" sz="2800" dirty="0"/>
          </a:p>
        </p:txBody>
      </p:sp>
    </p:spTree>
    <p:extLst>
      <p:ext uri="{BB962C8B-B14F-4D97-AF65-F5344CB8AC3E}">
        <p14:creationId xmlns:p14="http://schemas.microsoft.com/office/powerpoint/2010/main" val="70263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702841B7-D261-5C83-7F4F-1409B5EC4429}"/>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650F4933-8F8D-5834-C253-AD075EEE5A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1C65FCF-9AA5-C381-E80B-CE5B89DF7659}"/>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423" y="1162982"/>
            <a:ext cx="5327599" cy="4673600"/>
          </a:xfrm>
          <a:prstGeom prst="rect">
            <a:avLst/>
          </a:prstGeom>
        </p:spPr>
      </p:pic>
      <p:sp>
        <p:nvSpPr>
          <p:cNvPr id="20" name="TextBox 19"/>
          <p:cNvSpPr txBox="1"/>
          <p:nvPr/>
        </p:nvSpPr>
        <p:spPr>
          <a:xfrm>
            <a:off x="1177234" y="3255617"/>
            <a:ext cx="2851426" cy="1473801"/>
          </a:xfrm>
          <a:prstGeom prst="rect">
            <a:avLst/>
          </a:prstGeom>
          <a:noFill/>
        </p:spPr>
        <p:txBody>
          <a:bodyPr wrap="square" rtlCol="0">
            <a:spAutoFit/>
          </a:bodyPr>
          <a:lstStyle/>
          <a:p>
            <a:pPr algn="ctr">
              <a:lnSpc>
                <a:spcPct val="150000"/>
              </a:lnSpc>
            </a:pPr>
            <a:r>
              <a:rPr lang="en-US" sz="3200" b="1" dirty="0">
                <a:solidFill>
                  <a:srgbClr val="FF0000"/>
                </a:solidFill>
                <a:latin typeface="UTM Avo" panose="02040603050506020204" pitchFamily="18" charset="0"/>
                <a:cs typeface="Arial" pitchFamily="34" charset="0"/>
              </a:rPr>
              <a:t>TRÒ CHƠI “GIÓ THỔI”</a:t>
            </a:r>
          </a:p>
        </p:txBody>
      </p:sp>
      <p:sp>
        <p:nvSpPr>
          <p:cNvPr id="21" name="Rounded Rectangle 20"/>
          <p:cNvSpPr/>
          <p:nvPr/>
        </p:nvSpPr>
        <p:spPr>
          <a:xfrm>
            <a:off x="5846081" y="5737071"/>
            <a:ext cx="5523467" cy="66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b="1" dirty="0" err="1">
                <a:solidFill>
                  <a:schemeClr val="bg1"/>
                </a:solidFill>
                <a:latin typeface="UTM Avo" panose="02040603050506020204" pitchFamily="18" charset="0"/>
                <a:cs typeface="Arial" pitchFamily="34" charset="0"/>
              </a:rPr>
              <a:t>Hoạt</a:t>
            </a:r>
            <a:r>
              <a:rPr lang="en-US" sz="2933" b="1" dirty="0">
                <a:solidFill>
                  <a:schemeClr val="bg1"/>
                </a:solidFill>
                <a:latin typeface="UTM Avo" panose="02040603050506020204" pitchFamily="18" charset="0"/>
                <a:cs typeface="Arial" pitchFamily="34" charset="0"/>
              </a:rPr>
              <a:t> </a:t>
            </a:r>
            <a:r>
              <a:rPr lang="en-US" sz="2933" b="1" dirty="0" err="1">
                <a:solidFill>
                  <a:schemeClr val="bg1"/>
                </a:solidFill>
                <a:latin typeface="UTM Avo" panose="02040603050506020204" pitchFamily="18" charset="0"/>
                <a:cs typeface="Arial" pitchFamily="34" charset="0"/>
              </a:rPr>
              <a:t>động</a:t>
            </a:r>
            <a:r>
              <a:rPr lang="en-US" sz="2933" b="1" dirty="0">
                <a:solidFill>
                  <a:schemeClr val="bg1"/>
                </a:solidFill>
                <a:latin typeface="UTM Avo" panose="02040603050506020204" pitchFamily="18" charset="0"/>
                <a:cs typeface="Arial" pitchFamily="34" charset="0"/>
              </a:rPr>
              <a:t> </a:t>
            </a:r>
            <a:r>
              <a:rPr lang="en-US" sz="2933" b="1" dirty="0" err="1">
                <a:solidFill>
                  <a:schemeClr val="bg1"/>
                </a:solidFill>
                <a:latin typeface="UTM Avo" panose="02040603050506020204" pitchFamily="18" charset="0"/>
                <a:cs typeface="Arial" pitchFamily="34" charset="0"/>
              </a:rPr>
              <a:t>nhóm</a:t>
            </a:r>
            <a:r>
              <a:rPr lang="en-US" sz="2933" b="1" dirty="0">
                <a:solidFill>
                  <a:schemeClr val="bg1"/>
                </a:solidFill>
                <a:latin typeface="UTM Avo" panose="02040603050506020204" pitchFamily="18" charset="0"/>
                <a:cs typeface="Arial" pitchFamily="34" charset="0"/>
              </a:rPr>
              <a:t> 4</a:t>
            </a:r>
          </a:p>
        </p:txBody>
      </p:sp>
      <p:sp>
        <p:nvSpPr>
          <p:cNvPr id="22" name="Rectangle 21"/>
          <p:cNvSpPr/>
          <p:nvPr/>
        </p:nvSpPr>
        <p:spPr>
          <a:xfrm>
            <a:off x="5822746" y="1203869"/>
            <a:ext cx="5791199" cy="3094693"/>
          </a:xfrm>
          <a:prstGeom prst="rect">
            <a:avLst/>
          </a:prstGeom>
        </p:spPr>
        <p:txBody>
          <a:bodyPr wrap="square">
            <a:spAutoFit/>
          </a:bodyPr>
          <a:lstStyle/>
          <a:p>
            <a:pPr marL="381019" indent="-381019" algn="just">
              <a:lnSpc>
                <a:spcPct val="150000"/>
              </a:lnSpc>
              <a:buFont typeface="Wingdings" pitchFamily="2" charset="2"/>
              <a:buChar char="Ø"/>
            </a:pPr>
            <a:r>
              <a:rPr lang="en-US" sz="2667" dirty="0" err="1">
                <a:latin typeface="UTM Avo" panose="02040603050506020204" pitchFamily="18" charset="0"/>
                <a:cs typeface="Arial" pitchFamily="34" charset="0"/>
              </a:rPr>
              <a:t>Nhóm</a:t>
            </a:r>
            <a:r>
              <a:rPr lang="en-US" sz="2667" dirty="0">
                <a:latin typeface="UTM Avo" panose="02040603050506020204" pitchFamily="18" charset="0"/>
                <a:cs typeface="Arial" pitchFamily="34" charset="0"/>
              </a:rPr>
              <a:t> 1 </a:t>
            </a:r>
            <a:r>
              <a:rPr lang="en-US" sz="2667" dirty="0" err="1">
                <a:latin typeface="UTM Avo" panose="02040603050506020204" pitchFamily="18" charset="0"/>
                <a:cs typeface="Arial" pitchFamily="34" charset="0"/>
              </a:rPr>
              <a:t>nêu</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độ</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dài</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cạnh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hình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vuông</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hoặc</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chiều</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dài</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chiều</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rộng</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hình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chữ</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nhật</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rồi</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đố</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nhóm</a:t>
            </a:r>
            <a:r>
              <a:rPr lang="en-US" sz="2667" dirty="0">
                <a:latin typeface="UTM Avo" panose="02040603050506020204" pitchFamily="18" charset="0"/>
                <a:cs typeface="Arial" pitchFamily="34" charset="0"/>
              </a:rPr>
              <a:t> kia </a:t>
            </a:r>
            <a:r>
              <a:rPr lang="en-US" sz="2667" dirty="0" err="1">
                <a:latin typeface="UTM Avo" panose="02040603050506020204" pitchFamily="18" charset="0"/>
                <a:cs typeface="Arial" pitchFamily="34" charset="0"/>
              </a:rPr>
              <a:t>tính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diện</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tích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hình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vuông</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hoặc</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diện</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tích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hình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chữ</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nhật</a:t>
            </a:r>
            <a:r>
              <a:rPr lang="en-US" sz="2667" dirty="0">
                <a:latin typeface="UTM Avo" panose="02040603050506020204" pitchFamily="18" charset="0"/>
                <a:cs typeface="Arial" pitchFamily="34" charset="0"/>
              </a:rPr>
              <a:t>.</a:t>
            </a:r>
          </a:p>
        </p:txBody>
      </p:sp>
      <p:sp>
        <p:nvSpPr>
          <p:cNvPr id="23" name="Rectangle 22"/>
          <p:cNvSpPr/>
          <p:nvPr/>
        </p:nvSpPr>
        <p:spPr>
          <a:xfrm>
            <a:off x="5846081" y="4291298"/>
            <a:ext cx="5901266" cy="1247649"/>
          </a:xfrm>
          <a:prstGeom prst="rect">
            <a:avLst/>
          </a:prstGeom>
        </p:spPr>
        <p:txBody>
          <a:bodyPr wrap="square">
            <a:spAutoFit/>
          </a:bodyPr>
          <a:lstStyle/>
          <a:p>
            <a:pPr marL="381019" indent="-381019">
              <a:lnSpc>
                <a:spcPct val="150000"/>
              </a:lnSpc>
              <a:buFont typeface="Wingdings" pitchFamily="2" charset="2"/>
              <a:buChar char="Ø"/>
            </a:pPr>
            <a:r>
              <a:rPr lang="en-US" sz="2667" dirty="0" err="1">
                <a:latin typeface="UTM Avo" panose="02040603050506020204" pitchFamily="18" charset="0"/>
                <a:cs typeface="Arial" pitchFamily="34" charset="0"/>
              </a:rPr>
              <a:t>Nhóm</a:t>
            </a:r>
            <a:r>
              <a:rPr lang="en-US" sz="2667" dirty="0">
                <a:latin typeface="UTM Avo" panose="02040603050506020204" pitchFamily="18" charset="0"/>
                <a:cs typeface="Arial" pitchFamily="34" charset="0"/>
              </a:rPr>
              <a:t> 2 </a:t>
            </a:r>
            <a:r>
              <a:rPr lang="en-US" sz="2667" dirty="0" err="1">
                <a:latin typeface="UTM Avo" panose="02040603050506020204" pitchFamily="18" charset="0"/>
                <a:cs typeface="Arial" pitchFamily="34" charset="0"/>
              </a:rPr>
              <a:t>sẽ</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trả</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lời</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kết</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quả</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và</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nêu</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cách</a:t>
            </a:r>
            <a:r>
              <a:rPr lang="en-US" sz="2667" dirty="0">
                <a:latin typeface="UTM Avo" panose="02040603050506020204" pitchFamily="18" charset="0"/>
                <a:cs typeface="Arial" pitchFamily="34" charset="0"/>
              </a:rPr>
              <a:t> </a:t>
            </a:r>
            <a:r>
              <a:rPr lang="en-US" sz="2667" dirty="0" err="1">
                <a:latin typeface="UTM Avo" panose="02040603050506020204" pitchFamily="18" charset="0"/>
                <a:cs typeface="Arial" pitchFamily="34" charset="0"/>
              </a:rPr>
              <a:t>tính</a:t>
            </a:r>
            <a:r>
              <a:rPr lang="en-US" sz="2667" dirty="0">
                <a:latin typeface="UTM Avo" panose="02040603050506020204" pitchFamily="18" charset="0"/>
                <a:cs typeface="Arial" pitchFamily="34" charset="0"/>
              </a:rPr>
              <a:t>.</a:t>
            </a:r>
          </a:p>
        </p:txBody>
      </p:sp>
    </p:spTree>
    <p:extLst>
      <p:ext uri="{BB962C8B-B14F-4D97-AF65-F5344CB8AC3E}">
        <p14:creationId xmlns:p14="http://schemas.microsoft.com/office/powerpoint/2010/main" val="2169540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22608" y="1178755"/>
            <a:ext cx="4509525" cy="2656645"/>
            <a:chOff x="633912" y="1768132"/>
            <a:chExt cx="6764287" cy="4158614"/>
          </a:xfrm>
        </p:grpSpPr>
        <p:sp>
          <p:nvSpPr>
            <p:cNvPr id="2" name="Cloud 1"/>
            <p:cNvSpPr/>
            <p:nvPr/>
          </p:nvSpPr>
          <p:spPr>
            <a:xfrm rot="315769">
              <a:off x="633912" y="1768132"/>
              <a:ext cx="6764287" cy="4158614"/>
            </a:xfrm>
            <a:prstGeom prst="clou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1171255" y="2171700"/>
              <a:ext cx="5689600" cy="2623303"/>
            </a:xfrm>
            <a:prstGeom prst="rect">
              <a:avLst/>
            </a:prstGeom>
          </p:spPr>
          <p:txBody>
            <a:bodyPr wrap="square">
              <a:spAutoFit/>
            </a:bodyPr>
            <a:lstStyle/>
            <a:p>
              <a:pPr algn="ctr">
                <a:lnSpc>
                  <a:spcPct val="150000"/>
                </a:lnSpc>
              </a:pPr>
              <a:r>
                <a:rPr lang="en-US" sz="2400" dirty="0" err="1">
                  <a:solidFill>
                    <a:schemeClr val="bg1"/>
                  </a:solidFill>
                  <a:latin typeface="UTM Avo" panose="02040603050506020204" pitchFamily="18" charset="0"/>
                  <a:cs typeface="Arial" pitchFamily="34" charset="0"/>
                </a:rPr>
                <a:t>Nhắc</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lại</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quy</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tắc</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tính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diện</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tích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hình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chữ</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nhật</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diện</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tích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hình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vuông</a:t>
              </a:r>
              <a:r>
                <a:rPr lang="en-US" sz="2400" dirty="0">
                  <a:solidFill>
                    <a:schemeClr val="bg1"/>
                  </a:solidFill>
                  <a:latin typeface="UTM Avo" panose="02040603050506020204" pitchFamily="18" charset="0"/>
                  <a:cs typeface="Arial" pitchFamily="34" charset="0"/>
                </a:rPr>
                <a:t>.</a:t>
              </a:r>
            </a:p>
          </p:txBody>
        </p:sp>
      </p:grpSp>
      <p:pic>
        <p:nvPicPr>
          <p:cNvPr id="18"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0837" y="5613399"/>
            <a:ext cx="3639403" cy="1219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3739" y="3784600"/>
            <a:ext cx="2167263" cy="2397138"/>
          </a:xfrm>
          <a:prstGeom prst="rect">
            <a:avLst/>
          </a:prstGeom>
        </p:spPr>
      </p:pic>
      <p:grpSp>
        <p:nvGrpSpPr>
          <p:cNvPr id="6" name="Group 5"/>
          <p:cNvGrpSpPr/>
          <p:nvPr/>
        </p:nvGrpSpPr>
        <p:grpSpPr>
          <a:xfrm>
            <a:off x="4775201" y="1287781"/>
            <a:ext cx="7036231" cy="5189220"/>
            <a:chOff x="7162800" y="1931671"/>
            <a:chExt cx="10554347" cy="7783830"/>
          </a:xfrm>
        </p:grpSpPr>
        <p:pic>
          <p:nvPicPr>
            <p:cNvPr id="8"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62800" y="1931671"/>
              <a:ext cx="10554347" cy="7783830"/>
            </a:xfrm>
            <a:prstGeom prst="rect">
              <a:avLst/>
            </a:prstGeom>
          </p:spPr>
        </p:pic>
        <p:sp>
          <p:nvSpPr>
            <p:cNvPr id="5" name="Rectangle 4"/>
            <p:cNvSpPr/>
            <p:nvPr/>
          </p:nvSpPr>
          <p:spPr>
            <a:xfrm>
              <a:off x="9677400" y="4457700"/>
              <a:ext cx="6096000" cy="3344762"/>
            </a:xfrm>
            <a:prstGeom prst="rect">
              <a:avLst/>
            </a:prstGeom>
          </p:spPr>
          <p:txBody>
            <a:bodyPr wrap="square">
              <a:spAutoFit/>
            </a:bodyPr>
            <a:lstStyle/>
            <a:p>
              <a:pPr algn="just">
                <a:lnSpc>
                  <a:spcPct val="150000"/>
                </a:lnSpc>
              </a:pPr>
              <a:r>
                <a:rPr lang="en-US" sz="2400" dirty="0" err="1">
                  <a:solidFill>
                    <a:schemeClr val="bg1"/>
                  </a:solidFill>
                  <a:latin typeface="UTM Avo" panose="02040603050506020204" pitchFamily="18" charset="0"/>
                  <a:cs typeface="Arial" pitchFamily="34" charset="0"/>
                </a:rPr>
                <a:t>Muốn</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tính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diện</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tích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hình</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chữ</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nhật</a:t>
              </a:r>
              <a:r>
                <a:rPr lang="en-US" sz="2400" dirty="0">
                  <a:solidFill>
                    <a:schemeClr val="bg1"/>
                  </a:solidFill>
                  <a:latin typeface="UTM Avo" panose="02040603050506020204" pitchFamily="18" charset="0"/>
                  <a:cs typeface="Arial" pitchFamily="34" charset="0"/>
                </a:rPr>
                <a:t> ta </a:t>
              </a:r>
              <a:r>
                <a:rPr lang="en-US" sz="2400" dirty="0" err="1">
                  <a:solidFill>
                    <a:schemeClr val="bg1"/>
                  </a:solidFill>
                  <a:latin typeface="UTM Avo" panose="02040603050506020204" pitchFamily="18" charset="0"/>
                  <a:cs typeface="Arial" pitchFamily="34" charset="0"/>
                </a:rPr>
                <a:t>lấy</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chiều</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dài</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nhân</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với</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chiều</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rộng</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cùng</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đơn</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vị</a:t>
              </a:r>
              <a:r>
                <a:rPr lang="en-US" sz="2400" dirty="0">
                  <a:solidFill>
                    <a:schemeClr val="bg1"/>
                  </a:solidFill>
                  <a:latin typeface="UTM Avo" panose="02040603050506020204" pitchFamily="18" charset="0"/>
                  <a:cs typeface="Arial" pitchFamily="34" charset="0"/>
                </a:rPr>
                <a:t> </a:t>
              </a:r>
              <a:r>
                <a:rPr lang="en-US" sz="2400" dirty="0" err="1">
                  <a:solidFill>
                    <a:schemeClr val="bg1"/>
                  </a:solidFill>
                  <a:latin typeface="UTM Avo" panose="02040603050506020204" pitchFamily="18" charset="0"/>
                  <a:cs typeface="Arial" pitchFamily="34" charset="0"/>
                </a:rPr>
                <a:t>đo</a:t>
              </a:r>
              <a:r>
                <a:rPr lang="en-US" sz="2400" dirty="0">
                  <a:solidFill>
                    <a:schemeClr val="bg1"/>
                  </a:solidFill>
                  <a:latin typeface="UTM Avo" panose="02040603050506020204" pitchFamily="18" charset="0"/>
                  <a:cs typeface="Arial" pitchFamily="34" charset="0"/>
                </a:rPr>
                <a:t>).</a:t>
              </a:r>
            </a:p>
          </p:txBody>
        </p:sp>
      </p:grpSp>
    </p:spTree>
    <p:extLst>
      <p:ext uri="{BB962C8B-B14F-4D97-AF65-F5344CB8AC3E}">
        <p14:creationId xmlns:p14="http://schemas.microsoft.com/office/powerpoint/2010/main" val="2192542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22608" y="1178755"/>
            <a:ext cx="4509525" cy="2656645"/>
            <a:chOff x="633912" y="1768132"/>
            <a:chExt cx="6764287" cy="4158614"/>
          </a:xfrm>
        </p:grpSpPr>
        <p:sp>
          <p:nvSpPr>
            <p:cNvPr id="2" name="Cloud 1"/>
            <p:cNvSpPr/>
            <p:nvPr/>
          </p:nvSpPr>
          <p:spPr>
            <a:xfrm rot="315769">
              <a:off x="633912" y="1768132"/>
              <a:ext cx="6764287" cy="4158614"/>
            </a:xfrm>
            <a:prstGeom prst="clou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1171255" y="2171700"/>
              <a:ext cx="5689600" cy="2623303"/>
            </a:xfrm>
            <a:prstGeom prst="rect">
              <a:avLst/>
            </a:prstGeom>
          </p:spPr>
          <p:txBody>
            <a:bodyPr wrap="square">
              <a:spAutoFit/>
            </a:bodyPr>
            <a:lstStyle/>
            <a:p>
              <a:pPr algn="ctr">
                <a:lnSpc>
                  <a:spcPct val="150000"/>
                </a:lnSpc>
              </a:pPr>
              <a:r>
                <a:rPr lang="en-US" sz="2400" dirty="0" err="1">
                  <a:solidFill>
                    <a:schemeClr val="bg1"/>
                  </a:solidFill>
                  <a:latin typeface="+mn-lt"/>
                  <a:cs typeface="Arial" pitchFamily="34" charset="0"/>
                </a:rPr>
                <a:t>Nhắc</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lại</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quy</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tắc</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tính</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diện</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tích</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hình</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chữ</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nhật</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diện</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tích</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hình</a:t>
              </a:r>
              <a:r>
                <a:rPr lang="en-US" sz="2400" dirty="0">
                  <a:solidFill>
                    <a:schemeClr val="bg1"/>
                  </a:solidFill>
                  <a:latin typeface="+mn-lt"/>
                  <a:cs typeface="Arial" pitchFamily="34" charset="0"/>
                </a:rPr>
                <a:t> </a:t>
              </a:r>
              <a:r>
                <a:rPr lang="en-US" sz="2400" dirty="0" err="1">
                  <a:solidFill>
                    <a:schemeClr val="bg1"/>
                  </a:solidFill>
                  <a:latin typeface="+mn-lt"/>
                  <a:cs typeface="Arial" pitchFamily="34" charset="0"/>
                </a:rPr>
                <a:t>vuông</a:t>
              </a:r>
              <a:r>
                <a:rPr lang="en-US" sz="2400" dirty="0">
                  <a:solidFill>
                    <a:schemeClr val="bg1"/>
                  </a:solidFill>
                  <a:latin typeface="+mn-lt"/>
                  <a:cs typeface="Arial" pitchFamily="34" charset="0"/>
                </a:rPr>
                <a:t>.</a:t>
              </a:r>
            </a:p>
          </p:txBody>
        </p:sp>
      </p:grpSp>
      <p:pic>
        <p:nvPicPr>
          <p:cNvPr id="18"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0837" y="5613399"/>
            <a:ext cx="3639403" cy="1219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3739" y="3784600"/>
            <a:ext cx="2167263" cy="2397138"/>
          </a:xfrm>
          <a:prstGeom prst="rect">
            <a:avLst/>
          </a:prstGeom>
        </p:spPr>
      </p:pic>
      <p:grpSp>
        <p:nvGrpSpPr>
          <p:cNvPr id="6" name="Group 5"/>
          <p:cNvGrpSpPr/>
          <p:nvPr/>
        </p:nvGrpSpPr>
        <p:grpSpPr>
          <a:xfrm>
            <a:off x="4775201" y="1287781"/>
            <a:ext cx="7036231" cy="5189220"/>
            <a:chOff x="7162800" y="1931671"/>
            <a:chExt cx="10554347" cy="7783830"/>
          </a:xfrm>
        </p:grpSpPr>
        <p:pic>
          <p:nvPicPr>
            <p:cNvPr id="8"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62800" y="1931671"/>
              <a:ext cx="10554347" cy="7783830"/>
            </a:xfrm>
            <a:prstGeom prst="rect">
              <a:avLst/>
            </a:prstGeom>
          </p:spPr>
        </p:pic>
        <p:sp>
          <p:nvSpPr>
            <p:cNvPr id="5" name="Rectangle 4"/>
            <p:cNvSpPr/>
            <p:nvPr/>
          </p:nvSpPr>
          <p:spPr>
            <a:xfrm>
              <a:off x="9702800" y="4457700"/>
              <a:ext cx="5841999" cy="3344762"/>
            </a:xfrm>
            <a:prstGeom prst="rect">
              <a:avLst/>
            </a:prstGeom>
          </p:spPr>
          <p:txBody>
            <a:bodyPr wrap="square">
              <a:spAutoFit/>
            </a:bodyPr>
            <a:lstStyle/>
            <a:p>
              <a:pPr algn="just">
                <a:lnSpc>
                  <a:spcPct val="150000"/>
                </a:lnSpc>
              </a:pPr>
              <a:r>
                <a:rPr lang="vi-VN" sz="2400" dirty="0">
                  <a:solidFill>
                    <a:schemeClr val="bg1"/>
                  </a:solidFill>
                  <a:latin typeface="+mn-lt"/>
                  <a:cs typeface="Arial" pitchFamily="34" charset="0"/>
                </a:rPr>
                <a:t>Muốn tính diện tích hình vuông ta lấy độ dài một cạnh nhân với chính nó (cùng đơn vị đo).</a:t>
              </a:r>
            </a:p>
          </p:txBody>
        </p:sp>
      </p:grpSp>
    </p:spTree>
    <p:extLst>
      <p:ext uri="{BB962C8B-B14F-4D97-AF65-F5344CB8AC3E}">
        <p14:creationId xmlns:p14="http://schemas.microsoft.com/office/powerpoint/2010/main" val="534946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E702359B-6CDD-F48D-FF28-F3F391A1B5DC}"/>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22C440D6-D9D2-A6AE-569F-503EA2ACE8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A1130F01-748C-467A-EA35-833490A7ECB9}"/>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p:nvSpPr>
        <p:spPr>
          <a:xfrm>
            <a:off x="322009" y="1343387"/>
            <a:ext cx="7923964" cy="502766"/>
          </a:xfrm>
          <a:prstGeom prst="rect">
            <a:avLst/>
          </a:prstGeom>
        </p:spPr>
        <p:txBody>
          <a:bodyPr wrap="none">
            <a:spAutoFit/>
          </a:bodyPr>
          <a:lstStyle/>
          <a:p>
            <a:r>
              <a:rPr lang="en-US" sz="2667" b="1" dirty="0" err="1">
                <a:latin typeface="UTM Avo" panose="02040603050506020204" pitchFamily="18" charset="0"/>
                <a:cs typeface="Arial" pitchFamily="34" charset="0"/>
              </a:rPr>
              <a:t>Bài</a:t>
            </a:r>
            <a:r>
              <a:rPr lang="en-US" sz="2667" b="1" dirty="0">
                <a:latin typeface="UTM Avo" panose="02040603050506020204" pitchFamily="18" charset="0"/>
                <a:cs typeface="Arial" pitchFamily="34" charset="0"/>
              </a:rPr>
              <a:t> 1. </a:t>
            </a:r>
            <a:r>
              <a:rPr lang="en-US" sz="2667" b="1" dirty="0" err="1">
                <a:latin typeface="UTM Avo" panose="02040603050506020204" pitchFamily="18" charset="0"/>
                <a:cs typeface="Arial" pitchFamily="34" charset="0"/>
              </a:rPr>
              <a:t>Tính</a:t>
            </a:r>
            <a:r>
              <a:rPr lang="en-US" sz="2667" b="1" dirty="0">
                <a:latin typeface="UTM Avo" panose="02040603050506020204" pitchFamily="18" charset="0"/>
                <a:cs typeface="Arial" pitchFamily="34" charset="0"/>
              </a:rPr>
              <a:t> chu vi </a:t>
            </a:r>
            <a:r>
              <a:rPr lang="en-US" sz="2667" b="1" dirty="0" err="1">
                <a:latin typeface="UTM Avo" panose="02040603050506020204" pitchFamily="18" charset="0"/>
                <a:cs typeface="Arial" pitchFamily="34" charset="0"/>
              </a:rPr>
              <a:t>và</a:t>
            </a:r>
            <a:r>
              <a:rPr lang="en-US" sz="2667" b="1" dirty="0">
                <a:latin typeface="UTM Avo" panose="02040603050506020204" pitchFamily="18" charset="0"/>
                <a:cs typeface="Arial" pitchFamily="34" charset="0"/>
              </a:rPr>
              <a:t> </a:t>
            </a:r>
            <a:r>
              <a:rPr lang="en-US" sz="2667" b="1" dirty="0" err="1">
                <a:latin typeface="UTM Avo" panose="02040603050506020204" pitchFamily="18" charset="0"/>
                <a:cs typeface="Arial" pitchFamily="34" charset="0"/>
              </a:rPr>
              <a:t>diện</a:t>
            </a:r>
            <a:r>
              <a:rPr lang="en-US" sz="2667" b="1" dirty="0">
                <a:latin typeface="UTM Avo" panose="02040603050506020204" pitchFamily="18" charset="0"/>
                <a:cs typeface="Arial" pitchFamily="34" charset="0"/>
              </a:rPr>
              <a:t> </a:t>
            </a:r>
            <a:r>
              <a:rPr lang="en-US" sz="2667" b="1" dirty="0" err="1">
                <a:latin typeface="UTM Avo" panose="02040603050506020204" pitchFamily="18" charset="0"/>
                <a:cs typeface="Arial" pitchFamily="34" charset="0"/>
              </a:rPr>
              <a:t>tích</a:t>
            </a:r>
            <a:r>
              <a:rPr lang="en-US" sz="2667" b="1" dirty="0">
                <a:latin typeface="UTM Avo" panose="02040603050506020204" pitchFamily="18" charset="0"/>
                <a:cs typeface="Arial" pitchFamily="34" charset="0"/>
              </a:rPr>
              <a:t> </a:t>
            </a:r>
            <a:r>
              <a:rPr lang="en-US" sz="2667" b="1" dirty="0" err="1">
                <a:latin typeface="UTM Avo" panose="02040603050506020204" pitchFamily="18" charset="0"/>
                <a:cs typeface="Arial" pitchFamily="34" charset="0"/>
              </a:rPr>
              <a:t>các</a:t>
            </a:r>
            <a:r>
              <a:rPr lang="en-US" sz="2667" b="1" dirty="0">
                <a:latin typeface="UTM Avo" panose="02040603050506020204" pitchFamily="18" charset="0"/>
                <a:cs typeface="Arial" pitchFamily="34" charset="0"/>
              </a:rPr>
              <a:t> </a:t>
            </a:r>
            <a:r>
              <a:rPr lang="en-US" sz="2667" b="1" dirty="0" err="1">
                <a:latin typeface="UTM Avo" panose="02040603050506020204" pitchFamily="18" charset="0"/>
                <a:cs typeface="Arial" pitchFamily="34" charset="0"/>
              </a:rPr>
              <a:t>hình</a:t>
            </a:r>
            <a:r>
              <a:rPr lang="en-US" sz="2667" b="1" dirty="0">
                <a:latin typeface="UTM Avo" panose="02040603050506020204" pitchFamily="18" charset="0"/>
                <a:cs typeface="Arial" pitchFamily="34" charset="0"/>
              </a:rPr>
              <a:t> </a:t>
            </a:r>
            <a:r>
              <a:rPr lang="en-US" sz="2667" b="1" dirty="0" err="1">
                <a:latin typeface="UTM Avo" panose="02040603050506020204" pitchFamily="18" charset="0"/>
                <a:cs typeface="Arial" pitchFamily="34" charset="0"/>
              </a:rPr>
              <a:t>sau</a:t>
            </a:r>
            <a:r>
              <a:rPr lang="en-US" sz="2667" b="1" dirty="0">
                <a:latin typeface="UTM Avo" panose="02040603050506020204" pitchFamily="18" charset="0"/>
                <a:cs typeface="Arial" pitchFamily="34" charset="0"/>
              </a:rPr>
              <a:t>: </a:t>
            </a:r>
            <a:endParaRPr lang="en-US" sz="2667" dirty="0">
              <a:latin typeface="UTM Avo" panose="02040603050506020204" pitchFamily="18" charset="0"/>
              <a:cs typeface="Arial" pitchFamily="34" charset="0"/>
            </a:endParaRPr>
          </a:p>
        </p:txBody>
      </p:sp>
      <p:pic>
        <p:nvPicPr>
          <p:cNvPr id="4" name="Picture 3">
            <a:extLst>
              <a:ext uri="{FF2B5EF4-FFF2-40B4-BE49-F238E27FC236}">
                <a16:creationId xmlns:a16="http://schemas.microsoft.com/office/drawing/2014/main" id="{554A8EC6-8ED5-CAC9-BB54-88DA6C13A22C}"/>
              </a:ext>
            </a:extLst>
          </p:cNvPr>
          <p:cNvPicPr>
            <a:picLocks noChangeAspect="1"/>
          </p:cNvPicPr>
          <p:nvPr/>
        </p:nvPicPr>
        <p:blipFill>
          <a:blip r:embed="rId4"/>
          <a:stretch>
            <a:fillRect/>
          </a:stretch>
        </p:blipFill>
        <p:spPr>
          <a:xfrm>
            <a:off x="912989" y="2501349"/>
            <a:ext cx="8652502" cy="2604848"/>
          </a:xfrm>
          <a:prstGeom prst="rect">
            <a:avLst/>
          </a:prstGeom>
        </p:spPr>
      </p:pic>
    </p:spTree>
    <p:extLst>
      <p:ext uri="{BB962C8B-B14F-4D97-AF65-F5344CB8AC3E}">
        <p14:creationId xmlns:p14="http://schemas.microsoft.com/office/powerpoint/2010/main" val="269664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p:nvSpPr>
        <p:spPr>
          <a:xfrm>
            <a:off x="262257" y="1417440"/>
            <a:ext cx="8190063" cy="543675"/>
          </a:xfrm>
          <a:prstGeom prst="rect">
            <a:avLst/>
          </a:prstGeom>
        </p:spPr>
        <p:txBody>
          <a:bodyPr wrap="none">
            <a:spAutoFit/>
          </a:bodyPr>
          <a:lstStyle/>
          <a:p>
            <a:r>
              <a:rPr lang="en-US" sz="2933" b="1" dirty="0" err="1">
                <a:latin typeface="UTM Avo" panose="02040603050506020204" pitchFamily="18" charset="0"/>
                <a:cs typeface="Arial" pitchFamily="34" charset="0"/>
              </a:rPr>
              <a:t>Bài</a:t>
            </a:r>
            <a:r>
              <a:rPr lang="en-US" sz="2933" b="1" dirty="0">
                <a:latin typeface="UTM Avo" panose="02040603050506020204" pitchFamily="18" charset="0"/>
                <a:cs typeface="Arial" pitchFamily="34" charset="0"/>
              </a:rPr>
              <a:t> 1. </a:t>
            </a:r>
            <a:r>
              <a:rPr lang="en-US" sz="2933" dirty="0" err="1">
                <a:latin typeface="UTM Avo" panose="02040603050506020204" pitchFamily="18" charset="0"/>
                <a:cs typeface="Arial" pitchFamily="34" charset="0"/>
              </a:rPr>
              <a:t>Tính</a:t>
            </a:r>
            <a:r>
              <a:rPr lang="en-US" sz="2933" dirty="0">
                <a:latin typeface="UTM Avo" panose="02040603050506020204" pitchFamily="18" charset="0"/>
                <a:cs typeface="Arial" pitchFamily="34" charset="0"/>
              </a:rPr>
              <a:t> chu vi </a:t>
            </a:r>
            <a:r>
              <a:rPr lang="en-US" sz="2933" dirty="0" err="1">
                <a:latin typeface="UTM Avo" panose="02040603050506020204" pitchFamily="18" charset="0"/>
                <a:cs typeface="Arial" pitchFamily="34" charset="0"/>
              </a:rPr>
              <a:t>và</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diện</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tích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các</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hình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sau</a:t>
            </a:r>
            <a:r>
              <a:rPr lang="en-US" sz="2933" dirty="0">
                <a:latin typeface="UTM Avo" panose="02040603050506020204" pitchFamily="18" charset="0"/>
                <a:cs typeface="Arial" pitchFamily="34" charset="0"/>
              </a:rPr>
              <a:t>: </a:t>
            </a:r>
          </a:p>
        </p:txBody>
      </p:sp>
      <mc:AlternateContent xmlns:mc="http://schemas.openxmlformats.org/markup-compatibility/2006" xmlns:a14="http://schemas.microsoft.com/office/drawing/2010/main">
        <mc:Choice Requires="a14">
          <p:sp>
            <p:nvSpPr>
              <p:cNvPr id="6" name="Rounded Rectangle 5"/>
              <p:cNvSpPr/>
              <p:nvPr/>
            </p:nvSpPr>
            <p:spPr>
              <a:xfrm>
                <a:off x="5740400" y="2555125"/>
                <a:ext cx="5711794" cy="1066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UTM Avo" panose="02040603050506020204" pitchFamily="18" charset="0"/>
                    <a:cs typeface="Arial" pitchFamily="34" charset="0"/>
                  </a:rPr>
                  <a:t>Chu vi </a:t>
                </a:r>
                <a:r>
                  <a:rPr lang="en-US" sz="2800" dirty="0" err="1">
                    <a:latin typeface="UTM Avo" panose="02040603050506020204" pitchFamily="18" charset="0"/>
                    <a:cs typeface="Arial" pitchFamily="34" charset="0"/>
                  </a:rPr>
                  <a:t>là</a:t>
                </a:r>
                <a:r>
                  <a:rPr lang="en-US" sz="2800" dirty="0">
                    <a:latin typeface="UTM Avo" panose="02040603050506020204" pitchFamily="18" charset="0"/>
                    <a:cs typeface="Arial" pitchFamily="34" charset="0"/>
                  </a:rPr>
                  <a:t>: ( 6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Arial" pitchFamily="34" charset="0"/>
                      </a:rPr>
                      <m:t>+</m:t>
                    </m:r>
                  </m:oMath>
                </a14:m>
                <a:r>
                  <a:rPr lang="en-US" sz="2800" dirty="0">
                    <a:latin typeface="UTM Avo" panose="02040603050506020204" pitchFamily="18" charset="0"/>
                    <a:cs typeface="Arial" pitchFamily="34" charset="0"/>
                  </a:rPr>
                  <a:t> 8) </a:t>
                </a:r>
                <a14:m>
                  <m:oMath xmlns:m="http://schemas.openxmlformats.org/officeDocument/2006/math">
                    <m:r>
                      <a:rPr lang="en-US" sz="2800" i="1" smtClean="0">
                        <a:latin typeface="Cambria Math" panose="02040503050406030204" pitchFamily="18" charset="0"/>
                        <a:ea typeface="Cambria Math" panose="02040503050406030204" pitchFamily="18" charset="0"/>
                        <a:cs typeface="Arial" pitchFamily="34" charset="0"/>
                      </a:rPr>
                      <m:t>×</m:t>
                    </m:r>
                  </m:oMath>
                </a14:m>
                <a:r>
                  <a:rPr lang="en-US" sz="2800" dirty="0">
                    <a:latin typeface="UTM Avo" panose="02040603050506020204" pitchFamily="18" charset="0"/>
                    <a:cs typeface="Arial" pitchFamily="34" charset="0"/>
                  </a:rPr>
                  <a:t> 2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Arial" pitchFamily="34" charset="0"/>
                      </a:rPr>
                      <m:t>=</m:t>
                    </m:r>
                  </m:oMath>
                </a14:m>
                <a:r>
                  <a:rPr lang="en-US" sz="2800" dirty="0">
                    <a:latin typeface="UTM Avo" panose="02040603050506020204" pitchFamily="18" charset="0"/>
                    <a:cs typeface="Arial" pitchFamily="34" charset="0"/>
                  </a:rPr>
                  <a:t> 28 (cm)</a:t>
                </a:r>
              </a:p>
            </p:txBody>
          </p:sp>
        </mc:Choice>
        <mc:Fallback xmlns="">
          <p:sp>
            <p:nvSpPr>
              <p:cNvPr id="6" name="Rounded Rectangle 5"/>
              <p:cNvSpPr>
                <a:spLocks noRot="1" noChangeAspect="1" noMove="1" noResize="1" noEditPoints="1" noAdjustHandles="1" noChangeArrowheads="1" noChangeShapeType="1" noTextEdit="1"/>
              </p:cNvSpPr>
              <p:nvPr/>
            </p:nvSpPr>
            <p:spPr>
              <a:xfrm>
                <a:off x="5740400" y="2555125"/>
                <a:ext cx="5711794" cy="1066800"/>
              </a:xfrm>
              <a:prstGeom prst="roundRect">
                <a:avLst/>
              </a:prstGeom>
              <a:blipFill>
                <a:blip r:embed="rId5"/>
                <a:stretch>
                  <a:fillRect l="-213" r="-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p:cNvSpPr/>
              <p:nvPr/>
            </p:nvSpPr>
            <p:spPr>
              <a:xfrm>
                <a:off x="5740400" y="4038600"/>
                <a:ext cx="5486400" cy="1066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vo" panose="02040603050506020204" pitchFamily="18" charset="0"/>
                    <a:cs typeface="Arial" pitchFamily="34" charset="0"/>
                  </a:rPr>
                  <a:t>Diện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tích</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là</a:t>
                </a:r>
                <a:r>
                  <a:rPr lang="en-US" sz="2800" dirty="0">
                    <a:latin typeface="UTM Avo" panose="02040603050506020204" pitchFamily="18" charset="0"/>
                    <a:cs typeface="Arial" pitchFamily="34" charset="0"/>
                  </a:rPr>
                  <a:t>: 6 </a:t>
                </a:r>
                <a14:m>
                  <m:oMath xmlns:m="http://schemas.openxmlformats.org/officeDocument/2006/math">
                    <m:r>
                      <a:rPr lang="en-US" sz="2800" i="1" smtClean="0">
                        <a:latin typeface="Cambria Math" panose="02040503050406030204" pitchFamily="18" charset="0"/>
                        <a:ea typeface="Cambria Math" panose="02040503050406030204" pitchFamily="18" charset="0"/>
                        <a:cs typeface="Arial" pitchFamily="34" charset="0"/>
                      </a:rPr>
                      <m:t>×</m:t>
                    </m:r>
                  </m:oMath>
                </a14:m>
                <a:r>
                  <a:rPr lang="en-US" sz="2800" dirty="0">
                    <a:latin typeface="UTM Avo" panose="02040603050506020204" pitchFamily="18" charset="0"/>
                    <a:cs typeface="Arial" pitchFamily="34" charset="0"/>
                  </a:rPr>
                  <a:t> 8 = 48 (</a:t>
                </a:r>
                <a:r>
                  <a:rPr lang="en-US" sz="2800" dirty="0">
                    <a:solidFill>
                      <a:schemeClr val="bg1"/>
                    </a:solidFill>
                    <a:latin typeface="UTM Avo" panose="02040603050506020204" pitchFamily="18" charset="0"/>
                    <a:cs typeface="Arial" pitchFamily="34" charset="0"/>
                  </a:rPr>
                  <a:t>cm</a:t>
                </a:r>
                <a:r>
                  <a:rPr lang="en-US" sz="2800" baseline="30000" dirty="0">
                    <a:solidFill>
                      <a:schemeClr val="bg1"/>
                    </a:solidFill>
                    <a:latin typeface="UTM Avo" panose="02040603050506020204" pitchFamily="18" charset="0"/>
                    <a:cs typeface="Arial" pitchFamily="34" charset="0"/>
                  </a:rPr>
                  <a:t>2</a:t>
                </a:r>
                <a:r>
                  <a:rPr lang="en-US" sz="2800" dirty="0">
                    <a:latin typeface="UTM Avo" panose="02040603050506020204" pitchFamily="18" charset="0"/>
                    <a:cs typeface="Arial" pitchFamily="34" charset="0"/>
                  </a:rPr>
                  <a:t>)</a:t>
                </a:r>
              </a:p>
            </p:txBody>
          </p:sp>
        </mc:Choice>
        <mc:Fallback xmlns="">
          <p:sp>
            <p:nvSpPr>
              <p:cNvPr id="20" name="Rounded Rectangle 19"/>
              <p:cNvSpPr>
                <a:spLocks noRot="1" noChangeAspect="1" noMove="1" noResize="1" noEditPoints="1" noAdjustHandles="1" noChangeArrowheads="1" noChangeShapeType="1" noTextEdit="1"/>
              </p:cNvSpPr>
              <p:nvPr/>
            </p:nvSpPr>
            <p:spPr>
              <a:xfrm>
                <a:off x="5740400" y="4038600"/>
                <a:ext cx="5486400" cy="1066800"/>
              </a:xfrm>
              <a:prstGeom prst="roundRect">
                <a:avLst/>
              </a:prstGeom>
              <a:blipFill>
                <a:blip r:embed="rId6"/>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BC592A8-568F-F06B-C7B1-D91C40269CF2}"/>
              </a:ext>
            </a:extLst>
          </p:cNvPr>
          <p:cNvPicPr>
            <a:picLocks noChangeAspect="1"/>
          </p:cNvPicPr>
          <p:nvPr/>
        </p:nvPicPr>
        <p:blipFill rotWithShape="1">
          <a:blip r:embed="rId7"/>
          <a:srcRect r="53576"/>
          <a:stretch/>
        </p:blipFill>
        <p:spPr>
          <a:xfrm>
            <a:off x="912989" y="2501349"/>
            <a:ext cx="4016820" cy="2604848"/>
          </a:xfrm>
          <a:prstGeom prst="rect">
            <a:avLst/>
          </a:prstGeom>
        </p:spPr>
      </p:pic>
    </p:spTree>
    <p:extLst>
      <p:ext uri="{BB962C8B-B14F-4D97-AF65-F5344CB8AC3E}">
        <p14:creationId xmlns:p14="http://schemas.microsoft.com/office/powerpoint/2010/main" val="745790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p:nvSpPr>
        <p:spPr>
          <a:xfrm>
            <a:off x="322008" y="1480212"/>
            <a:ext cx="8215711" cy="543675"/>
          </a:xfrm>
          <a:prstGeom prst="rect">
            <a:avLst/>
          </a:prstGeom>
        </p:spPr>
        <p:txBody>
          <a:bodyPr wrap="none">
            <a:spAutoFit/>
          </a:bodyPr>
          <a:lstStyle/>
          <a:p>
            <a:r>
              <a:rPr lang="en-US" sz="2933" b="1" dirty="0" err="1">
                <a:latin typeface="UTM Avo" panose="02040603050506020204" pitchFamily="18" charset="0"/>
                <a:cs typeface="Arial" pitchFamily="34" charset="0"/>
              </a:rPr>
              <a:t>Bài</a:t>
            </a:r>
            <a:r>
              <a:rPr lang="en-US" sz="2933" b="1" dirty="0">
                <a:latin typeface="UTM Avo" panose="02040603050506020204" pitchFamily="18" charset="0"/>
                <a:cs typeface="Arial" pitchFamily="34" charset="0"/>
              </a:rPr>
              <a:t> 1. </a:t>
            </a:r>
            <a:r>
              <a:rPr lang="en-US" sz="2933" dirty="0" err="1">
                <a:latin typeface="UTM Avo" panose="02040603050506020204" pitchFamily="18" charset="0"/>
                <a:cs typeface="Arial" pitchFamily="34" charset="0"/>
              </a:rPr>
              <a:t>Tính</a:t>
            </a:r>
            <a:r>
              <a:rPr lang="en-US" sz="2933" dirty="0">
                <a:latin typeface="UTM Avo" panose="02040603050506020204" pitchFamily="18" charset="0"/>
                <a:cs typeface="Arial" pitchFamily="34" charset="0"/>
              </a:rPr>
              <a:t> chu vi </a:t>
            </a:r>
            <a:r>
              <a:rPr lang="en-US" sz="2933" dirty="0" err="1">
                <a:latin typeface="UTM Avo" panose="02040603050506020204" pitchFamily="18" charset="0"/>
                <a:cs typeface="Arial" pitchFamily="34" charset="0"/>
              </a:rPr>
              <a:t>và</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diện</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tích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các</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hình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sau</a:t>
            </a:r>
            <a:r>
              <a:rPr lang="en-US" sz="2933" b="1" dirty="0">
                <a:latin typeface="UTM Avo" panose="02040603050506020204" pitchFamily="18" charset="0"/>
                <a:cs typeface="Arial" pitchFamily="34" charset="0"/>
              </a:rPr>
              <a:t>: </a:t>
            </a:r>
            <a:endParaRPr lang="en-US" sz="2933" dirty="0">
              <a:latin typeface="UTM Avo" panose="02040603050506020204" pitchFamily="18" charset="0"/>
              <a:cs typeface="Arial" pitchFamily="34" charset="0"/>
            </a:endParaRPr>
          </a:p>
        </p:txBody>
      </p:sp>
      <mc:AlternateContent xmlns:mc="http://schemas.openxmlformats.org/markup-compatibility/2006" xmlns:a14="http://schemas.microsoft.com/office/drawing/2010/main">
        <mc:Choice Requires="a14">
          <p:sp>
            <p:nvSpPr>
              <p:cNvPr id="19" name="Rounded Rectangle 18"/>
              <p:cNvSpPr/>
              <p:nvPr/>
            </p:nvSpPr>
            <p:spPr>
              <a:xfrm>
                <a:off x="5232400" y="2311400"/>
                <a:ext cx="5486400" cy="1066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UTM Avo" panose="02040603050506020204" pitchFamily="18" charset="0"/>
                    <a:cs typeface="Arial" pitchFamily="34" charset="0"/>
                  </a:rPr>
                  <a:t>Chu vi </a:t>
                </a:r>
                <a:r>
                  <a:rPr lang="en-US" sz="2933" dirty="0" err="1">
                    <a:latin typeface="UTM Avo" panose="02040603050506020204" pitchFamily="18" charset="0"/>
                    <a:cs typeface="Arial" pitchFamily="34" charset="0"/>
                  </a:rPr>
                  <a:t>là</a:t>
                </a:r>
                <a:r>
                  <a:rPr lang="en-US" sz="2933" dirty="0">
                    <a:latin typeface="UTM Avo" panose="02040603050506020204" pitchFamily="18" charset="0"/>
                    <a:cs typeface="Arial" pitchFamily="34" charset="0"/>
                  </a:rPr>
                  <a:t>: 6 </a:t>
                </a:r>
                <a14:m>
                  <m:oMath xmlns:m="http://schemas.openxmlformats.org/officeDocument/2006/math">
                    <m:r>
                      <a:rPr lang="en-US" sz="2933" i="1" smtClean="0">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4</a:t>
                </a:r>
                <a14:m>
                  <m:oMath xmlns:m="http://schemas.openxmlformats.org/officeDocument/2006/math">
                    <m:r>
                      <a:rPr lang="en-US" sz="2933" b="0" i="0" smtClean="0">
                        <a:latin typeface="Cambria Math" panose="02040503050406030204" pitchFamily="18" charset="0"/>
                        <a:ea typeface="Cambria Math" panose="02040503050406030204" pitchFamily="18" charset="0"/>
                        <a:cs typeface="Arial" pitchFamily="34" charset="0"/>
                      </a:rPr>
                      <m:t> </m:t>
                    </m:r>
                    <m:r>
                      <a:rPr lang="en-US" sz="2933" b="0" i="1" smtClean="0">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24 (cm)</a:t>
                </a:r>
              </a:p>
            </p:txBody>
          </p:sp>
        </mc:Choice>
        <mc:Fallback xmlns="">
          <p:sp>
            <p:nvSpPr>
              <p:cNvPr id="19" name="Rounded Rectangle 18"/>
              <p:cNvSpPr>
                <a:spLocks noRot="1" noChangeAspect="1" noMove="1" noResize="1" noEditPoints="1" noAdjustHandles="1" noChangeArrowheads="1" noChangeShapeType="1" noTextEdit="1"/>
              </p:cNvSpPr>
              <p:nvPr/>
            </p:nvSpPr>
            <p:spPr>
              <a:xfrm>
                <a:off x="5232400" y="2311400"/>
                <a:ext cx="5486400" cy="1066800"/>
              </a:xfrm>
              <a:prstGeom prst="roundRect">
                <a:avLst/>
              </a:prstGeom>
              <a:blipFill>
                <a:blip r:embed="rId5"/>
                <a:stretch>
                  <a:fillRect/>
                </a:stretch>
              </a:blipFill>
              <a:ln>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p:cNvSpPr/>
              <p:nvPr/>
            </p:nvSpPr>
            <p:spPr>
              <a:xfrm>
                <a:off x="5232400" y="3784600"/>
                <a:ext cx="5486400" cy="1066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err="1">
                    <a:latin typeface="UTM Avo" panose="02040603050506020204" pitchFamily="18" charset="0"/>
                    <a:cs typeface="Arial" pitchFamily="34" charset="0"/>
                  </a:rPr>
                  <a:t>Diện</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tích</a:t>
                </a:r>
                <a:r>
                  <a:rPr lang="en-US" sz="2933" dirty="0">
                    <a:latin typeface="UTM Avo" panose="02040603050506020204" pitchFamily="18" charset="0"/>
                    <a:cs typeface="Arial" pitchFamily="34" charset="0"/>
                  </a:rPr>
                  <a:t> </a:t>
                </a:r>
                <a:r>
                  <a:rPr lang="en-US" sz="2933" dirty="0" err="1">
                    <a:latin typeface="UTM Avo" panose="02040603050506020204" pitchFamily="18" charset="0"/>
                    <a:cs typeface="Arial" pitchFamily="34" charset="0"/>
                  </a:rPr>
                  <a:t>là</a:t>
                </a:r>
                <a:r>
                  <a:rPr lang="en-US" sz="2933" dirty="0">
                    <a:latin typeface="UTM Avo" panose="02040603050506020204" pitchFamily="18" charset="0"/>
                    <a:cs typeface="Arial" pitchFamily="34" charset="0"/>
                  </a:rPr>
                  <a:t>: 6 </a:t>
                </a:r>
                <a14:m>
                  <m:oMath xmlns:m="http://schemas.openxmlformats.org/officeDocument/2006/math">
                    <m:r>
                      <a:rPr lang="en-US" sz="2933" i="1" smtClean="0">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6 </a:t>
                </a:r>
                <a14:m>
                  <m:oMath xmlns:m="http://schemas.openxmlformats.org/officeDocument/2006/math">
                    <m:r>
                      <a:rPr lang="en-US" sz="2933" i="1">
                        <a:latin typeface="Cambria Math" panose="02040503050406030204" pitchFamily="18" charset="0"/>
                        <a:ea typeface="Cambria Math" panose="02040503050406030204" pitchFamily="18" charset="0"/>
                        <a:cs typeface="Arial" pitchFamily="34" charset="0"/>
                      </a:rPr>
                      <m:t>=</m:t>
                    </m:r>
                  </m:oMath>
                </a14:m>
                <a:r>
                  <a:rPr lang="en-US" sz="2933" dirty="0">
                    <a:latin typeface="UTM Avo" panose="02040603050506020204" pitchFamily="18" charset="0"/>
                    <a:cs typeface="Arial" pitchFamily="34" charset="0"/>
                  </a:rPr>
                  <a:t> 36 (</a:t>
                </a:r>
                <a:r>
                  <a:rPr lang="en-US" sz="2933" dirty="0">
                    <a:solidFill>
                      <a:schemeClr val="bg1"/>
                    </a:solidFill>
                    <a:latin typeface="UTM Avo" panose="02040603050506020204" pitchFamily="18" charset="0"/>
                    <a:cs typeface="Arial" pitchFamily="34" charset="0"/>
                  </a:rPr>
                  <a:t>cm</a:t>
                </a:r>
                <a:r>
                  <a:rPr lang="en-US" sz="2933" baseline="30000" dirty="0">
                    <a:solidFill>
                      <a:schemeClr val="bg1"/>
                    </a:solidFill>
                    <a:latin typeface="UTM Avo" panose="02040603050506020204" pitchFamily="18" charset="0"/>
                    <a:cs typeface="Arial" pitchFamily="34" charset="0"/>
                  </a:rPr>
                  <a:t>2</a:t>
                </a:r>
                <a:r>
                  <a:rPr lang="en-US" sz="2933" dirty="0">
                    <a:latin typeface="UTM Avo" panose="02040603050506020204" pitchFamily="18" charset="0"/>
                    <a:cs typeface="Arial" pitchFamily="34" charset="0"/>
                  </a:rPr>
                  <a:t>)</a:t>
                </a:r>
              </a:p>
            </p:txBody>
          </p:sp>
        </mc:Choice>
        <mc:Fallback xmlns="">
          <p:sp>
            <p:nvSpPr>
              <p:cNvPr id="20" name="Rounded Rectangle 19"/>
              <p:cNvSpPr>
                <a:spLocks noRot="1" noChangeAspect="1" noMove="1" noResize="1" noEditPoints="1" noAdjustHandles="1" noChangeArrowheads="1" noChangeShapeType="1" noTextEdit="1"/>
              </p:cNvSpPr>
              <p:nvPr/>
            </p:nvSpPr>
            <p:spPr>
              <a:xfrm>
                <a:off x="5232400" y="3784600"/>
                <a:ext cx="5486400" cy="1066800"/>
              </a:xfrm>
              <a:prstGeom prst="roundRect">
                <a:avLst/>
              </a:prstGeom>
              <a:blipFill>
                <a:blip r:embed="rId6"/>
                <a:stretch>
                  <a:fillRect l="-442" r="-553"/>
                </a:stretch>
              </a:blipFill>
              <a:ln>
                <a:solidFill>
                  <a:schemeClr val="accent6">
                    <a:lumMod val="75000"/>
                  </a:schemeClr>
                </a:solid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80A4F28B-89C6-D48B-37E8-056C8A41498D}"/>
              </a:ext>
            </a:extLst>
          </p:cNvPr>
          <p:cNvPicPr>
            <a:picLocks noChangeAspect="1"/>
          </p:cNvPicPr>
          <p:nvPr/>
        </p:nvPicPr>
        <p:blipFill rotWithShape="1">
          <a:blip r:embed="rId7"/>
          <a:srcRect l="55154"/>
          <a:stretch/>
        </p:blipFill>
        <p:spPr>
          <a:xfrm>
            <a:off x="271207" y="2295644"/>
            <a:ext cx="4698357" cy="3154004"/>
          </a:xfrm>
          <a:prstGeom prst="rect">
            <a:avLst/>
          </a:prstGeom>
        </p:spPr>
      </p:pic>
    </p:spTree>
    <p:extLst>
      <p:ext uri="{BB962C8B-B14F-4D97-AF65-F5344CB8AC3E}">
        <p14:creationId xmlns:p14="http://schemas.microsoft.com/office/powerpoint/2010/main" val="712374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490</Words>
  <Application>Microsoft Office PowerPoint</Application>
  <PresentationFormat>Widescreen</PresentationFormat>
  <Paragraphs>48</Paragraphs>
  <Slides>16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Cambria Math</vt:lpstr>
      <vt:lpstr>UTM Avo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Administrator</cp:lastModifiedBy>
  <cp:revision>10</cp:revision>
  <dcterms:modified xsi:type="dcterms:W3CDTF">2023-09-08T02:52:10Z</dcterms:modified>
</cp:coreProperties>
</file>