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  <p:sldMasterId id="2147483708" r:id="rId4"/>
    <p:sldMasterId id="2147483731" r:id="rId5"/>
    <p:sldMasterId id="2147483743" r:id="rId6"/>
  </p:sldMasterIdLst>
  <p:notesMasterIdLst>
    <p:notesMasterId r:id="rId33"/>
  </p:notesMasterIdLst>
  <p:sldIdLst>
    <p:sldId id="256" r:id="rId7"/>
    <p:sldId id="257" r:id="rId8"/>
    <p:sldId id="315" r:id="rId9"/>
    <p:sldId id="316" r:id="rId10"/>
    <p:sldId id="317" r:id="rId11"/>
    <p:sldId id="318" r:id="rId12"/>
    <p:sldId id="319" r:id="rId13"/>
    <p:sldId id="360" r:id="rId14"/>
    <p:sldId id="320" r:id="rId15"/>
    <p:sldId id="321" r:id="rId16"/>
    <p:sldId id="261" r:id="rId17"/>
    <p:sldId id="262" r:id="rId18"/>
    <p:sldId id="354" r:id="rId19"/>
    <p:sldId id="355" r:id="rId20"/>
    <p:sldId id="356" r:id="rId21"/>
    <p:sldId id="357" r:id="rId22"/>
    <p:sldId id="358" r:id="rId23"/>
    <p:sldId id="348" r:id="rId24"/>
    <p:sldId id="351" r:id="rId25"/>
    <p:sldId id="353" r:id="rId26"/>
    <p:sldId id="359" r:id="rId27"/>
    <p:sldId id="263" r:id="rId28"/>
    <p:sldId id="264" r:id="rId29"/>
    <p:sldId id="265" r:id="rId30"/>
    <p:sldId id="266" r:id="rId31"/>
    <p:sldId id="296" r:id="rId32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UTM Avo" panose="02040603050506020204" pitchFamily="18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4739" autoAdjust="0"/>
  </p:normalViewPr>
  <p:slideViewPr>
    <p:cSldViewPr snapToGrid="0">
      <p:cViewPr varScale="1">
        <p:scale>
          <a:sx n="93" d="100"/>
          <a:sy n="93" d="100"/>
        </p:scale>
        <p:origin x="10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6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43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375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125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859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621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cam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laị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cam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sang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,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6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laị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2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laị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0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laị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72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Click Câu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14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laị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83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laị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24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49432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53446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615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7865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93289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968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54251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5818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55059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89557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27282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1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1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6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2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0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0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0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4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1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4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5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4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0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3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3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1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9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2/20/2024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32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189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484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7.sv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78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7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8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slide" Target="slide12.xml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slide" Target="slide23.xml"/><Relationship Id="rId17" Type="http://schemas.openxmlformats.org/officeDocument/2006/relationships/image" Target="../media/image20.png"/><Relationship Id="rId25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23" Type="http://schemas.openxmlformats.org/officeDocument/2006/relationships/slide" Target="slide6.xml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9.png"/><Relationship Id="rId22" Type="http://schemas.openxmlformats.org/officeDocument/2006/relationships/slide" Target="slide5.xml"/><Relationship Id="rId27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7.sv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7.sv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7.sv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99711" y="1976177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31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87: Dãy số liệu thống kê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6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132889" y="319302"/>
            <a:ext cx="9923174" cy="1968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Câu 5: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trồng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cây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cà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chua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:</a:t>
            </a:r>
            <a:endParaRPr lang="en-US" sz="260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25895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Lớp 4A và lớp 4E</a:t>
            </a:r>
            <a:endParaRPr lang="vi-VN" sz="26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3" y="422441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Lớp 4B và lớp 4C</a:t>
            </a:r>
            <a:endParaRPr lang="vi-VN" sz="26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5" y="25895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Lớp 4C và lớp 4D</a:t>
            </a:r>
            <a:endParaRPr lang="vi-VN" sz="26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22441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Lớp 4D và lớp 4E</a:t>
            </a:r>
            <a:endParaRPr lang="vi-VN" sz="26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4A60F95D-CDF7-EF7C-1B3C-41F57F58D5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E0BE1B3E-4366-84F8-5AE1-305AA60C9F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BC0273-C63C-4D69-F62D-34042708F2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694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D816F21F-3F59-FE15-9356-DE2F8BF2D7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0400" y="17507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371600" y="1657787"/>
            <a:ext cx="10302240" cy="117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  <a:ea typeface="等线"/>
                <a:cs typeface="Times New Roman"/>
              </a:rPr>
              <a:t>Một trạm đo khí tượng ghi lại nhiệt độ các buổi sáng trong một tuần như sau: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AB9C2-7A80-6F3B-E547-16700739FE58}"/>
              </a:ext>
            </a:extLst>
          </p:cNvPr>
          <p:cNvSpPr txBox="1"/>
          <p:nvPr/>
        </p:nvSpPr>
        <p:spPr>
          <a:xfrm>
            <a:off x="660400" y="2829390"/>
            <a:ext cx="11447809" cy="2318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Thứ Hai: 33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°C; thứ Ba: 36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°C, thứ Tư: 38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°C; thứ Năm: 37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°C; thứ Sáu: 35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°C; thứ Bảy: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34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°C; Chủ nhật: 39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5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  <a:ea typeface="等线"/>
                <a:cs typeface="Times New Roman"/>
              </a:rPr>
              <a:t>Trả lời các câu hỏi:</a:t>
            </a:r>
          </a:p>
          <a:p>
            <a:pPr lvl="1">
              <a:lnSpc>
                <a:spcPct val="150000"/>
              </a:lnSpc>
            </a:pP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Sáng thứ Tư, nhiệt độ là bao nhiêu độ C?</a:t>
            </a:r>
          </a:p>
        </p:txBody>
      </p:sp>
      <p:sp>
        <p:nvSpPr>
          <p:cNvPr id="259" name="Arrow: Curved Right 258">
            <a:extLst>
              <a:ext uri="{FF2B5EF4-FFF2-40B4-BE49-F238E27FC236}">
                <a16:creationId xmlns:a16="http://schemas.microsoft.com/office/drawing/2014/main" id="{0AE23D9D-DA4B-8CF1-2EAB-1F305DB5155F}"/>
              </a:ext>
            </a:extLst>
          </p:cNvPr>
          <p:cNvSpPr/>
          <p:nvPr/>
        </p:nvSpPr>
        <p:spPr>
          <a:xfrm>
            <a:off x="407360" y="5148358"/>
            <a:ext cx="617031" cy="1090411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5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052FD83-D8D1-9609-8BCD-912650F16C49}"/>
              </a:ext>
            </a:extLst>
          </p:cNvPr>
          <p:cNvSpPr/>
          <p:nvPr/>
        </p:nvSpPr>
        <p:spPr>
          <a:xfrm>
            <a:off x="1300481" y="5748306"/>
            <a:ext cx="5387996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 err="1">
                <a:latin typeface="UTM Avo" panose="02040603050506020204" pitchFamily="18" charset="0"/>
                <a:ea typeface="Calibri"/>
                <a:cs typeface="Times New Roman"/>
              </a:rPr>
              <a:t>Sáng</a:t>
            </a:r>
            <a:r>
              <a:rPr lang="en-US" sz="25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/>
                <a:cs typeface="Times New Roman"/>
              </a:rPr>
              <a:t>thứ</a:t>
            </a:r>
            <a:r>
              <a:rPr lang="en-US" sz="25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/>
                <a:cs typeface="Times New Roman"/>
              </a:rPr>
              <a:t>Tư</a:t>
            </a:r>
            <a:r>
              <a:rPr lang="en-US" sz="2500" dirty="0">
                <a:latin typeface="UTM Avo" panose="02040603050506020204" pitchFamily="18" charset="0"/>
                <a:ea typeface="Calibri"/>
                <a:cs typeface="Times New Roman"/>
              </a:rPr>
              <a:t>, </a:t>
            </a:r>
            <a:r>
              <a:rPr lang="en-US" sz="2500" dirty="0" err="1">
                <a:latin typeface="UTM Avo" panose="02040603050506020204" pitchFamily="18" charset="0"/>
                <a:ea typeface="Calibri"/>
                <a:cs typeface="Times New Roman"/>
              </a:rPr>
              <a:t>nhiệt</a:t>
            </a:r>
            <a:r>
              <a:rPr lang="en-US" sz="25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/>
                <a:cs typeface="Times New Roman"/>
              </a:rPr>
              <a:t>độ</a:t>
            </a:r>
            <a:r>
              <a:rPr lang="en-US" sz="25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Calibri"/>
                <a:cs typeface="Times New Roman"/>
              </a:rPr>
              <a:t>là</a:t>
            </a:r>
            <a:r>
              <a:rPr lang="en-US" sz="25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500" dirty="0">
                <a:latin typeface="UTM Avo" panose="02040603050506020204" pitchFamily="18" charset="0"/>
                <a:ea typeface="Calibri"/>
                <a:cs typeface="Times New Roman"/>
              </a:rPr>
              <a:t>38 </a:t>
            </a:r>
            <a:r>
              <a:rPr lang="vi-VN" sz="2500" dirty="0">
                <a:latin typeface="UTM Avo" panose="02040603050506020204" pitchFamily="18" charset="0"/>
                <a:ea typeface="等线"/>
                <a:cs typeface="Times New Roman"/>
              </a:rPr>
              <a:t>°C</a:t>
            </a:r>
            <a:r>
              <a:rPr lang="en-US" sz="25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en-US" sz="2500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" grpId="0"/>
      <p:bldP spid="259" grpId="0" animBg="1"/>
      <p:bldP spid="2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0400" y="17507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371600" y="1657787"/>
            <a:ext cx="10302240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等线"/>
                <a:cs typeface="Times New Roman"/>
              </a:rPr>
              <a:t>Một trạm đo khí tượng ghi lại nhiệt độ các buổi sáng trong một tuần như sau: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AB9C2-7A80-6F3B-E547-16700739FE58}"/>
              </a:ext>
            </a:extLst>
          </p:cNvPr>
          <p:cNvSpPr txBox="1"/>
          <p:nvPr/>
        </p:nvSpPr>
        <p:spPr>
          <a:xfrm>
            <a:off x="518160" y="2786173"/>
            <a:ext cx="11297920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Thứ Hai: 33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Ba: 36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°C, thứ Tư: 38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Năm: 37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Sáu: 35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Bảy: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34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Chủ nhật: 39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4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等线"/>
                <a:cs typeface="Times New Roman"/>
              </a:rPr>
              <a:t>Trả lời các câu hỏi:</a:t>
            </a:r>
          </a:p>
          <a:p>
            <a:pPr lvl="1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Nhiệt độ buổi sáng </a:t>
            </a:r>
            <a:r>
              <a:rPr lang="en-US" sz="2400" dirty="0" err="1">
                <a:latin typeface="UTM Avo" panose="02040603050506020204" pitchFamily="18" charset="0"/>
                <a:ea typeface="等线"/>
                <a:cs typeface="Times New Roman"/>
              </a:rPr>
              <a:t>cao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 nhất trong tuần vào thứ mấy?</a:t>
            </a:r>
          </a:p>
        </p:txBody>
      </p:sp>
      <p:sp>
        <p:nvSpPr>
          <p:cNvPr id="259" name="Arrow: Curved Right 258">
            <a:extLst>
              <a:ext uri="{FF2B5EF4-FFF2-40B4-BE49-F238E27FC236}">
                <a16:creationId xmlns:a16="http://schemas.microsoft.com/office/drawing/2014/main" id="{0AE23D9D-DA4B-8CF1-2EAB-1F305DB5155F}"/>
              </a:ext>
            </a:extLst>
          </p:cNvPr>
          <p:cNvSpPr/>
          <p:nvPr/>
        </p:nvSpPr>
        <p:spPr>
          <a:xfrm>
            <a:off x="610917" y="5035220"/>
            <a:ext cx="617031" cy="1090411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052FD83-D8D1-9609-8BCD-912650F16C49}"/>
              </a:ext>
            </a:extLst>
          </p:cNvPr>
          <p:cNvSpPr/>
          <p:nvPr/>
        </p:nvSpPr>
        <p:spPr>
          <a:xfrm>
            <a:off x="1400669" y="5343775"/>
            <a:ext cx="5985652" cy="112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Nhiệt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độ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buổi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sáng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cao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nhất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trong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tuần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là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39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vào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Chủ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nhật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55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0400" y="17507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412696" y="1582775"/>
            <a:ext cx="10302240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等线"/>
                <a:cs typeface="Times New Roman"/>
              </a:rPr>
              <a:t>Một trạm đo khí tượng ghi lại nhiệt độ các buổi sáng trong một tuần như sau: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AB9C2-7A80-6F3B-E547-16700739FE58}"/>
              </a:ext>
            </a:extLst>
          </p:cNvPr>
          <p:cNvSpPr txBox="1"/>
          <p:nvPr/>
        </p:nvSpPr>
        <p:spPr>
          <a:xfrm>
            <a:off x="660399" y="2629053"/>
            <a:ext cx="11297920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Thứ Hai: 33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Ba: 36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°C, thứ Tư: 38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Năm: 37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Sáu: 35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Bảy: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34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Chủ nhật: 39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4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等线"/>
                <a:cs typeface="Times New Roman"/>
              </a:rPr>
              <a:t>Trả lời các câu hỏi:</a:t>
            </a:r>
          </a:p>
          <a:p>
            <a:pPr lvl="1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Nhiệt độ buổi sáng </a:t>
            </a:r>
            <a:r>
              <a:rPr lang="en-US" sz="2400" dirty="0" err="1">
                <a:latin typeface="UTM Avo" panose="02040603050506020204" pitchFamily="18" charset="0"/>
                <a:ea typeface="等线"/>
                <a:cs typeface="Times New Roman"/>
              </a:rPr>
              <a:t>thấp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 nhất trong tuần vào thứ mấy?</a:t>
            </a:r>
          </a:p>
        </p:txBody>
      </p:sp>
      <p:sp>
        <p:nvSpPr>
          <p:cNvPr id="259" name="Arrow: Curved Right 258">
            <a:extLst>
              <a:ext uri="{FF2B5EF4-FFF2-40B4-BE49-F238E27FC236}">
                <a16:creationId xmlns:a16="http://schemas.microsoft.com/office/drawing/2014/main" id="{0AE23D9D-DA4B-8CF1-2EAB-1F305DB5155F}"/>
              </a:ext>
            </a:extLst>
          </p:cNvPr>
          <p:cNvSpPr/>
          <p:nvPr/>
        </p:nvSpPr>
        <p:spPr>
          <a:xfrm>
            <a:off x="351884" y="4788861"/>
            <a:ext cx="617031" cy="1090411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052FD83-D8D1-9609-8BCD-912650F16C49}"/>
              </a:ext>
            </a:extLst>
          </p:cNvPr>
          <p:cNvSpPr/>
          <p:nvPr/>
        </p:nvSpPr>
        <p:spPr>
          <a:xfrm>
            <a:off x="1300480" y="5054434"/>
            <a:ext cx="5985652" cy="113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Nhiệt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độ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buổi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sáng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thấp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nhất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trong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tuần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là </a:t>
            </a:r>
            <a:r>
              <a:rPr lang="fr-FR" sz="2400" dirty="0">
                <a:latin typeface="UTM Avo" panose="02040603050506020204" pitchFamily="18" charset="0"/>
                <a:ea typeface="Calibri"/>
                <a:cs typeface="Times New Roman"/>
              </a:rPr>
              <a:t>33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vào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等线"/>
                <a:cs typeface="Times New Roman"/>
              </a:rPr>
              <a:t>thứ</a:t>
            </a:r>
            <a:r>
              <a:rPr lang="fr-FR" sz="2400" dirty="0">
                <a:latin typeface="UTM Avo" panose="02040603050506020204" pitchFamily="18" charset="0"/>
                <a:ea typeface="等线"/>
                <a:cs typeface="Times New Roman"/>
              </a:rPr>
              <a:t> Hai.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3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0400" y="17507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371600" y="1657787"/>
            <a:ext cx="10302240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等线"/>
                <a:cs typeface="Times New Roman"/>
              </a:rPr>
              <a:t>Một trạm đo khí tượng ghi lại nhiệt độ các buổi sáng trong một tuần như sau: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AB9C2-7A80-6F3B-E547-16700739FE58}"/>
              </a:ext>
            </a:extLst>
          </p:cNvPr>
          <p:cNvSpPr txBox="1"/>
          <p:nvPr/>
        </p:nvSpPr>
        <p:spPr>
          <a:xfrm>
            <a:off x="518160" y="2595686"/>
            <a:ext cx="11297920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Thứ Hai: 33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Ba: 36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°C, thứ Tư: 38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Năm: 37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Sáu: 35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thứ Bảy: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34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°C; Chủ nhật: 39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°C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4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等线"/>
                <a:cs typeface="Times New Roman"/>
              </a:rPr>
              <a:t>Trả lời các câu hỏi:</a:t>
            </a:r>
          </a:p>
          <a:p>
            <a:pPr lvl="1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Nhiệt độ trung bình các buổi sáng trong tuần là bao nhiêu độ C?</a:t>
            </a:r>
          </a:p>
        </p:txBody>
      </p:sp>
      <p:sp>
        <p:nvSpPr>
          <p:cNvPr id="259" name="Arrow: Curved Right 258">
            <a:extLst>
              <a:ext uri="{FF2B5EF4-FFF2-40B4-BE49-F238E27FC236}">
                <a16:creationId xmlns:a16="http://schemas.microsoft.com/office/drawing/2014/main" id="{0AE23D9D-DA4B-8CF1-2EAB-1F305DB5155F}"/>
              </a:ext>
            </a:extLst>
          </p:cNvPr>
          <p:cNvSpPr/>
          <p:nvPr/>
        </p:nvSpPr>
        <p:spPr>
          <a:xfrm>
            <a:off x="351884" y="4825527"/>
            <a:ext cx="617031" cy="1090411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D052FD83-D8D1-9609-8BCD-912650F16C49}"/>
                  </a:ext>
                </a:extLst>
              </p:cNvPr>
              <p:cNvSpPr/>
              <p:nvPr/>
            </p:nvSpPr>
            <p:spPr>
              <a:xfrm>
                <a:off x="1102146" y="5161629"/>
                <a:ext cx="7610339" cy="1508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Nhiệt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độ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trung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bình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các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buổi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sáng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trong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tuần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38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37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= 36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°</m:t>
                    </m:r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C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D052FD83-D8D1-9609-8BCD-912650F16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46" y="5161629"/>
                <a:ext cx="7610339" cy="1508618"/>
              </a:xfrm>
              <a:prstGeom prst="rect">
                <a:avLst/>
              </a:prstGeom>
              <a:blipFill>
                <a:blip r:embed="rId4"/>
                <a:stretch>
                  <a:fillRect l="-1282" r="-1202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8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028463-6331-4A0A-E087-6E9AA0EAAE5B}"/>
              </a:ext>
            </a:extLst>
          </p:cNvPr>
          <p:cNvSpPr/>
          <p:nvPr/>
        </p:nvSpPr>
        <p:spPr>
          <a:xfrm>
            <a:off x="6990080" y="4003040"/>
            <a:ext cx="5201920" cy="285496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0400" y="17507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352808" y="1544745"/>
            <a:ext cx="10302240" cy="104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  <a:ea typeface="等线"/>
                <a:cs typeface="Times New Roman"/>
              </a:rPr>
              <a:t>Một đoàn du lịch xuyên Việt đã ghi lại số km di chuyển trong mỗi ngày như sau: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AB9C2-7A80-6F3B-E547-16700739FE58}"/>
              </a:ext>
            </a:extLst>
          </p:cNvPr>
          <p:cNvSpPr txBox="1"/>
          <p:nvPr/>
        </p:nvSpPr>
        <p:spPr>
          <a:xfrm>
            <a:off x="518191" y="2547541"/>
            <a:ext cx="11297920" cy="205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Ngày 1: 158 km; ngày 2: 60 km; ngày 3: 104 km; ngày 4: 37 km; ngày 5: 182 km; ngày 6: 90 km; ngày 7: 55 km</a:t>
            </a:r>
            <a:r>
              <a:rPr lang="en-US" sz="22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2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  <a:ea typeface="等线"/>
                <a:cs typeface="Times New Roman"/>
              </a:rPr>
              <a:t>a) Hãy hoàn thiện bảng thống kê về số km đoàn du lịch đã di chuyển trong các ngày trên?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3D64CA-3A68-A785-8FF5-CF0109428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61385"/>
              </p:ext>
            </p:extLst>
          </p:nvPr>
        </p:nvGraphicFramePr>
        <p:xfrm>
          <a:off x="352365" y="4814505"/>
          <a:ext cx="11487270" cy="1821308"/>
        </p:xfrm>
        <a:graphic>
          <a:graphicData uri="http://schemas.openxmlformats.org/drawingml/2006/table">
            <a:tbl>
              <a:tblPr firstRow="1" bandRow="1"/>
              <a:tblGrid>
                <a:gridCol w="179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4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4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5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di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chuyển</a:t>
                      </a: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Ngày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Số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km di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chuyển</a:t>
                      </a: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77045E-4936-4266-2AE2-FD6475432815}"/>
              </a:ext>
            </a:extLst>
          </p:cNvPr>
          <p:cNvSpPr/>
          <p:nvPr/>
        </p:nvSpPr>
        <p:spPr>
          <a:xfrm>
            <a:off x="2531356" y="595327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158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47409-74C4-2E23-38F5-926F870112EB}"/>
              </a:ext>
            </a:extLst>
          </p:cNvPr>
          <p:cNvSpPr/>
          <p:nvPr/>
        </p:nvSpPr>
        <p:spPr>
          <a:xfrm>
            <a:off x="3948436" y="5953271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60</a:t>
            </a:r>
            <a:endParaRPr lang="en-US" sz="1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C201E-CA00-3FF4-E02D-054DFEE95C65}"/>
              </a:ext>
            </a:extLst>
          </p:cNvPr>
          <p:cNvSpPr/>
          <p:nvPr/>
        </p:nvSpPr>
        <p:spPr>
          <a:xfrm>
            <a:off x="5173015" y="595327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104</a:t>
            </a:r>
            <a:endParaRPr lang="en-US" sz="1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B88E0-F661-005A-AEF8-86753117563F}"/>
              </a:ext>
            </a:extLst>
          </p:cNvPr>
          <p:cNvSpPr/>
          <p:nvPr/>
        </p:nvSpPr>
        <p:spPr>
          <a:xfrm>
            <a:off x="6742436" y="5953271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37</a:t>
            </a:r>
            <a:endParaRPr lang="en-US" sz="1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FA6DF-6117-890A-FE30-A136173621CF}"/>
              </a:ext>
            </a:extLst>
          </p:cNvPr>
          <p:cNvSpPr/>
          <p:nvPr/>
        </p:nvSpPr>
        <p:spPr>
          <a:xfrm>
            <a:off x="8085487" y="595327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182</a:t>
            </a:r>
            <a:endParaRPr lang="en-US" sz="1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C42A4-AAEE-72FE-9DD0-AB4139597BEC}"/>
              </a:ext>
            </a:extLst>
          </p:cNvPr>
          <p:cNvSpPr/>
          <p:nvPr/>
        </p:nvSpPr>
        <p:spPr>
          <a:xfrm>
            <a:off x="9468703" y="5953271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90</a:t>
            </a:r>
            <a:endParaRPr lang="en-US" sz="1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1888F5-2883-41B2-7641-0E80575BC157}"/>
              </a:ext>
            </a:extLst>
          </p:cNvPr>
          <p:cNvSpPr/>
          <p:nvPr/>
        </p:nvSpPr>
        <p:spPr>
          <a:xfrm>
            <a:off x="10856366" y="5953271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55</a:t>
            </a:r>
            <a:endParaRPr lang="en-US" sz="1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028463-6331-4A0A-E087-6E9AA0EAAE5B}"/>
              </a:ext>
            </a:extLst>
          </p:cNvPr>
          <p:cNvSpPr/>
          <p:nvPr/>
        </p:nvSpPr>
        <p:spPr>
          <a:xfrm>
            <a:off x="6990080" y="4003040"/>
            <a:ext cx="5201920" cy="285496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0400" y="17507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371600" y="1624419"/>
            <a:ext cx="10302240" cy="104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  <a:ea typeface="等线"/>
                <a:cs typeface="Times New Roman"/>
              </a:rPr>
              <a:t>Một đoàn du lịch xuyên Việt đã ghi lại số km di chuyển trong mỗi ngày như sau: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AB9C2-7A80-6F3B-E547-16700739FE58}"/>
              </a:ext>
            </a:extLst>
          </p:cNvPr>
          <p:cNvSpPr txBox="1"/>
          <p:nvPr/>
        </p:nvSpPr>
        <p:spPr>
          <a:xfrm>
            <a:off x="518160" y="2666499"/>
            <a:ext cx="11297920" cy="408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Ngày 1: 158 km; ngày 2: 60 km; ngày 3: 104 km; ngày 4: 37 km; ngày 5: 182 km; ngày 6: 90 km; ngày 7: 55 km</a:t>
            </a:r>
            <a:r>
              <a:rPr lang="en-US" sz="22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2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  <a:ea typeface="等线"/>
                <a:cs typeface="Times New Roman"/>
              </a:rPr>
              <a:t>b) Trả lời câu hỏi :</a:t>
            </a: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- Trong ngày 5, đoàn du lịch đã di chuyển bao nhiều km?</a:t>
            </a: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- Tổng chiều dài quãng đường đoàn du lịch đã di chuyển trong ngày 6 và ngày 7 là bao nhiêu km?</a:t>
            </a: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- Đoàn du lịch di chuyển nhiều nhất vào ngày nào?</a:t>
            </a: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- Trung bình mỗi ngày, đoàn du lịch đi chuyển bao nhiêu km?</a:t>
            </a:r>
          </a:p>
        </p:txBody>
      </p:sp>
    </p:spTree>
    <p:extLst>
      <p:ext uri="{BB962C8B-B14F-4D97-AF65-F5344CB8AC3E}">
        <p14:creationId xmlns:p14="http://schemas.microsoft.com/office/powerpoint/2010/main" val="34944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40080" y="18015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B7D79-079C-D461-B630-22E02D64016C}"/>
                  </a:ext>
                </a:extLst>
              </p:cNvPr>
              <p:cNvSpPr txBox="1"/>
              <p:nvPr/>
            </p:nvSpPr>
            <p:spPr>
              <a:xfrm>
                <a:off x="528320" y="2196267"/>
                <a:ext cx="10281920" cy="3724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+ Trong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5,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đoàn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đã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di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chuyển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182 km.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+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Tổng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chiều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dài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quãng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đoàn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du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lịch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di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chuyển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trong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6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7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 90 + 55 = 145 (km).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+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Đoàn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du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lịch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di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chuyển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nhiều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nhất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vào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năm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 182 km.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+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bình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mối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đoàn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di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chuyển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158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60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37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182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90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98 (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km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B7D79-079C-D461-B630-22E02D640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2196267"/>
                <a:ext cx="10281920" cy="3724609"/>
              </a:xfrm>
              <a:prstGeom prst="rect">
                <a:avLst/>
              </a:prstGeom>
              <a:blipFill>
                <a:blip r:embed="rId4"/>
                <a:stretch>
                  <a:fillRect l="-949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2468547-4838-6A02-E858-303452AE0809}"/>
              </a:ext>
            </a:extLst>
          </p:cNvPr>
          <p:cNvSpPr/>
          <p:nvPr/>
        </p:nvSpPr>
        <p:spPr>
          <a:xfrm>
            <a:off x="1280160" y="1711704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733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id="{BB204798-37D9-E0FB-40B9-82C42C0B3D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4FEDE5ED-E6C4-6C65-7817-4CD4148B01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411A44-6324-FF84-40A5-A57098154CCC}"/>
              </a:ext>
            </a:extLst>
          </p:cNvPr>
          <p:cNvSpPr/>
          <p:nvPr/>
        </p:nvSpPr>
        <p:spPr>
          <a:xfrm>
            <a:off x="680720" y="1682457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8E118-0E6D-0364-7327-B52364AED3F0}"/>
              </a:ext>
            </a:extLst>
          </p:cNvPr>
          <p:cNvSpPr txBox="1"/>
          <p:nvPr/>
        </p:nvSpPr>
        <p:spPr>
          <a:xfrm>
            <a:off x="1371600" y="1582332"/>
            <a:ext cx="10139680" cy="104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  <a:ea typeface="等线"/>
                <a:cs typeface="Times New Roman"/>
              </a:rPr>
              <a:t>Dân số (ước tính) của Việt Nam ở một số năm trog giai đoạn từ năm 1979 đến năm 2019 được liệt kê như sau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5D9B1-3300-D448-0394-E1A72D0AA5BD}"/>
              </a:ext>
            </a:extLst>
          </p:cNvPr>
          <p:cNvSpPr txBox="1"/>
          <p:nvPr/>
        </p:nvSpPr>
        <p:spPr>
          <a:xfrm>
            <a:off x="548640" y="2531945"/>
            <a:ext cx="11094720" cy="3067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Năm 1979: 53 triệu; năm 1989: 67 triệu; năm 1999: 79 triệu; năm 2009: 97 triệu; năm 2019: 96 triệu</a:t>
            </a:r>
            <a:r>
              <a:rPr lang="en-US" sz="22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2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  <a:ea typeface="等线"/>
                <a:cs typeface="Times New Roman"/>
              </a:rPr>
              <a:t>Trả lời câu hỏi:</a:t>
            </a: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-  Năm 2019 dân số (ước tính) của Việt Nam là bao nhiêu triệu người?</a:t>
            </a: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- Từ năm 1979 đến năm 2019, dân số của Việt Nam tăng thêm bao </a:t>
            </a:r>
            <a:endParaRPr lang="en-US" sz="22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nhiêu triệu người?</a:t>
            </a:r>
          </a:p>
        </p:txBody>
      </p:sp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411A44-6324-FF84-40A5-A57098154CCC}"/>
              </a:ext>
            </a:extLst>
          </p:cNvPr>
          <p:cNvSpPr/>
          <p:nvPr/>
        </p:nvSpPr>
        <p:spPr>
          <a:xfrm>
            <a:off x="660400" y="17507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211616-B3AA-A770-0F4F-7CAC1D78C171}"/>
              </a:ext>
            </a:extLst>
          </p:cNvPr>
          <p:cNvSpPr/>
          <p:nvPr/>
        </p:nvSpPr>
        <p:spPr>
          <a:xfrm>
            <a:off x="733725" y="2103645"/>
            <a:ext cx="1008481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Bảng thống kê số liệu dân số Việt Nam từ năm 1979 đến năm 2019</a:t>
            </a:r>
            <a:endParaRPr lang="en-US" sz="2400" dirty="0">
              <a:latin typeface="UTM Avo" panose="02040603050506020204" pitchFamily="18" charset="0"/>
              <a:ea typeface="等线"/>
              <a:cs typeface="Times New Roman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6488D-97C1-C8F1-8C95-FEED98E1C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94606"/>
              </p:ext>
            </p:extLst>
          </p:nvPr>
        </p:nvGraphicFramePr>
        <p:xfrm>
          <a:off x="733725" y="2744893"/>
          <a:ext cx="10539294" cy="1076706"/>
        </p:xfrm>
        <a:graphic>
          <a:graphicData uri="http://schemas.openxmlformats.org/drawingml/2006/table">
            <a:tbl>
              <a:tblPr firstRow="1" bandRow="1"/>
              <a:tblGrid>
                <a:gridCol w="175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6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354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Năm</a:t>
                      </a:r>
                      <a:endParaRPr lang="en-US" sz="2400" b="1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1979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1989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1999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2009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2019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54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UTM Avo" panose="02040603050506020204" pitchFamily="18" charset="0"/>
                        </a:rPr>
                        <a:t>dân</a:t>
                      </a:r>
                      <a:endParaRPr lang="en-US" sz="2400" b="1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53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67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79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97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96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BC4A93D-E15F-748E-8F28-5D9911AA2F0F}"/>
              </a:ext>
            </a:extLst>
          </p:cNvPr>
          <p:cNvSpPr/>
          <p:nvPr/>
        </p:nvSpPr>
        <p:spPr>
          <a:xfrm>
            <a:off x="593861" y="3968400"/>
            <a:ext cx="9043299" cy="168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Năm 2019 dân số Việt Nam (ước tính) là: 96 triệu người</a:t>
            </a:r>
          </a:p>
          <a:p>
            <a:pPr marL="381019" indent="-381019">
              <a:lnSpc>
                <a:spcPct val="15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Từ năm 1979 đến năm 2019, dân số Việt Nam tăng thêm: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等线"/>
                <a:cs typeface="Times New Roman"/>
              </a:rPr>
              <a:t>96 – 53 = 43 (triệu người)</a:t>
            </a:r>
            <a:r>
              <a:rPr lang="en-US" sz="24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400" dirty="0">
              <a:latin typeface="UTM Avo" panose="02040603050506020204" pitchFamily="18" charset="0"/>
              <a:ea typeface="等线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E31B8-9EB7-8C38-17EB-D3CD23DD4DE9}"/>
              </a:ext>
            </a:extLst>
          </p:cNvPr>
          <p:cNvSpPr/>
          <p:nvPr/>
        </p:nvSpPr>
        <p:spPr>
          <a:xfrm>
            <a:off x="1218837" y="1636834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93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548638" y="904303"/>
            <a:ext cx="11236962" cy="1932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Nhận biết về dãy số liệu thống kê và thực hành lập dãy số liệu thống kê.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Học cách sắp xếp, phân tích, xử lí số liệu trong dãy số liệu thống kê.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1707297A-6FCA-28FA-1790-6644B967EB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32522" y="4434114"/>
            <a:ext cx="311134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88: Biểu đồ cột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6911" y="316457"/>
            <a:ext cx="1474245" cy="147424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2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6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buClrTx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6" y="2195919"/>
            <a:ext cx="5617029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buClrTx/>
            </a:pPr>
            <a:r>
              <a:rPr lang="en-US" sz="72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73985"/>
            <a:ext cx="1110922" cy="1085927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233" y="3985185"/>
            <a:ext cx="1873013" cy="1901536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5800" y="4679120"/>
            <a:ext cx="1358793" cy="1251788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390" y="4665406"/>
            <a:ext cx="515068" cy="12312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9812" y="5413029"/>
            <a:ext cx="12122653" cy="684757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00634" y="-5938"/>
            <a:ext cx="5798132" cy="685155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70228" y="4413107"/>
            <a:ext cx="2792210" cy="2432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F65CC-DA63-780E-CE06-A2E6F77FFC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848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2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6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buClrTx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73985"/>
            <a:ext cx="1110922" cy="1085927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233" y="3985185"/>
            <a:ext cx="1873013" cy="1901536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5800" y="4679120"/>
            <a:ext cx="1358793" cy="1251788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390" y="4665406"/>
            <a:ext cx="515068" cy="123123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9812" y="5413029"/>
            <a:ext cx="12122653" cy="684757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4492" y="5016288"/>
            <a:ext cx="1871634" cy="1865538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695657" y="176245"/>
            <a:ext cx="5977147" cy="6641275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063104" y="581243"/>
            <a:ext cx="1474245" cy="147424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3498" y="1398818"/>
            <a:ext cx="1219306" cy="148755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2968" y="519686"/>
            <a:ext cx="1219306" cy="147536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92152" y="1048320"/>
            <a:ext cx="1219306" cy="148755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29172" y="1149730"/>
            <a:ext cx="1219306" cy="148755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16248" y="2507238"/>
            <a:ext cx="1219306" cy="1487553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6624" y="1402776"/>
            <a:ext cx="1219306" cy="1487553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38300" y="523644"/>
            <a:ext cx="1219306" cy="1475360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79622" y="1048320"/>
            <a:ext cx="1219306" cy="1487553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2648" y="1149730"/>
            <a:ext cx="1219306" cy="1487553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19374" y="2497634"/>
            <a:ext cx="1219306" cy="14875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EEBBDF-A4AD-A40F-350F-D22C0EC97C9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014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2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005840" y="203201"/>
            <a:ext cx="10932160" cy="2414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2200" b="1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Câu 1: </a:t>
            </a:r>
            <a:r>
              <a:rPr lang="vi-VN" sz="22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Một cửa hàng đồ chơi đã bán</a:t>
            </a:r>
            <a:endParaRPr lang="en-US" sz="2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2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được số lượng thú bông như bảng sau:</a:t>
            </a: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2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Số lượng thú bông bán được nhiều nhất là 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610823" y="271888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A.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Chó</a:t>
            </a: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bông</a:t>
            </a:r>
            <a:endParaRPr lang="vi-VN" sz="25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610823" y="435372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B.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Gấu</a:t>
            </a: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bông</a:t>
            </a:r>
            <a:endParaRPr lang="vi-VN" sz="25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838605" y="271888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C.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Thỏ</a:t>
            </a: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bông</a:t>
            </a:r>
            <a:endParaRPr lang="fr-FR" sz="25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838604" y="435372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D.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Mèo</a:t>
            </a:r>
            <a:r>
              <a:rPr lang="fr-FR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bông</a:t>
            </a:r>
            <a:endParaRPr lang="vi-VN" sz="25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11BB9100-C4D0-5C15-D5DF-538AB5813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5972F006-448B-76AB-4F16-32DD348983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AE346E-3C63-137E-15AE-A4AF63C06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34223"/>
              </p:ext>
            </p:extLst>
          </p:nvPr>
        </p:nvGraphicFramePr>
        <p:xfrm>
          <a:off x="7125471" y="656960"/>
          <a:ext cx="4624233" cy="1683583"/>
        </p:xfrm>
        <a:graphic>
          <a:graphicData uri="http://schemas.openxmlformats.org/drawingml/2006/table">
            <a:tbl>
              <a:tblPr firstRow="1" firstCol="1" bandRow="1"/>
              <a:tblGrid>
                <a:gridCol w="92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Thú</a:t>
                      </a: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bông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Chó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Thỏ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Mèo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Gấu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lượng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78C909C-C77F-9B2D-7A89-2A2F889FBA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168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2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268194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A.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Tháng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1</a:t>
            </a: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3" y="4316777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B.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Tháng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2</a:t>
            </a: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4" y="268194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C.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Tháng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3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316777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D.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Tháng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4</a:t>
            </a: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5B56948F-3406-0063-17CE-FC0D6F1232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8CA887E8-C4D1-31FB-D2FB-3569746D5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  <p:sp>
        <p:nvSpPr>
          <p:cNvPr id="23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708917" y="115456"/>
            <a:ext cx="11480036" cy="2414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2200" b="1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Câu</a:t>
            </a:r>
            <a:r>
              <a:rPr lang="fr-FR" sz="2200" b="1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2 :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ngày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chạy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bộ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bạn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Nam </a:t>
            </a: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4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tháng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được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ghi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lại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như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sau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:</a:t>
            </a: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Tháng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ngày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chạy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bộ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ít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nhất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 là :</a:t>
            </a:r>
            <a:endParaRPr lang="en-US" sz="2200" dirty="0">
              <a:solidFill>
                <a:prstClr val="white"/>
              </a:solidFill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903CEB-5384-B359-E1FA-E8658DFA4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07837"/>
              </p:ext>
            </p:extLst>
          </p:nvPr>
        </p:nvGraphicFramePr>
        <p:xfrm>
          <a:off x="6346382" y="540290"/>
          <a:ext cx="5736028" cy="1753187"/>
        </p:xfrm>
        <a:graphic>
          <a:graphicData uri="http://schemas.openxmlformats.org/drawingml/2006/table">
            <a:tbl>
              <a:tblPr firstRow="1" firstCol="1" bandRow="1"/>
              <a:tblGrid>
                <a:gridCol w="114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5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Tháng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Tháng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Tháng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2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Tháng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3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Tháng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4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ngày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chạy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bộ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2292702-5A19-8FE3-9DCF-EFE89F86EA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072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5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Tổ 1</a:t>
            </a:r>
            <a:endParaRPr lang="en-US" sz="25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3" y="422441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5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Tổ 2</a:t>
            </a:r>
            <a:endParaRPr lang="en-US" sz="25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5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5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Tổ 3</a:t>
            </a:r>
            <a:endParaRPr lang="en-US" sz="25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22441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5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Tổ 4</a:t>
            </a:r>
            <a:endParaRPr lang="en-US" sz="25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A48C5F6E-9B18-44DF-D6D6-C43C8BFE11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D42C434E-14A3-4D03-9074-EA93111460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  <p:sp>
        <p:nvSpPr>
          <p:cNvPr id="23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739739" y="1"/>
            <a:ext cx="11449213" cy="2414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2200" b="1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Câu</a:t>
            </a:r>
            <a:r>
              <a:rPr lang="fr-FR" sz="2200" b="1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3 :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Danh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sách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bạn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được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khen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thưởng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tuần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lớp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4A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được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ghi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lại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ở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bảng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sau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:</a:t>
            </a: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Tổ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nào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bạn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được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khen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thưởng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nhiều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nhất</a:t>
            </a:r>
            <a:r>
              <a:rPr lang="fr-FR" sz="22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?</a:t>
            </a:r>
            <a:endParaRPr lang="en-US" sz="220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99095"/>
              </p:ext>
            </p:extLst>
          </p:nvPr>
        </p:nvGraphicFramePr>
        <p:xfrm>
          <a:off x="7686098" y="442867"/>
          <a:ext cx="4378817" cy="1721363"/>
        </p:xfrm>
        <a:graphic>
          <a:graphicData uri="http://schemas.openxmlformats.org/drawingml/2006/table">
            <a:tbl>
              <a:tblPr firstRow="1" firstCol="1" bandRow="1"/>
              <a:tblGrid>
                <a:gridCol w="87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Tổ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Tổ</a:t>
                      </a: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Tổ</a:t>
                      </a: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2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Tổ</a:t>
                      </a: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3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Tổ</a:t>
                      </a: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 4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Số </a:t>
                      </a:r>
                      <a:r>
                        <a:rPr lang="fr-FR" sz="2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bạn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9A164B1-2841-5749-BA44-08135250EB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92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14" name="Picture 27">
            <a:extLst>
              <a:ext uri="{FF2B5EF4-FFF2-40B4-BE49-F238E27FC236}">
                <a16:creationId xmlns:a16="http://schemas.microsoft.com/office/drawing/2014/main" id="{A48C5F6E-9B18-44DF-D6D6-C43C8BFE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164B1-2841-5749-BA44-08135250E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CD79B6-EC44-DB84-841E-798737184F00}"/>
              </a:ext>
            </a:extLst>
          </p:cNvPr>
          <p:cNvSpPr/>
          <p:nvPr/>
        </p:nvSpPr>
        <p:spPr>
          <a:xfrm>
            <a:off x="763413" y="773729"/>
            <a:ext cx="10691569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63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  <a:cs typeface="Arial" pitchFamily="34" charset="0"/>
              </a:rPr>
              <a:t>Dưới đây là hình ảnh cây cà chưa được mỗi lớp trồng ở vườn trường:</a:t>
            </a:r>
            <a:endParaRPr lang="en-US" sz="2400" dirty="0"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B1DD7-9D84-6A08-1963-C8B7602C0F38}"/>
              </a:ext>
            </a:extLst>
          </p:cNvPr>
          <p:cNvSpPr/>
          <p:nvPr/>
        </p:nvSpPr>
        <p:spPr>
          <a:xfrm>
            <a:off x="1045068" y="4698458"/>
            <a:ext cx="10308732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  <a:cs typeface="Arial" pitchFamily="34" charset="0"/>
              </a:rPr>
              <a:t>Đếm số lượng quả trên mỗi cây cà chua và trả lời các câu hỏi</a:t>
            </a:r>
            <a:endParaRPr lang="en-US" sz="2400" dirty="0"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12A0A3-B667-539C-FF44-2B3FE1CD6AA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441161"/>
            <a:ext cx="7332630" cy="3228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ADB9E5-981C-2EF6-4A0A-0E1AB478B795}"/>
              </a:ext>
            </a:extLst>
          </p:cNvPr>
          <p:cNvSpPr/>
          <p:nvPr/>
        </p:nvSpPr>
        <p:spPr>
          <a:xfrm>
            <a:off x="9817100" y="5664200"/>
            <a:ext cx="1917700" cy="939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Câu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hỏi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818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6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90783" y="584201"/>
            <a:ext cx="9762837" cy="1790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Câu 4: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 charset="0"/>
                <a:ea typeface="等线"/>
                <a:cs typeface="Arial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Arial" pitchFamily="34" charset="0"/>
              </a:rPr>
              <a:t>Lớp nào trồng được cây cà chua có nhiều quả nhất?</a:t>
            </a:r>
            <a:endParaRPr lang="en-US" sz="260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265423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228611" indent="-228611" algn="ctr" defTabSz="609630">
              <a:lnSpc>
                <a:spcPct val="150000"/>
              </a:lnSpc>
              <a:spcAft>
                <a:spcPts val="667"/>
              </a:spcAft>
              <a:buFont typeface="+mj-lt"/>
              <a:buAutoNum type="alphaUcPeriod"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Lớp 4A</a:t>
            </a:r>
            <a:endParaRPr lang="en-US" sz="260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3" y="428906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Lớp 4B</a:t>
            </a:r>
            <a:endParaRPr lang="vi-VN" sz="26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5" y="265423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Lớp 4C</a:t>
            </a:r>
            <a:endParaRPr lang="vi-VN" sz="26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28906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6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Lớp 4D</a:t>
            </a:r>
            <a:endParaRPr lang="vi-VN" sz="26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4" name="Picture 27">
            <a:extLst>
              <a:ext uri="{FF2B5EF4-FFF2-40B4-BE49-F238E27FC236}">
                <a16:creationId xmlns:a16="http://schemas.microsoft.com/office/drawing/2014/main" id="{EFAB49F1-3BF0-1AF1-10F8-CF194CEE2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77C95628-BA17-3538-E674-C23A669F5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BE5C90-04CD-9885-2BD5-DA2B2037E7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29459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19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1481</Words>
  <Application>Microsoft Office PowerPoint</Application>
  <PresentationFormat>Widescreen</PresentationFormat>
  <Paragraphs>182</Paragraphs>
  <Slides>26</Slides>
  <Notes>21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UTM Avo</vt:lpstr>
      <vt:lpstr>Calibri Light</vt:lpstr>
      <vt:lpstr>Calibri</vt:lpstr>
      <vt:lpstr>Cambria Math</vt:lpstr>
      <vt:lpstr>Arial</vt:lpstr>
      <vt:lpstr>1_Office Theme</vt:lpstr>
      <vt:lpstr>Office Theme</vt:lpstr>
      <vt:lpstr>4_Office Theme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2023-10-24T04:45:10Z</dcterms:created>
  <dcterms:modified xsi:type="dcterms:W3CDTF">2024-02-20T02:02:42Z</dcterms:modified>
</cp:coreProperties>
</file>