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64" r:id="rId3"/>
    <p:sldId id="260" r:id="rId4"/>
    <p:sldId id="261" r:id="rId5"/>
    <p:sldId id="263" r:id="rId6"/>
    <p:sldId id="262" r:id="rId7"/>
    <p:sldId id="265" r:id="rId8"/>
    <p:sldId id="266" r:id="rId9"/>
    <p:sldId id="268" r:id="rId10"/>
    <p:sldId id="267" r:id="rId11"/>
    <p:sldId id="270" r:id="rId12"/>
    <p:sldId id="269" r:id="rId13"/>
    <p:sldId id="271" r:id="rId14"/>
    <p:sldId id="272" r:id="rId15"/>
    <p:sldId id="274" r:id="rId16"/>
    <p:sldId id="277" r:id="rId17"/>
    <p:sldId id="273" r:id="rId18"/>
    <p:sldId id="278" r:id="rId19"/>
  </p:sldIdLst>
  <p:sldSz cx="12192000" cy="6858000"/>
  <p:notesSz cx="9144000" cy="6858000"/>
  <p:embeddedFontLst>
    <p:embeddedFont>
      <p:font typeface="#9Slide02 Noi dung dai" panose="020B0604020202020204" charset="0"/>
      <p:regular r:id="rId20"/>
    </p:embeddedFont>
    <p:embeddedFont>
      <p:font typeface="#9Slide02 Tieu de dai" panose="020B0604020202020204" charset="0"/>
      <p:bold r:id="rId21"/>
    </p:embeddedFont>
    <p:embeddedFont>
      <p:font typeface="#9Slide07 SVNBango" panose="02000000000000000000" charset="0"/>
      <p:regular r:id="rId22"/>
    </p:embeddedFont>
  </p:embeddedFontLst>
  <p:defaultTextStyle>
    <a:defPPr>
      <a:defRPr lang="en-US"/>
    </a:defPPr>
    <a:lvl1pPr marL="0" algn="l" defTabSz="879196" rtl="0" eaLnBrk="1" latinLnBrk="0" hangingPunct="1">
      <a:defRPr sz="1731" kern="1200">
        <a:solidFill>
          <a:schemeClr val="tx1"/>
        </a:solidFill>
        <a:latin typeface="+mn-lt"/>
        <a:ea typeface="+mn-ea"/>
        <a:cs typeface="+mn-cs"/>
      </a:defRPr>
    </a:lvl1pPr>
    <a:lvl2pPr marL="439598" algn="l" defTabSz="879196" rtl="0" eaLnBrk="1" latinLnBrk="0" hangingPunct="1">
      <a:defRPr sz="1731" kern="1200">
        <a:solidFill>
          <a:schemeClr val="tx1"/>
        </a:solidFill>
        <a:latin typeface="+mn-lt"/>
        <a:ea typeface="+mn-ea"/>
        <a:cs typeface="+mn-cs"/>
      </a:defRPr>
    </a:lvl2pPr>
    <a:lvl3pPr marL="879196" algn="l" defTabSz="879196" rtl="0" eaLnBrk="1" latinLnBrk="0" hangingPunct="1">
      <a:defRPr sz="1731" kern="1200">
        <a:solidFill>
          <a:schemeClr val="tx1"/>
        </a:solidFill>
        <a:latin typeface="+mn-lt"/>
        <a:ea typeface="+mn-ea"/>
        <a:cs typeface="+mn-cs"/>
      </a:defRPr>
    </a:lvl3pPr>
    <a:lvl4pPr marL="1318793" algn="l" defTabSz="879196" rtl="0" eaLnBrk="1" latinLnBrk="0" hangingPunct="1">
      <a:defRPr sz="1731" kern="1200">
        <a:solidFill>
          <a:schemeClr val="tx1"/>
        </a:solidFill>
        <a:latin typeface="+mn-lt"/>
        <a:ea typeface="+mn-ea"/>
        <a:cs typeface="+mn-cs"/>
      </a:defRPr>
    </a:lvl4pPr>
    <a:lvl5pPr marL="1758391" algn="l" defTabSz="879196" rtl="0" eaLnBrk="1" latinLnBrk="0" hangingPunct="1">
      <a:defRPr sz="1731" kern="1200">
        <a:solidFill>
          <a:schemeClr val="tx1"/>
        </a:solidFill>
        <a:latin typeface="+mn-lt"/>
        <a:ea typeface="+mn-ea"/>
        <a:cs typeface="+mn-cs"/>
      </a:defRPr>
    </a:lvl5pPr>
    <a:lvl6pPr marL="2197989" algn="l" defTabSz="879196" rtl="0" eaLnBrk="1" latinLnBrk="0" hangingPunct="1">
      <a:defRPr sz="1731" kern="1200">
        <a:solidFill>
          <a:schemeClr val="tx1"/>
        </a:solidFill>
        <a:latin typeface="+mn-lt"/>
        <a:ea typeface="+mn-ea"/>
        <a:cs typeface="+mn-cs"/>
      </a:defRPr>
    </a:lvl6pPr>
    <a:lvl7pPr marL="2637587" algn="l" defTabSz="879196" rtl="0" eaLnBrk="1" latinLnBrk="0" hangingPunct="1">
      <a:defRPr sz="1731" kern="1200">
        <a:solidFill>
          <a:schemeClr val="tx1"/>
        </a:solidFill>
        <a:latin typeface="+mn-lt"/>
        <a:ea typeface="+mn-ea"/>
        <a:cs typeface="+mn-cs"/>
      </a:defRPr>
    </a:lvl7pPr>
    <a:lvl8pPr marL="3077185" algn="l" defTabSz="879196" rtl="0" eaLnBrk="1" latinLnBrk="0" hangingPunct="1">
      <a:defRPr sz="1731" kern="1200">
        <a:solidFill>
          <a:schemeClr val="tx1"/>
        </a:solidFill>
        <a:latin typeface="+mn-lt"/>
        <a:ea typeface="+mn-ea"/>
        <a:cs typeface="+mn-cs"/>
      </a:defRPr>
    </a:lvl8pPr>
    <a:lvl9pPr marL="3516782" algn="l" defTabSz="879196" rtl="0" eaLnBrk="1" latinLnBrk="0" hangingPunct="1">
      <a:defRPr sz="173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C7745"/>
    <a:srgbClr val="616A3E"/>
    <a:srgbClr val="3E3A27"/>
    <a:srgbClr val="E0957E"/>
    <a:srgbClr val="7D8C3D"/>
    <a:srgbClr val="E8EEC8"/>
    <a:srgbClr val="FDF2D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324" autoAdjust="0"/>
  </p:normalViewPr>
  <p:slideViewPr>
    <p:cSldViewPr showGuides="1">
      <p:cViewPr varScale="1">
        <p:scale>
          <a:sx n="66" d="100"/>
          <a:sy n="66" d="100"/>
        </p:scale>
        <p:origin x="90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586D34D-B58C-4CAE-8229-7726CB0778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4/10/2024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BD314-0999-45FB-AB00-67FC755DA68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10886" y="21771"/>
            <a:ext cx="12218894" cy="6858000"/>
          </a:xfrm>
          <a:prstGeom prst="rect">
            <a:avLst/>
          </a:prstGeom>
        </p:spPr>
      </p:pic>
      <p:sp>
        <p:nvSpPr>
          <p:cNvPr id="7" name="Rectangle 6">
            <a:extLst>
              <a:ext uri="{FF2B5EF4-FFF2-40B4-BE49-F238E27FC236}">
                <a16:creationId xmlns:a16="http://schemas.microsoft.com/office/drawing/2014/main" id="{AA2A1631-DCEE-4849-AF8D-D84A21D7C36B}"/>
              </a:ext>
            </a:extLst>
          </p:cNvPr>
          <p:cNvSpPr/>
          <p:nvPr/>
        </p:nvSpPr>
        <p:spPr>
          <a:xfrm>
            <a:off x="2188633" y="2705725"/>
            <a:ext cx="4844596"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accent5">
                    <a:lumMod val="75000"/>
                  </a:schemeClr>
                </a:solidFill>
                <a:effectLst>
                  <a:glow rad="228600">
                    <a:schemeClr val="accent3">
                      <a:satMod val="175000"/>
                      <a:alpha val="40000"/>
                    </a:schemeClr>
                  </a:glow>
                  <a:outerShdw blurRad="50800" dist="38100" algn="l" rotWithShape="0">
                    <a:prstClr val="black">
                      <a:alpha val="40000"/>
                    </a:prstClr>
                  </a:outerShdw>
                </a:effectLst>
                <a:latin typeface="#9Slide07 SVNBango" panose="02000000000000000000" pitchFamily="2" charset="0"/>
              </a:rPr>
              <a:t>CON GÁI</a:t>
            </a:r>
          </a:p>
        </p:txBody>
      </p:sp>
      <p:sp>
        <p:nvSpPr>
          <p:cNvPr id="8" name="Rectangle 7">
            <a:extLst>
              <a:ext uri="{FF2B5EF4-FFF2-40B4-BE49-F238E27FC236}">
                <a16:creationId xmlns:a16="http://schemas.microsoft.com/office/drawing/2014/main" id="{1B40180B-DDA2-4501-B930-E509E2865D60}"/>
              </a:ext>
            </a:extLst>
          </p:cNvPr>
          <p:cNvSpPr/>
          <p:nvPr/>
        </p:nvSpPr>
        <p:spPr>
          <a:xfrm>
            <a:off x="1524000" y="1295400"/>
            <a:ext cx="3167854" cy="923330"/>
          </a:xfrm>
          <a:prstGeom prst="rect">
            <a:avLst/>
          </a:prstGeom>
          <a:noFill/>
        </p:spPr>
        <p:txBody>
          <a:bodyPr wrap="none" lIns="91440" tIns="45720" rIns="91440" bIns="45720">
            <a:spAutoFit/>
          </a:bodyPr>
          <a:lstStyle/>
          <a:p>
            <a:pPr algn="ctr"/>
            <a:r>
              <a:rPr lang="en-SG" sz="5400" b="1" dirty="0">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5400" b="1" dirty="0" err="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ập</a:t>
            </a:r>
            <a:r>
              <a:rPr lang="en-US" sz="5400" b="1" dirty="0">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5400" b="1" dirty="0" err="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đọc</a:t>
            </a:r>
            <a:endParaRPr lang="en-US" sz="5400" b="1" cap="none" spc="0" dirty="0">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
        <p:nvSpPr>
          <p:cNvPr id="9" name="Rectangle 8">
            <a:extLst>
              <a:ext uri="{FF2B5EF4-FFF2-40B4-BE49-F238E27FC236}">
                <a16:creationId xmlns:a16="http://schemas.microsoft.com/office/drawing/2014/main" id="{17A4D80D-2B7E-4740-81B2-195EADD8D62F}"/>
              </a:ext>
            </a:extLst>
          </p:cNvPr>
          <p:cNvSpPr/>
          <p:nvPr/>
        </p:nvSpPr>
        <p:spPr>
          <a:xfrm>
            <a:off x="4896265" y="4377660"/>
            <a:ext cx="4273927" cy="523220"/>
          </a:xfrm>
          <a:prstGeom prst="rect">
            <a:avLst/>
          </a:prstGeom>
          <a:noFill/>
        </p:spPr>
        <p:txBody>
          <a:bodyPr wrap="none" lIns="91440" tIns="45720" rIns="91440" bIns="45720">
            <a:spAutoFit/>
          </a:bodyPr>
          <a:lstStyle/>
          <a:p>
            <a:pPr algn="ctr"/>
            <a:r>
              <a:rPr lang="en-SG"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heo</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đỗ</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thị</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thu</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hiÊn</a:t>
            </a:r>
            <a:endParaRPr lang="en-US" sz="2800" b="1" i="1" cap="none" spc="0"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Tree>
    <p:extLst>
      <p:ext uri="{BB962C8B-B14F-4D97-AF65-F5344CB8AC3E}">
        <p14:creationId xmlns:p14="http://schemas.microsoft.com/office/powerpoint/2010/main" val="1718609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100"/>
                                        <p:tgtEl>
                                          <p:spTgt spid="9"/>
                                        </p:tgtEl>
                                      </p:cBhvr>
                                    </p:animEffect>
                                    <p:anim calcmode="lin" valueType="num">
                                      <p:cBhvr>
                                        <p:cTn id="17" dur="2100" fill="hold"/>
                                        <p:tgtEl>
                                          <p:spTgt spid="9"/>
                                        </p:tgtEl>
                                        <p:attrNameLst>
                                          <p:attrName>ppt_x</p:attrName>
                                        </p:attrNameLst>
                                      </p:cBhvr>
                                      <p:tavLst>
                                        <p:tav tm="0">
                                          <p:val>
                                            <p:strVal val="#ppt_x"/>
                                          </p:val>
                                        </p:tav>
                                        <p:tav tm="100000">
                                          <p:val>
                                            <p:strVal val="#ppt_x"/>
                                          </p:val>
                                        </p:tav>
                                      </p:tavLst>
                                    </p:anim>
                                    <p:anim calcmode="lin" valueType="num">
                                      <p:cBhvr>
                                        <p:cTn id="18" dur="21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8732572" y="5257800"/>
            <a:ext cx="2594135" cy="1621334"/>
          </a:xfrm>
          <a:prstGeom prst="rect">
            <a:avLst/>
          </a:prstGeom>
        </p:spPr>
      </p:pic>
      <p:pic>
        <p:nvPicPr>
          <p:cNvPr id="18" name="Picture 17">
            <a:extLst>
              <a:ext uri="{FF2B5EF4-FFF2-40B4-BE49-F238E27FC236}">
                <a16:creationId xmlns:a16="http://schemas.microsoft.com/office/drawing/2014/main"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
        <p:nvSpPr>
          <p:cNvPr id="13" name="TextBox 12">
            <a:extLst>
              <a:ext uri="{FF2B5EF4-FFF2-40B4-BE49-F238E27FC236}">
                <a16:creationId xmlns:a16="http://schemas.microsoft.com/office/drawing/2014/main" id="{589E1827-29C7-402D-A165-733B312F491A}"/>
              </a:ext>
            </a:extLst>
          </p:cNvPr>
          <p:cNvSpPr txBox="1"/>
          <p:nvPr/>
        </p:nvSpPr>
        <p:spPr>
          <a:xfrm>
            <a:off x="531176" y="1066800"/>
            <a:ext cx="11129647" cy="4801314"/>
          </a:xfrm>
          <a:prstGeom prst="rect">
            <a:avLst/>
          </a:prstGeom>
          <a:noFill/>
        </p:spPr>
        <p:txBody>
          <a:bodyPr wrap="square">
            <a:spAutoFit/>
          </a:bodyPr>
          <a:lstStyle/>
          <a:p>
            <a:pPr algn="just"/>
            <a:r>
              <a:rPr lang="en-SG" sz="3600" b="1" i="0" dirty="0" err="1">
                <a:solidFill>
                  <a:srgbClr val="C00000"/>
                </a:solidFill>
                <a:effectLst/>
                <a:latin typeface="Calibri" panose="020F0502020204030204" pitchFamily="34" charset="0"/>
                <a:cs typeface="Calibri" panose="020F0502020204030204" pitchFamily="34" charset="0"/>
              </a:rPr>
              <a:t>Câu</a:t>
            </a:r>
            <a:r>
              <a:rPr lang="en-SG" sz="3600" b="1" i="0" dirty="0">
                <a:solidFill>
                  <a:srgbClr val="C00000"/>
                </a:solidFill>
                <a:effectLst/>
                <a:latin typeface="Calibri" panose="020F0502020204030204" pitchFamily="34" charset="0"/>
                <a:cs typeface="Calibri" panose="020F0502020204030204" pitchFamily="34" charset="0"/>
              </a:rPr>
              <a:t> 3: </a:t>
            </a:r>
            <a:r>
              <a:rPr lang="en-SG" sz="3600" b="1" dirty="0">
                <a:solidFill>
                  <a:srgbClr val="C00000"/>
                </a:solidFill>
                <a:latin typeface="Calibri" panose="020F0502020204030204" pitchFamily="34" charset="0"/>
                <a:cs typeface="Calibri" panose="020F0502020204030204" pitchFamily="34" charset="0"/>
              </a:rPr>
              <a:t>Sau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chuyện</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cứu</a:t>
            </a:r>
            <a:r>
              <a:rPr lang="vi-VN" sz="3600" b="1" i="0" dirty="0">
                <a:solidFill>
                  <a:srgbClr val="C00000"/>
                </a:solidFill>
                <a:effectLst/>
                <a:latin typeface="Calibri" panose="020F0502020204030204" pitchFamily="34" charset="0"/>
                <a:cs typeface="Calibri" panose="020F0502020204030204" pitchFamily="34" charset="0"/>
              </a:rPr>
              <a:t> em Hoan,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người</a:t>
            </a:r>
            <a:r>
              <a:rPr lang="vi-VN" sz="3600" b="1" i="0" dirty="0">
                <a:solidFill>
                  <a:srgbClr val="C00000"/>
                </a:solidFill>
                <a:effectLst/>
                <a:latin typeface="Calibri" panose="020F0502020204030204" pitchFamily="34" charset="0"/>
                <a:cs typeface="Calibri" panose="020F0502020204030204" pitchFamily="34" charset="0"/>
              </a:rPr>
              <a:t> thân </a:t>
            </a:r>
            <a:r>
              <a:rPr lang="vi-VN" sz="3600" b="1" i="0" dirty="0" err="1">
                <a:solidFill>
                  <a:srgbClr val="C00000"/>
                </a:solidFill>
                <a:effectLst/>
                <a:latin typeface="Calibri" panose="020F0502020204030204" pitchFamily="34" charset="0"/>
                <a:cs typeface="Calibri" panose="020F0502020204030204" pitchFamily="34" charset="0"/>
              </a:rPr>
              <a:t>của</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có</a:t>
            </a:r>
            <a:r>
              <a:rPr lang="vi-VN" sz="3600" b="1" i="0" dirty="0">
                <a:solidFill>
                  <a:srgbClr val="C00000"/>
                </a:solidFill>
                <a:effectLst/>
                <a:latin typeface="Calibri" panose="020F0502020204030204" pitchFamily="34" charset="0"/>
                <a:cs typeface="Calibri" panose="020F0502020204030204" pitchFamily="34" charset="0"/>
              </a:rPr>
              <a:t> thay </a:t>
            </a:r>
            <a:r>
              <a:rPr lang="vi-VN" sz="3600" b="1" i="0" dirty="0" err="1">
                <a:solidFill>
                  <a:srgbClr val="C00000"/>
                </a:solidFill>
                <a:effectLst/>
                <a:latin typeface="Calibri" panose="020F0502020204030204" pitchFamily="34" charset="0"/>
                <a:cs typeface="Calibri" panose="020F0502020204030204" pitchFamily="34" charset="0"/>
              </a:rPr>
              <a:t>đổi</a:t>
            </a:r>
            <a:r>
              <a:rPr lang="vi-VN" sz="3600" b="1" i="0" dirty="0">
                <a:solidFill>
                  <a:srgbClr val="C00000"/>
                </a:solidFill>
                <a:effectLst/>
                <a:latin typeface="Calibri" panose="020F0502020204030204" pitchFamily="34" charset="0"/>
                <a:cs typeface="Calibri" panose="020F0502020204030204" pitchFamily="34" charset="0"/>
              </a:rPr>
              <a:t> quan </a:t>
            </a:r>
            <a:r>
              <a:rPr lang="vi-VN" sz="3600" b="1" i="0" dirty="0" err="1">
                <a:solidFill>
                  <a:srgbClr val="C00000"/>
                </a:solidFill>
                <a:effectLst/>
                <a:latin typeface="Calibri" panose="020F0502020204030204" pitchFamily="34" charset="0"/>
                <a:cs typeface="Calibri" panose="020F0502020204030204" pitchFamily="34" charset="0"/>
              </a:rPr>
              <a:t>niệm</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về</a:t>
            </a:r>
            <a:r>
              <a:rPr lang="vi-VN" sz="3600" b="1" i="0" dirty="0">
                <a:solidFill>
                  <a:srgbClr val="C00000"/>
                </a:solidFill>
                <a:effectLst/>
                <a:latin typeface="Calibri" panose="020F0502020204030204" pitchFamily="34" charset="0"/>
                <a:cs typeface="Calibri" panose="020F0502020204030204" pitchFamily="34" charset="0"/>
              </a:rPr>
              <a:t> "con </a:t>
            </a:r>
            <a:r>
              <a:rPr lang="vi-VN" sz="3600" b="1" i="0" dirty="0" err="1">
                <a:solidFill>
                  <a:srgbClr val="C00000"/>
                </a:solidFill>
                <a:effectLst/>
                <a:latin typeface="Calibri" panose="020F0502020204030204" pitchFamily="34" charset="0"/>
                <a:cs typeface="Calibri" panose="020F0502020204030204" pitchFamily="34" charset="0"/>
              </a:rPr>
              <a:t>gái</a:t>
            </a:r>
            <a:r>
              <a:rPr lang="vi-VN" sz="3600" b="1" i="0" dirty="0">
                <a:solidFill>
                  <a:srgbClr val="C00000"/>
                </a:solidFill>
                <a:effectLst/>
                <a:latin typeface="Calibri" panose="020F0502020204030204" pitchFamily="34" charset="0"/>
                <a:cs typeface="Calibri" panose="020F0502020204030204" pitchFamily="34" charset="0"/>
              </a:rPr>
              <a:t>" không ?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chi </a:t>
            </a:r>
            <a:r>
              <a:rPr lang="vi-VN" sz="3600" b="1" i="0" dirty="0" err="1">
                <a:solidFill>
                  <a:srgbClr val="C00000"/>
                </a:solidFill>
                <a:effectLst/>
                <a:latin typeface="Calibri" panose="020F0502020204030204" pitchFamily="34" charset="0"/>
                <a:cs typeface="Calibri" panose="020F0502020204030204" pitchFamily="34" charset="0"/>
              </a:rPr>
              <a:t>tiết</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nào</a:t>
            </a:r>
            <a:r>
              <a:rPr lang="vi-VN" sz="3600" b="1" i="0" dirty="0">
                <a:solidFill>
                  <a:srgbClr val="C00000"/>
                </a:solidFill>
                <a:effectLst/>
                <a:latin typeface="Calibri" panose="020F0502020204030204" pitchFamily="34" charset="0"/>
                <a:cs typeface="Calibri" panose="020F0502020204030204" pitchFamily="34" charset="0"/>
              </a:rPr>
              <a:t> cho </a:t>
            </a:r>
            <a:r>
              <a:rPr lang="vi-VN" sz="3600" b="1" i="0" dirty="0" err="1">
                <a:solidFill>
                  <a:srgbClr val="C00000"/>
                </a:solidFill>
                <a:effectLst/>
                <a:latin typeface="Calibri" panose="020F0502020204030204" pitchFamily="34" charset="0"/>
                <a:cs typeface="Calibri" panose="020F0502020204030204" pitchFamily="34" charset="0"/>
              </a:rPr>
              <a:t>thấy</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điều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đó</a:t>
            </a:r>
            <a:r>
              <a:rPr lang="vi-VN" sz="3600" b="1" i="0" dirty="0">
                <a:solidFill>
                  <a:srgbClr val="C00000"/>
                </a:solidFill>
                <a:effectLst/>
                <a:latin typeface="Calibri" panose="020F0502020204030204" pitchFamily="34" charset="0"/>
                <a:cs typeface="Calibri" panose="020F0502020204030204" pitchFamily="34" charset="0"/>
              </a:rPr>
              <a:t>?</a:t>
            </a:r>
            <a:endParaRPr lang="en-SG" sz="3600" b="1" i="0" dirty="0">
              <a:solidFill>
                <a:srgbClr val="C00000"/>
              </a:solidFill>
              <a:effectLst/>
              <a:latin typeface="Calibri" panose="020F0502020204030204" pitchFamily="34" charset="0"/>
              <a:cs typeface="Calibri" panose="020F0502020204030204" pitchFamily="34" charset="0"/>
            </a:endParaRPr>
          </a:p>
          <a:p>
            <a:pPr algn="just"/>
            <a:endParaRPr lang="vi-VN" sz="1800" b="0" i="0" dirty="0">
              <a:solidFill>
                <a:srgbClr val="000000"/>
              </a:solidFill>
              <a:effectLst/>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a:t>
            </a:r>
            <a:r>
              <a:rPr lang="en-SG" sz="3600" dirty="0">
                <a:solidFill>
                  <a:srgbClr val="000000"/>
                </a:solidFill>
                <a:latin typeface="Calibri" panose="020F0502020204030204" pitchFamily="34" charset="0"/>
                <a:cs typeface="Calibri" panose="020F0502020204030204" pitchFamily="34" charset="0"/>
              </a:rPr>
              <a:t>B</a:t>
            </a:r>
            <a:r>
              <a:rPr lang="vi-VN" sz="3600" b="0" i="0" dirty="0">
                <a:solidFill>
                  <a:srgbClr val="000000"/>
                </a:solidFill>
                <a:effectLst/>
                <a:latin typeface="Calibri" panose="020F0502020204030204" pitchFamily="34" charset="0"/>
                <a:cs typeface="Calibri" panose="020F0502020204030204" pitchFamily="34" charset="0"/>
              </a:rPr>
              <a:t>ố ôm Mơ </a:t>
            </a:r>
            <a:r>
              <a:rPr lang="vi-VN" sz="3600" b="0" i="0" dirty="0" err="1">
                <a:solidFill>
                  <a:srgbClr val="000000"/>
                </a:solidFill>
                <a:effectLst/>
                <a:latin typeface="Calibri" panose="020F0502020204030204" pitchFamily="34" charset="0"/>
                <a:cs typeface="Calibri" panose="020F0502020204030204" pitchFamily="34" charset="0"/>
              </a:rPr>
              <a:t>chặt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đến</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ngợp</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thở</a:t>
            </a:r>
            <a:r>
              <a:rPr lang="en-SG"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a:t>
            </a:r>
            <a:endParaRPr lang="en-SG" sz="3600" dirty="0">
              <a:solidFill>
                <a:srgbClr val="000000"/>
              </a:solidFill>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C</a:t>
            </a:r>
            <a:r>
              <a:rPr lang="vi-VN" sz="3600" b="0" i="0" dirty="0">
                <a:solidFill>
                  <a:srgbClr val="000000"/>
                </a:solidFill>
                <a:effectLst/>
                <a:latin typeface="Calibri" panose="020F0502020204030204" pitchFamily="34" charset="0"/>
                <a:cs typeface="Calibri" panose="020F0502020204030204" pitchFamily="34" charset="0"/>
              </a:rPr>
              <a:t>ả </a:t>
            </a:r>
            <a:r>
              <a:rPr lang="vi-VN" sz="3600" b="0" i="0" dirty="0" err="1">
                <a:solidFill>
                  <a:srgbClr val="000000"/>
                </a:solidFill>
                <a:effectLst/>
                <a:latin typeface="Calibri" panose="020F0502020204030204" pitchFamily="34" charset="0"/>
                <a:cs typeface="Calibri" panose="020F0502020204030204" pitchFamily="34" charset="0"/>
              </a:rPr>
              <a:t>bố</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và</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mẹ</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đều</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xúc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động</a:t>
            </a:r>
            <a:r>
              <a:rPr lang="vi-VN" sz="3600" b="0" i="0" dirty="0">
                <a:solidFill>
                  <a:srgbClr val="000000"/>
                </a:solidFill>
                <a:effectLst/>
                <a:latin typeface="Calibri" panose="020F0502020204030204" pitchFamily="34" charset="0"/>
                <a:cs typeface="Calibri" panose="020F0502020204030204" pitchFamily="34" charset="0"/>
              </a:rPr>
              <a:t> rơm </a:t>
            </a:r>
            <a:r>
              <a:rPr lang="vi-VN" sz="3600" b="0" i="0" dirty="0" err="1">
                <a:solidFill>
                  <a:srgbClr val="000000"/>
                </a:solidFill>
                <a:effectLst/>
                <a:latin typeface="Calibri" panose="020F0502020204030204" pitchFamily="34" charset="0"/>
                <a:cs typeface="Calibri" panose="020F0502020204030204" pitchFamily="34" charset="0"/>
              </a:rPr>
              <a:t>rớm</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nước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mắt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vì</a:t>
            </a:r>
            <a:r>
              <a:rPr lang="vi-VN" sz="3600" b="0" i="0" dirty="0">
                <a:solidFill>
                  <a:srgbClr val="000000"/>
                </a:solidFill>
                <a:effectLst/>
                <a:latin typeface="Calibri" panose="020F0502020204030204" pitchFamily="34" charset="0"/>
                <a:cs typeface="Calibri" panose="020F0502020204030204" pitchFamily="34" charset="0"/>
              </a:rPr>
              <a:t> thương Mơ. </a:t>
            </a:r>
            <a:endParaRPr lang="en-SG" sz="3600" b="0" i="0" dirty="0">
              <a:solidFill>
                <a:srgbClr val="000000"/>
              </a:solidFill>
              <a:effectLst/>
              <a:latin typeface="Calibri" panose="020F0502020204030204" pitchFamily="34" charset="0"/>
              <a:cs typeface="Calibri" panose="020F0502020204030204" pitchFamily="34" charset="0"/>
            </a:endParaRPr>
          </a:p>
          <a:p>
            <a:pPr algn="just"/>
            <a:r>
              <a:rPr lang="en-SG" sz="3600" dirty="0">
                <a:solidFill>
                  <a:srgbClr val="000000"/>
                </a:solidFill>
                <a:latin typeface="Calibri" panose="020F0502020204030204" pitchFamily="34" charset="0"/>
                <a:cs typeface="Calibri" panose="020F0502020204030204" pitchFamily="34" charset="0"/>
              </a:rPr>
              <a:t>	- </a:t>
            </a:r>
            <a:r>
              <a:rPr lang="en-SG" sz="3600" dirty="0" err="1">
                <a:solidFill>
                  <a:srgbClr val="000000"/>
                </a:solidFill>
                <a:latin typeface="Calibri" panose="020F0502020204030204" pitchFamily="34" charset="0"/>
                <a:cs typeface="Calibri" panose="020F0502020204030204" pitchFamily="34" charset="0"/>
              </a:rPr>
              <a:t>Dì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Hạnh</a:t>
            </a:r>
            <a:r>
              <a:rPr lang="vi-VN" sz="3600" b="0" i="0" dirty="0">
                <a:solidFill>
                  <a:srgbClr val="000000"/>
                </a:solidFill>
                <a:effectLst/>
                <a:latin typeface="Calibri" panose="020F0502020204030204" pitchFamily="34" charset="0"/>
                <a:cs typeface="Calibri" panose="020F0502020204030204" pitchFamily="34" charset="0"/>
              </a:rPr>
              <a:t> </a:t>
            </a:r>
            <a:r>
              <a:rPr lang="en-SG" sz="3600" b="0" i="0" dirty="0" err="1">
                <a:solidFill>
                  <a:srgbClr val="000000"/>
                </a:solidFill>
                <a:effectLst/>
                <a:latin typeface="Calibri" panose="020F0502020204030204" pitchFamily="34" charset="0"/>
                <a:cs typeface="Calibri" panose="020F0502020204030204" pitchFamily="34" charset="0"/>
              </a:rPr>
              <a:t>nói</a:t>
            </a:r>
            <a:r>
              <a:rPr lang="en-SG" sz="3600" b="0" i="0" dirty="0">
                <a:solidFill>
                  <a:srgbClr val="000000"/>
                </a:solidFill>
                <a:effectLst/>
                <a:latin typeface="Calibri" panose="020F0502020204030204" pitchFamily="34" charset="0"/>
                <a:cs typeface="Calibri" panose="020F0502020204030204" pitchFamily="34" charset="0"/>
              </a:rPr>
              <a:t> g</a:t>
            </a:r>
            <a:r>
              <a:rPr lang="vi-VN" sz="3600" b="0" i="0" dirty="0">
                <a:solidFill>
                  <a:srgbClr val="000000"/>
                </a:solidFill>
                <a:effectLst/>
                <a:latin typeface="Calibri" panose="020F0502020204030204" pitchFamily="34" charset="0"/>
                <a:cs typeface="Calibri" panose="020F0502020204030204" pitchFamily="34" charset="0"/>
              </a:rPr>
              <a:t>i</a:t>
            </a:r>
            <a:r>
              <a:rPr lang="en-SG" sz="3600" dirty="0" err="1">
                <a:solidFill>
                  <a:srgbClr val="000000"/>
                </a:solidFill>
                <a:latin typeface="Calibri" panose="020F0502020204030204" pitchFamily="34" charset="0"/>
                <a:cs typeface="Calibri" panose="020F0502020204030204" pitchFamily="34" charset="0"/>
              </a:rPr>
              <a:t>ọng</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đầy</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tự</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hào</a:t>
            </a:r>
            <a:r>
              <a:rPr lang="vi-VN" sz="3600" b="0" i="0" dirty="0">
                <a:solidFill>
                  <a:srgbClr val="000000"/>
                </a:solidFill>
                <a:effectLst/>
                <a:latin typeface="Calibri" panose="020F0502020204030204" pitchFamily="34" charset="0"/>
                <a:cs typeface="Calibri" panose="020F0502020204030204" pitchFamily="34" charset="0"/>
              </a:rPr>
              <a:t>: “Con </a:t>
            </a:r>
            <a:r>
              <a:rPr lang="vi-VN" sz="3600" b="0" i="0" dirty="0" err="1">
                <a:solidFill>
                  <a:srgbClr val="000000"/>
                </a:solidFill>
                <a:effectLst/>
                <a:latin typeface="Calibri" panose="020F0502020204030204" pitchFamily="34" charset="0"/>
                <a:cs typeface="Calibri" panose="020F0502020204030204" pitchFamily="34" charset="0"/>
              </a:rPr>
              <a:t>gái</a:t>
            </a:r>
            <a:r>
              <a:rPr lang="vi-VN" sz="3600" b="0" i="0" dirty="0">
                <a:solidFill>
                  <a:srgbClr val="000000"/>
                </a:solidFill>
                <a:effectLst/>
                <a:latin typeface="Calibri" panose="020F0502020204030204" pitchFamily="34" charset="0"/>
                <a:cs typeface="Calibri" panose="020F0502020204030204" pitchFamily="34" charset="0"/>
              </a:rPr>
              <a:t> như </a:t>
            </a:r>
            <a:r>
              <a:rPr lang="vi-VN" sz="3600" b="0" i="0" dirty="0" err="1">
                <a:solidFill>
                  <a:srgbClr val="000000"/>
                </a:solidFill>
                <a:effectLst/>
                <a:latin typeface="Calibri" panose="020F0502020204030204" pitchFamily="34" charset="0"/>
                <a:cs typeface="Calibri" panose="020F0502020204030204" pitchFamily="34" charset="0"/>
              </a:rPr>
              <a:t>nó</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một</a:t>
            </a:r>
            <a:r>
              <a:rPr lang="vi-VN" sz="3600" b="0" i="0" dirty="0">
                <a:solidFill>
                  <a:srgbClr val="000000"/>
                </a:solidFill>
                <a:effectLst/>
                <a:latin typeface="Calibri" panose="020F0502020204030204" pitchFamily="34" charset="0"/>
                <a:cs typeface="Calibri" panose="020F0502020204030204" pitchFamily="34" charset="0"/>
              </a:rPr>
              <a:t> trăm </a:t>
            </a:r>
            <a:r>
              <a:rPr lang="vi-VN" sz="3600" b="0" i="0" dirty="0" err="1">
                <a:solidFill>
                  <a:srgbClr val="000000"/>
                </a:solidFill>
                <a:effectLst/>
                <a:latin typeface="Calibri" panose="020F0502020204030204" pitchFamily="34" charset="0"/>
                <a:cs typeface="Calibri" panose="020F0502020204030204" pitchFamily="34" charset="0"/>
              </a:rPr>
              <a:t>đứa</a:t>
            </a:r>
            <a:r>
              <a:rPr lang="vi-VN" sz="3600" b="0" i="0" dirty="0">
                <a:solidFill>
                  <a:srgbClr val="000000"/>
                </a:solidFill>
                <a:effectLst/>
                <a:latin typeface="Calibri" panose="020F0502020204030204" pitchFamily="34" charset="0"/>
                <a:cs typeface="Calibri" panose="020F0502020204030204" pitchFamily="34" charset="0"/>
              </a:rPr>
              <a:t> con trai </a:t>
            </a:r>
            <a:r>
              <a:rPr lang="vi-VN" sz="3600" b="0" i="0" dirty="0" err="1">
                <a:solidFill>
                  <a:srgbClr val="000000"/>
                </a:solidFill>
                <a:effectLst/>
                <a:latin typeface="Calibri" panose="020F0502020204030204" pitchFamily="34" charset="0"/>
                <a:cs typeface="Calibri" panose="020F0502020204030204" pitchFamily="34" charset="0"/>
              </a:rPr>
              <a:t>cũng</a:t>
            </a:r>
            <a:r>
              <a:rPr lang="vi-VN" sz="3600" b="0" i="0" dirty="0">
                <a:solidFill>
                  <a:srgbClr val="000000"/>
                </a:solidFill>
                <a:effectLst/>
                <a:latin typeface="Calibri" panose="020F0502020204030204" pitchFamily="34" charset="0"/>
                <a:cs typeface="Calibri" panose="020F0502020204030204" pitchFamily="34" charset="0"/>
              </a:rPr>
              <a:t> không </a:t>
            </a:r>
            <a:r>
              <a:rPr lang="vi-VN" sz="3600" b="0" i="0" dirty="0" err="1">
                <a:solidFill>
                  <a:srgbClr val="000000"/>
                </a:solidFill>
                <a:effectLst/>
                <a:latin typeface="Calibri" panose="020F0502020204030204" pitchFamily="34" charset="0"/>
                <a:cs typeface="Calibri" panose="020F0502020204030204" pitchFamily="34" charset="0"/>
              </a:rPr>
              <a:t>bằng</a:t>
            </a:r>
            <a:r>
              <a:rPr lang="vi-VN" sz="3600" b="0" i="0" dirty="0">
                <a:solidFill>
                  <a:srgbClr val="000000"/>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22223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1000"/>
                                        <p:tgtEl>
                                          <p:spTgt spid="13">
                                            <p:txEl>
                                              <p:pRg st="0" end="0"/>
                                            </p:txEl>
                                          </p:spTgt>
                                        </p:tgtEl>
                                      </p:cBhvr>
                                    </p:animEffect>
                                    <p:anim calcmode="lin" valueType="num">
                                      <p:cBhvr>
                                        <p:cTn id="2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1000"/>
                                        <p:tgtEl>
                                          <p:spTgt spid="13">
                                            <p:txEl>
                                              <p:pRg st="3" end="3"/>
                                            </p:txEl>
                                          </p:spTgt>
                                        </p:tgtEl>
                                      </p:cBhvr>
                                    </p:animEffect>
                                    <p:anim calcmode="lin" valueType="num">
                                      <p:cBhvr>
                                        <p:cTn id="3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xEl>
                                              <p:pRg st="4" end="4"/>
                                            </p:txEl>
                                          </p:spTgt>
                                        </p:tgtEl>
                                        <p:attrNameLst>
                                          <p:attrName>style.visibility</p:attrName>
                                        </p:attrNameLst>
                                      </p:cBhvr>
                                      <p:to>
                                        <p:strVal val="visible"/>
                                      </p:to>
                                    </p:set>
                                    <p:animEffect transition="in" filter="fade">
                                      <p:cBhvr>
                                        <p:cTn id="45" dur="1000"/>
                                        <p:tgtEl>
                                          <p:spTgt spid="13">
                                            <p:txEl>
                                              <p:pRg st="4" end="4"/>
                                            </p:txEl>
                                          </p:spTgt>
                                        </p:tgtEl>
                                      </p:cBhvr>
                                    </p:animEffect>
                                    <p:anim calcmode="lin" valueType="num">
                                      <p:cBhvr>
                                        <p:cTn id="4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DF222-5CF6-4612-9CA0-B3F8FF081417}"/>
              </a:ext>
            </a:extLst>
          </p:cNvPr>
          <p:cNvPicPr>
            <a:picLocks noChangeAspect="1"/>
          </p:cNvPicPr>
          <p:nvPr/>
        </p:nvPicPr>
        <p:blipFill rotWithShape="1">
          <a:blip r:embed="rId2"/>
          <a:srcRect l="9860" r="5634"/>
          <a:stretch/>
        </p:blipFill>
        <p:spPr>
          <a:xfrm>
            <a:off x="0" y="0"/>
            <a:ext cx="4572000" cy="6858000"/>
          </a:xfrm>
          <a:prstGeom prst="rect">
            <a:avLst/>
          </a:prstGeom>
        </p:spPr>
      </p:pic>
      <p:sp>
        <p:nvSpPr>
          <p:cNvPr id="6" name="Rectangle: Rounded Corners 5">
            <a:extLst>
              <a:ext uri="{FF2B5EF4-FFF2-40B4-BE49-F238E27FC236}">
                <a16:creationId xmlns:a16="http://schemas.microsoft.com/office/drawing/2014/main" id="{64893499-3CEA-4A1F-904B-CEC508E9364D}"/>
              </a:ext>
            </a:extLst>
          </p:cNvPr>
          <p:cNvSpPr/>
          <p:nvPr/>
        </p:nvSpPr>
        <p:spPr>
          <a:xfrm>
            <a:off x="4800599" y="327079"/>
            <a:ext cx="7162801" cy="6302321"/>
          </a:xfrm>
          <a:custGeom>
            <a:avLst/>
            <a:gdLst>
              <a:gd name="connsiteX0" fmla="*/ 0 w 7162801"/>
              <a:gd name="connsiteY0" fmla="*/ 487485 h 6302321"/>
              <a:gd name="connsiteX1" fmla="*/ 487485 w 7162801"/>
              <a:gd name="connsiteY1" fmla="*/ 0 h 6302321"/>
              <a:gd name="connsiteX2" fmla="*/ 6675316 w 7162801"/>
              <a:gd name="connsiteY2" fmla="*/ 0 h 6302321"/>
              <a:gd name="connsiteX3" fmla="*/ 7162801 w 7162801"/>
              <a:gd name="connsiteY3" fmla="*/ 487485 h 6302321"/>
              <a:gd name="connsiteX4" fmla="*/ 7162801 w 7162801"/>
              <a:gd name="connsiteY4" fmla="*/ 5814836 h 6302321"/>
              <a:gd name="connsiteX5" fmla="*/ 6675316 w 7162801"/>
              <a:gd name="connsiteY5" fmla="*/ 6302321 h 6302321"/>
              <a:gd name="connsiteX6" fmla="*/ 487485 w 7162801"/>
              <a:gd name="connsiteY6" fmla="*/ 6302321 h 6302321"/>
              <a:gd name="connsiteX7" fmla="*/ 0 w 7162801"/>
              <a:gd name="connsiteY7" fmla="*/ 5814836 h 6302321"/>
              <a:gd name="connsiteX8" fmla="*/ 0 w 7162801"/>
              <a:gd name="connsiteY8" fmla="*/ 487485 h 630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2801" h="6302321" fill="none" extrusionOk="0">
                <a:moveTo>
                  <a:pt x="0" y="487485"/>
                </a:moveTo>
                <a:cubicBezTo>
                  <a:pt x="4462" y="220758"/>
                  <a:pt x="205492" y="1671"/>
                  <a:pt x="487485" y="0"/>
                </a:cubicBezTo>
                <a:cubicBezTo>
                  <a:pt x="1213937" y="-38090"/>
                  <a:pt x="4517218" y="-157618"/>
                  <a:pt x="6675316" y="0"/>
                </a:cubicBezTo>
                <a:cubicBezTo>
                  <a:pt x="6959927" y="6622"/>
                  <a:pt x="7157272" y="191273"/>
                  <a:pt x="7162801" y="487485"/>
                </a:cubicBezTo>
                <a:cubicBezTo>
                  <a:pt x="7328968" y="2249968"/>
                  <a:pt x="7120071" y="3799202"/>
                  <a:pt x="7162801" y="5814836"/>
                </a:cubicBezTo>
                <a:cubicBezTo>
                  <a:pt x="7162834" y="6134225"/>
                  <a:pt x="6916896" y="6332423"/>
                  <a:pt x="6675316" y="6302321"/>
                </a:cubicBezTo>
                <a:cubicBezTo>
                  <a:pt x="3836296" y="6284215"/>
                  <a:pt x="1289504" y="6165414"/>
                  <a:pt x="487485" y="6302321"/>
                </a:cubicBezTo>
                <a:cubicBezTo>
                  <a:pt x="216483" y="6299387"/>
                  <a:pt x="18226" y="6053830"/>
                  <a:pt x="0" y="5814836"/>
                </a:cubicBezTo>
                <a:cubicBezTo>
                  <a:pt x="12442" y="3799296"/>
                  <a:pt x="-82064" y="1156904"/>
                  <a:pt x="0" y="487485"/>
                </a:cubicBezTo>
                <a:close/>
              </a:path>
              <a:path w="7162801" h="6302321" stroke="0" extrusionOk="0">
                <a:moveTo>
                  <a:pt x="0" y="487485"/>
                </a:moveTo>
                <a:cubicBezTo>
                  <a:pt x="44730" y="189695"/>
                  <a:pt x="247718" y="-13087"/>
                  <a:pt x="487485" y="0"/>
                </a:cubicBezTo>
                <a:cubicBezTo>
                  <a:pt x="1494383" y="-24565"/>
                  <a:pt x="5183674" y="-36763"/>
                  <a:pt x="6675316" y="0"/>
                </a:cubicBezTo>
                <a:cubicBezTo>
                  <a:pt x="6946814" y="-3043"/>
                  <a:pt x="7170341" y="209520"/>
                  <a:pt x="7162801" y="487485"/>
                </a:cubicBezTo>
                <a:cubicBezTo>
                  <a:pt x="7040262" y="2248594"/>
                  <a:pt x="6996286" y="4841168"/>
                  <a:pt x="7162801" y="5814836"/>
                </a:cubicBezTo>
                <a:cubicBezTo>
                  <a:pt x="7130402" y="6107192"/>
                  <a:pt x="6951493" y="6295890"/>
                  <a:pt x="6675316" y="6302321"/>
                </a:cubicBezTo>
                <a:cubicBezTo>
                  <a:pt x="5547970" y="6318216"/>
                  <a:pt x="2825117" y="6172865"/>
                  <a:pt x="487485" y="6302321"/>
                </a:cubicBezTo>
                <a:cubicBezTo>
                  <a:pt x="226352" y="6286289"/>
                  <a:pt x="-10922" y="6120887"/>
                  <a:pt x="0" y="5814836"/>
                </a:cubicBezTo>
                <a:cubicBezTo>
                  <a:pt x="168240" y="4245650"/>
                  <a:pt x="37931" y="3068410"/>
                  <a:pt x="0" y="487485"/>
                </a:cubicBezTo>
                <a:close/>
              </a:path>
            </a:pathLst>
          </a:custGeom>
          <a:solidFill>
            <a:srgbClr val="E8EEC8"/>
          </a:solidFill>
          <a:ln w="76200">
            <a:solidFill>
              <a:srgbClr val="E0957E"/>
            </a:solidFill>
            <a:extLst>
              <a:ext uri="{C807C97D-BFC1-408E-A445-0C87EB9F89A2}">
                <ask:lineSketchStyleProps xmlns:ask="http://schemas.microsoft.com/office/drawing/2018/sketchyshapes" sd="2835684597">
                  <a:prstGeom prst="roundRect">
                    <a:avLst>
                      <a:gd name="adj" fmla="val 77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FEAC96-DF8F-4B5A-87CA-46B9CF743FDC}"/>
              </a:ext>
            </a:extLst>
          </p:cNvPr>
          <p:cNvSpPr txBox="1"/>
          <p:nvPr/>
        </p:nvSpPr>
        <p:spPr>
          <a:xfrm>
            <a:off x="5162549" y="416634"/>
            <a:ext cx="6438900" cy="1200329"/>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Câu 4: Đọc câu chuyện này, em có suy nghĩ gì?</a:t>
            </a:r>
            <a:endParaRPr lang="vi-VN" sz="3600" b="1" i="0">
              <a:solidFill>
                <a:srgbClr val="000000"/>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E1D85ED-5701-4C3A-87F4-0431AB043C76}"/>
              </a:ext>
            </a:extLst>
          </p:cNvPr>
          <p:cNvSpPr txBox="1"/>
          <p:nvPr/>
        </p:nvSpPr>
        <p:spPr>
          <a:xfrm>
            <a:off x="5008533" y="1616963"/>
            <a:ext cx="6679124" cy="4524315"/>
          </a:xfrm>
          <a:prstGeom prst="rect">
            <a:avLst/>
          </a:prstGeom>
          <a:noFill/>
        </p:spPr>
        <p:txBody>
          <a:bodyPr wrap="square">
            <a:spAutoFit/>
          </a:bodyPr>
          <a:lstStyle/>
          <a:p>
            <a:pPr algn="just"/>
            <a:r>
              <a:rPr lang="en-US" sz="3600" i="0">
                <a:solidFill>
                  <a:srgbClr val="000000"/>
                </a:solidFill>
                <a:effectLst/>
                <a:latin typeface="Calibri" panose="020F0502020204030204" pitchFamily="34" charset="0"/>
                <a:cs typeface="Calibri" panose="020F0502020204030204" pitchFamily="34" charset="0"/>
              </a:rPr>
              <a:t>- Bạn Mơ là con gái nhưng rất giỏi giang.</a:t>
            </a:r>
          </a:p>
          <a:p>
            <a:pPr algn="just"/>
            <a:r>
              <a:rPr lang="en-US" sz="3600">
                <a:solidFill>
                  <a:srgbClr val="000000"/>
                </a:solidFill>
                <a:latin typeface="Calibri" panose="020F0502020204030204" pitchFamily="34" charset="0"/>
                <a:cs typeface="Calibri" panose="020F0502020204030204" pitchFamily="34" charset="0"/>
              </a:rPr>
              <a:t>- Tư tưởng xem thường con gái là tư tưởng vô lí, bất công và lạc hậu.</a:t>
            </a:r>
          </a:p>
          <a:p>
            <a:pPr algn="just"/>
            <a:r>
              <a:rPr lang="en-US" sz="3600" i="0">
                <a:solidFill>
                  <a:srgbClr val="000000"/>
                </a:solidFill>
                <a:effectLst/>
                <a:latin typeface="Calibri" panose="020F0502020204030204" pitchFamily="34" charset="0"/>
                <a:cs typeface="Calibri" panose="020F0502020204030204" pitchFamily="34" charset="0"/>
              </a:rPr>
              <a:t>- </a:t>
            </a:r>
            <a:r>
              <a:rPr lang="en-SG" sz="3600">
                <a:solidFill>
                  <a:srgbClr val="000000"/>
                </a:solidFill>
                <a:latin typeface="Calibri" panose="020F0502020204030204" pitchFamily="34" charset="0"/>
                <a:cs typeface="Calibri" panose="020F0502020204030204" pitchFamily="34" charset="0"/>
              </a:rPr>
              <a:t>S</a:t>
            </a:r>
            <a:r>
              <a:rPr lang="vi-VN" sz="3600" b="0" i="0">
                <a:solidFill>
                  <a:srgbClr val="000000"/>
                </a:solidFill>
                <a:effectLst/>
                <a:latin typeface="Calibri" panose="020F0502020204030204" pitchFamily="34" charset="0"/>
                <a:cs typeface="Calibri" panose="020F0502020204030204" pitchFamily="34" charset="0"/>
              </a:rPr>
              <a:t>inh con là trai hay gái không quan trọng. Điều quan trọng là người con đó phải ngoan ngoãn, hiếu thảo làm vui lòng cha mẹ.</a:t>
            </a:r>
            <a:endParaRPr lang="vi-VN" sz="360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16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93D43-4CAF-4D15-995A-125E9CF3604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16C35B9E-B726-4009-8200-9DF122040346}"/>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C664D0-B7FC-4F95-90FD-6BD38D665C8C}"/>
              </a:ext>
            </a:extLst>
          </p:cNvPr>
          <p:cNvPicPr>
            <a:picLocks noChangeAspect="1"/>
          </p:cNvPicPr>
          <p:nvPr/>
        </p:nvPicPr>
        <p:blipFill rotWithShape="1">
          <a:blip r:embed="rId4"/>
          <a:srcRect l="17361" t="12466" r="24004"/>
          <a:stretch/>
        </p:blipFill>
        <p:spPr>
          <a:xfrm>
            <a:off x="4265614" y="1043553"/>
            <a:ext cx="3523105" cy="342423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9A69278-A716-48F9-B568-B8FD9FF93AD2}"/>
              </a:ext>
            </a:extLst>
          </p:cNvPr>
          <p:cNvPicPr>
            <a:picLocks noChangeAspect="1"/>
          </p:cNvPicPr>
          <p:nvPr/>
        </p:nvPicPr>
        <p:blipFill rotWithShape="1">
          <a:blip r:embed="rId5"/>
          <a:srcRect l="17685" t="4038" r="24522" b="20558"/>
          <a:stretch/>
        </p:blipFill>
        <p:spPr>
          <a:xfrm>
            <a:off x="8039136" y="1015140"/>
            <a:ext cx="3523105" cy="344748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E002D20-3776-4756-88EE-378C91AD7954}"/>
              </a:ext>
            </a:extLst>
          </p:cNvPr>
          <p:cNvPicPr>
            <a:picLocks noChangeAspect="1"/>
          </p:cNvPicPr>
          <p:nvPr/>
        </p:nvPicPr>
        <p:blipFill rotWithShape="1">
          <a:blip r:embed="rId6"/>
          <a:srcRect r="22835"/>
          <a:stretch/>
        </p:blipFill>
        <p:spPr>
          <a:xfrm>
            <a:off x="517520" y="1043553"/>
            <a:ext cx="3523105" cy="3424238"/>
          </a:xfrm>
          <a:prstGeom prst="rect">
            <a:avLst/>
          </a:prstGeom>
          <a:effectLst>
            <a:outerShdw blurRad="50800" dist="38100" algn="l" rotWithShape="0">
              <a:prstClr val="black">
                <a:alpha val="40000"/>
              </a:prstClr>
            </a:outerShdw>
          </a:effectLst>
        </p:spPr>
      </p:pic>
      <p:sp>
        <p:nvSpPr>
          <p:cNvPr id="10" name="TextBox 9">
            <a:extLst>
              <a:ext uri="{FF2B5EF4-FFF2-40B4-BE49-F238E27FC236}">
                <a16:creationId xmlns:a16="http://schemas.microsoft.com/office/drawing/2014/main" id="{0BF8CB02-7601-4C52-ADAA-3985CB5D5E67}"/>
              </a:ext>
            </a:extLst>
          </p:cNvPr>
          <p:cNvSpPr txBox="1"/>
          <p:nvPr/>
        </p:nvSpPr>
        <p:spPr>
          <a:xfrm>
            <a:off x="899532" y="4662555"/>
            <a:ext cx="2759080" cy="646331"/>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Hai Bà Trưng</a:t>
            </a:r>
          </a:p>
        </p:txBody>
      </p:sp>
      <p:sp>
        <p:nvSpPr>
          <p:cNvPr id="11" name="TextBox 10">
            <a:extLst>
              <a:ext uri="{FF2B5EF4-FFF2-40B4-BE49-F238E27FC236}">
                <a16:creationId xmlns:a16="http://schemas.microsoft.com/office/drawing/2014/main" id="{AB62CBDA-6D58-4A78-9673-B60692A0196C}"/>
              </a:ext>
            </a:extLst>
          </p:cNvPr>
          <p:cNvSpPr txBox="1"/>
          <p:nvPr/>
        </p:nvSpPr>
        <p:spPr>
          <a:xfrm>
            <a:off x="4265613" y="4647944"/>
            <a:ext cx="3523105" cy="1200329"/>
          </a:xfrm>
          <a:prstGeom prst="rect">
            <a:avLst/>
          </a:prstGeom>
          <a:noFill/>
        </p:spPr>
        <p:txBody>
          <a:bodyPr wrap="square">
            <a:spAutoFit/>
          </a:bodyPr>
          <a:lstStyle/>
          <a:p>
            <a:pPr algn="ctr"/>
            <a:r>
              <a:rPr lang="en-SG" sz="3600" b="1">
                <a:solidFill>
                  <a:srgbClr val="000000"/>
                </a:solidFill>
                <a:latin typeface="Calibri" panose="020F0502020204030204" pitchFamily="34" charset="0"/>
                <a:cs typeface="Calibri" panose="020F0502020204030204" pitchFamily="34" charset="0"/>
              </a:rPr>
              <a:t>T</a:t>
            </a:r>
            <a:r>
              <a:rPr lang="en-US" sz="3600" b="1">
                <a:solidFill>
                  <a:srgbClr val="000000"/>
                </a:solidFill>
                <a:latin typeface="Calibri" panose="020F0502020204030204" pitchFamily="34" charset="0"/>
                <a:cs typeface="Calibri" panose="020F0502020204030204" pitchFamily="34" charset="0"/>
              </a:rPr>
              <a:t>hủ tướng Đức</a:t>
            </a:r>
          </a:p>
          <a:p>
            <a:pPr algn="ctr"/>
            <a:r>
              <a:rPr lang="en-US" sz="3600" b="1" i="0">
                <a:solidFill>
                  <a:srgbClr val="000000"/>
                </a:solidFill>
                <a:effectLst/>
                <a:latin typeface="Calibri" panose="020F0502020204030204" pitchFamily="34" charset="0"/>
                <a:cs typeface="Calibri" panose="020F0502020204030204" pitchFamily="34" charset="0"/>
              </a:rPr>
              <a:t>Angela Merkel</a:t>
            </a:r>
          </a:p>
        </p:txBody>
      </p:sp>
      <p:sp>
        <p:nvSpPr>
          <p:cNvPr id="16" name="TextBox 15">
            <a:extLst>
              <a:ext uri="{FF2B5EF4-FFF2-40B4-BE49-F238E27FC236}">
                <a16:creationId xmlns:a16="http://schemas.microsoft.com/office/drawing/2014/main" id="{AC1C2BE5-A901-4E98-B9E1-DCF49DEA4452}"/>
              </a:ext>
            </a:extLst>
          </p:cNvPr>
          <p:cNvSpPr txBox="1"/>
          <p:nvPr/>
        </p:nvSpPr>
        <p:spPr>
          <a:xfrm>
            <a:off x="8079313" y="4630749"/>
            <a:ext cx="3523105" cy="1754326"/>
          </a:xfrm>
          <a:prstGeom prst="rect">
            <a:avLst/>
          </a:prstGeom>
          <a:noFill/>
        </p:spPr>
        <p:txBody>
          <a:bodyPr wrap="square">
            <a:spAutoFit/>
          </a:bodyPr>
          <a:lstStyle/>
          <a:p>
            <a:pPr algn="ctr"/>
            <a:r>
              <a:rPr lang="en-SG" sz="3600" b="1" i="0">
                <a:solidFill>
                  <a:srgbClr val="000000"/>
                </a:solidFill>
                <a:effectLst/>
                <a:latin typeface="Calibri" panose="020F0502020204030204" pitchFamily="34" charset="0"/>
                <a:cs typeface="Calibri" panose="020F0502020204030204" pitchFamily="34" charset="0"/>
              </a:rPr>
              <a:t>Vận </a:t>
            </a:r>
            <a:r>
              <a:rPr lang="en-SG" sz="3600" b="1">
                <a:solidFill>
                  <a:srgbClr val="000000"/>
                </a:solidFill>
                <a:latin typeface="Calibri" panose="020F0502020204030204" pitchFamily="34" charset="0"/>
                <a:cs typeface="Calibri" panose="020F0502020204030204" pitchFamily="34" charset="0"/>
              </a:rPr>
              <a:t>động viên bơi lội </a:t>
            </a:r>
            <a:r>
              <a:rPr lang="en-SG" sz="3600" b="1" i="0">
                <a:solidFill>
                  <a:srgbClr val="000000"/>
                </a:solidFill>
                <a:effectLst/>
                <a:latin typeface="Calibri" panose="020F0502020204030204" pitchFamily="34" charset="0"/>
                <a:cs typeface="Calibri" panose="020F0502020204030204" pitchFamily="34" charset="0"/>
              </a:rPr>
              <a:t>Nguyễn Th</a:t>
            </a:r>
            <a:r>
              <a:rPr lang="en-SG" sz="3600" b="1">
                <a:solidFill>
                  <a:srgbClr val="000000"/>
                </a:solidFill>
                <a:latin typeface="Calibri" panose="020F0502020204030204" pitchFamily="34" charset="0"/>
                <a:cs typeface="Calibri" panose="020F0502020204030204" pitchFamily="34" charset="0"/>
              </a:rPr>
              <a:t>ị Ánh Viên</a:t>
            </a:r>
            <a:endParaRPr lang="en-US" sz="3600" b="1"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49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0D567-2E3A-4C10-A2A5-5C8856D05028}"/>
              </a:ext>
            </a:extLst>
          </p:cNvPr>
          <p:cNvSpPr/>
          <p:nvPr/>
        </p:nvSpPr>
        <p:spPr>
          <a:xfrm>
            <a:off x="0" y="-35653"/>
            <a:ext cx="12192000" cy="6929816"/>
          </a:xfrm>
          <a:prstGeom prst="rect">
            <a:avLst/>
          </a:prstGeom>
          <a:solidFill>
            <a:srgbClr val="6C7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F764C4-0712-4C57-9EC0-2811C5E737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08" b="99736" l="4569" r="93570">
                        <a14:foregroundMark x1="40271" y1="30647" x2="41794" y2="34478"/>
                        <a14:foregroundMark x1="79865" y1="63804" x2="81895" y2="67107"/>
                        <a14:foregroundMark x1="4569" y1="84280" x2="11337" y2="80449"/>
                        <a14:foregroundMark x1="14213" y1="94584" x2="68020" y2="92338"/>
                        <a14:foregroundMark x1="10491" y1="91678" x2="48054" y2="97754"/>
                        <a14:foregroundMark x1="48054" y1="97754" x2="80203" y2="94980"/>
                        <a14:foregroundMark x1="80203" y1="94980" x2="82910" y2="93923"/>
                        <a14:foregroundMark x1="88156" y1="87847" x2="88663" y2="99736"/>
                        <a14:foregroundMark x1="88663" y1="99736" x2="87817" y2="99736"/>
                        <a14:foregroundMark x1="11337" y1="90092" x2="11675" y2="98679"/>
                        <a14:foregroundMark x1="86464" y1="75429" x2="93570" y2="85865"/>
                        <a14:foregroundMark x1="93570" y1="85865" x2="93570" y2="86394"/>
                      </a14:backgroundRemoval>
                    </a14:imgEffect>
                  </a14:imgLayer>
                </a14:imgProps>
              </a:ext>
            </a:extLst>
          </a:blip>
          <a:stretch>
            <a:fillRect/>
          </a:stretch>
        </p:blipFill>
        <p:spPr>
          <a:xfrm>
            <a:off x="6781800" y="-71816"/>
            <a:ext cx="5410200" cy="6929816"/>
          </a:xfrm>
          <a:prstGeom prst="rect">
            <a:avLst/>
          </a:prstGeom>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FDEF2A83-CD68-4262-A175-D4B1F98D2AA4}"/>
              </a:ext>
            </a:extLst>
          </p:cNvPr>
          <p:cNvSpPr txBox="1"/>
          <p:nvPr/>
        </p:nvSpPr>
        <p:spPr>
          <a:xfrm>
            <a:off x="381000" y="1905000"/>
            <a:ext cx="7218981" cy="3416320"/>
          </a:xfrm>
          <a:prstGeom prst="rect">
            <a:avLst/>
          </a:prstGeom>
          <a:noFill/>
        </p:spPr>
        <p:txBody>
          <a:bodyPr wrap="square">
            <a:spAutoFit/>
          </a:bodyPr>
          <a:lstStyle/>
          <a:p>
            <a:pPr algn="just"/>
            <a:r>
              <a:rPr lang="en-SG" sz="3600" b="1" i="0" dirty="0">
                <a:solidFill>
                  <a:schemeClr val="bg1"/>
                </a:solidFill>
                <a:effectLst/>
                <a:latin typeface="Calibri" panose="020F0502020204030204" pitchFamily="34" charset="0"/>
                <a:cs typeface="Calibri" panose="020F0502020204030204" pitchFamily="34" charset="0"/>
              </a:rPr>
              <a:t>	</a:t>
            </a:r>
            <a:r>
              <a:rPr lang="vi-VN" sz="3600" b="1" i="0" dirty="0">
                <a:solidFill>
                  <a:schemeClr val="bg1"/>
                </a:solidFill>
                <a:effectLst/>
                <a:latin typeface="Calibri" panose="020F0502020204030204" pitchFamily="34" charset="0"/>
                <a:cs typeface="Calibri" panose="020F0502020204030204" pitchFamily="34" charset="0"/>
              </a:rPr>
              <a:t>Phê </a:t>
            </a:r>
            <a:r>
              <a:rPr lang="vi-VN" sz="3600" b="1" i="0" dirty="0" err="1">
                <a:solidFill>
                  <a:schemeClr val="bg1"/>
                </a:solidFill>
                <a:effectLst/>
                <a:latin typeface="Calibri" panose="020F0502020204030204" pitchFamily="34" charset="0"/>
                <a:cs typeface="Calibri" panose="020F0502020204030204" pitchFamily="34" charset="0"/>
              </a:rPr>
              <a:t>phán</a:t>
            </a:r>
            <a:r>
              <a:rPr lang="vi-VN" sz="3600" b="1" i="0" dirty="0">
                <a:solidFill>
                  <a:schemeClr val="bg1"/>
                </a:solidFill>
                <a:effectLst/>
                <a:latin typeface="Calibri" panose="020F0502020204030204" pitchFamily="34" charset="0"/>
                <a:cs typeface="Calibri" panose="020F0502020204030204" pitchFamily="34" charset="0"/>
              </a:rPr>
              <a:t> quan </a:t>
            </a:r>
            <a:r>
              <a:rPr lang="vi-VN" sz="3600" b="1" i="0" dirty="0" err="1">
                <a:solidFill>
                  <a:schemeClr val="bg1"/>
                </a:solidFill>
                <a:effectLst/>
                <a:latin typeface="Calibri" panose="020F0502020204030204" pitchFamily="34" charset="0"/>
                <a:cs typeface="Calibri" panose="020F0502020204030204" pitchFamily="34" charset="0"/>
              </a:rPr>
              <a:t>niệm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lạc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hậu</a:t>
            </a:r>
            <a:r>
              <a:rPr lang="vi-VN" sz="3600" b="1" i="0" dirty="0">
                <a:solidFill>
                  <a:schemeClr val="bg1"/>
                </a:solidFill>
                <a:effectLst/>
                <a:latin typeface="Calibri" panose="020F0502020204030204" pitchFamily="34" charset="0"/>
                <a:cs typeface="Calibri" panose="020F0502020204030204" pitchFamily="34" charset="0"/>
              </a:rPr>
              <a:t> “</a:t>
            </a:r>
            <a:r>
              <a:rPr lang="en-US" sz="3600" b="1" dirty="0">
                <a:solidFill>
                  <a:schemeClr val="bg1"/>
                </a:solidFill>
                <a:latin typeface="Calibri" panose="020F0502020204030204" pitchFamily="34" charset="0"/>
                <a:cs typeface="Calibri" panose="020F0502020204030204" pitchFamily="34" charset="0"/>
              </a:rPr>
              <a:t>t</a:t>
            </a:r>
            <a:r>
              <a:rPr lang="vi-VN" sz="3600" b="1" i="0" dirty="0" err="1">
                <a:solidFill>
                  <a:schemeClr val="bg1"/>
                </a:solidFill>
                <a:effectLst/>
                <a:latin typeface="Calibri" panose="020F0502020204030204" pitchFamily="34" charset="0"/>
                <a:cs typeface="Calibri" panose="020F0502020204030204" pitchFamily="34" charset="0"/>
              </a:rPr>
              <a:t>rọng</a:t>
            </a:r>
            <a:r>
              <a:rPr lang="vi-VN" sz="3600" b="1" i="0" dirty="0">
                <a:solidFill>
                  <a:schemeClr val="bg1"/>
                </a:solidFill>
                <a:effectLst/>
                <a:latin typeface="Calibri" panose="020F0502020204030204" pitchFamily="34" charset="0"/>
                <a:cs typeface="Calibri" panose="020F0502020204030204" pitchFamily="34" charset="0"/>
              </a:rPr>
              <a:t> nam khinh </a:t>
            </a:r>
            <a:r>
              <a:rPr lang="vi-VN" sz="3600" b="1" i="0" dirty="0" err="1">
                <a:solidFill>
                  <a:schemeClr val="bg1"/>
                </a:solidFill>
                <a:effectLst/>
                <a:latin typeface="Calibri" panose="020F0502020204030204" pitchFamily="34" charset="0"/>
                <a:cs typeface="Calibri" panose="020F0502020204030204" pitchFamily="34" charset="0"/>
              </a:rPr>
              <a:t>nữ</a:t>
            </a:r>
            <a:r>
              <a:rPr lang="vi-VN" sz="3600" b="1" i="0" dirty="0">
                <a:solidFill>
                  <a:schemeClr val="bg1"/>
                </a:solidFill>
                <a:effectLst/>
                <a:latin typeface="Calibri" panose="020F0502020204030204" pitchFamily="34" charset="0"/>
                <a:cs typeface="Calibri" panose="020F0502020204030204" pitchFamily="34" charset="0"/>
              </a:rPr>
              <a:t>”. Khen </a:t>
            </a:r>
            <a:r>
              <a:rPr lang="vi-VN" sz="3600" b="1" i="0" dirty="0" err="1">
                <a:solidFill>
                  <a:schemeClr val="bg1"/>
                </a:solidFill>
                <a:effectLst/>
                <a:latin typeface="Calibri" panose="020F0502020204030204" pitchFamily="34" charset="0"/>
                <a:cs typeface="Calibri" panose="020F0502020204030204" pitchFamily="34" charset="0"/>
              </a:rPr>
              <a:t>ngợi</a:t>
            </a:r>
            <a:r>
              <a:rPr lang="vi-VN" sz="3600" b="1" i="0" dirty="0">
                <a:solidFill>
                  <a:schemeClr val="bg1"/>
                </a:solidFill>
                <a:effectLst/>
                <a:latin typeface="Calibri" panose="020F0502020204030204" pitchFamily="34" charset="0"/>
                <a:cs typeface="Calibri" panose="020F0502020204030204" pitchFamily="34" charset="0"/>
              </a:rPr>
              <a:t> cô </a:t>
            </a:r>
            <a:r>
              <a:rPr lang="vi-VN" sz="3600" b="1" i="0" dirty="0" err="1">
                <a:solidFill>
                  <a:schemeClr val="bg1"/>
                </a:solidFill>
                <a:effectLst/>
                <a:latin typeface="Calibri" panose="020F0502020204030204" pitchFamily="34" charset="0"/>
                <a:cs typeface="Calibri" panose="020F0502020204030204" pitchFamily="34" charset="0"/>
              </a:rPr>
              <a:t>bé</a:t>
            </a:r>
            <a:r>
              <a:rPr lang="vi-VN" sz="3600" b="1" i="0" dirty="0">
                <a:solidFill>
                  <a:schemeClr val="bg1"/>
                </a:solidFill>
                <a:effectLst/>
                <a:latin typeface="Calibri" panose="020F0502020204030204" pitchFamily="34" charset="0"/>
                <a:cs typeface="Calibri" panose="020F0502020204030204" pitchFamily="34" charset="0"/>
              </a:rPr>
              <a:t> Mơ </a:t>
            </a:r>
            <a:r>
              <a:rPr lang="vi-VN" sz="3600" b="1" i="0" dirty="0" err="1">
                <a:solidFill>
                  <a:schemeClr val="bg1"/>
                </a:solidFill>
                <a:effectLst/>
                <a:latin typeface="Calibri" panose="020F0502020204030204" pitchFamily="34" charset="0"/>
                <a:cs typeface="Calibri" panose="020F0502020204030204" pitchFamily="34" charset="0"/>
              </a:rPr>
              <a:t>học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giỏi</a:t>
            </a:r>
            <a:r>
              <a:rPr lang="vi-VN" sz="3600" b="1" i="0" dirty="0">
                <a:solidFill>
                  <a:schemeClr val="bg1"/>
                </a:solidFill>
                <a:effectLst/>
                <a:latin typeface="Calibri" panose="020F0502020204030204" pitchFamily="34" charset="0"/>
                <a:cs typeface="Calibri" panose="020F0502020204030204" pitchFamily="34" charset="0"/>
              </a:rPr>
              <a:t>, chăm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dũng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cảm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cứu</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bạn</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thay </a:t>
            </a:r>
            <a:r>
              <a:rPr lang="vi-VN" sz="3600" b="1" i="0" dirty="0" err="1">
                <a:solidFill>
                  <a:schemeClr val="bg1"/>
                </a:solidFill>
                <a:effectLst/>
                <a:latin typeface="Calibri" panose="020F0502020204030204" pitchFamily="34" charset="0"/>
                <a:cs typeface="Calibri" panose="020F0502020204030204" pitchFamily="34" charset="0"/>
              </a:rPr>
              <a:t>đổi</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cách</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hiểu</a:t>
            </a:r>
            <a:r>
              <a:rPr lang="vi-VN" sz="3600" b="1" i="0" dirty="0">
                <a:solidFill>
                  <a:schemeClr val="bg1"/>
                </a:solidFill>
                <a:effectLst/>
                <a:latin typeface="Calibri" panose="020F0502020204030204" pitchFamily="34" charset="0"/>
                <a:cs typeface="Calibri" panose="020F0502020204030204" pitchFamily="34" charset="0"/>
              </a:rPr>
              <a:t> chưa </a:t>
            </a:r>
            <a:r>
              <a:rPr lang="vi-VN" sz="3600" b="1" i="0" dirty="0" err="1">
                <a:solidFill>
                  <a:schemeClr val="bg1"/>
                </a:solidFill>
                <a:effectLst/>
                <a:latin typeface="Calibri" panose="020F0502020204030204" pitchFamily="34" charset="0"/>
                <a:cs typeface="Calibri" panose="020F0502020204030204" pitchFamily="34" charset="0"/>
              </a:rPr>
              <a:t>đúng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của</a:t>
            </a:r>
            <a:r>
              <a:rPr lang="vi-VN" sz="3600" b="1" i="0" dirty="0">
                <a:solidFill>
                  <a:schemeClr val="bg1"/>
                </a:solidFill>
                <a:effectLst/>
                <a:latin typeface="Calibri" panose="020F0502020204030204" pitchFamily="34" charset="0"/>
                <a:cs typeface="Calibri" panose="020F0502020204030204" pitchFamily="34" charset="0"/>
              </a:rPr>
              <a:t> cha </a:t>
            </a:r>
            <a:r>
              <a:rPr lang="vi-VN" sz="3600" b="1" i="0" dirty="0" err="1">
                <a:solidFill>
                  <a:schemeClr val="bg1"/>
                </a:solidFill>
                <a:effectLst/>
                <a:latin typeface="Calibri" panose="020F0502020204030204" pitchFamily="34" charset="0"/>
                <a:cs typeface="Calibri" panose="020F0502020204030204" pitchFamily="34" charset="0"/>
              </a:rPr>
              <a:t>mẹ</a:t>
            </a:r>
            <a:r>
              <a:rPr lang="vi-VN" sz="3600" b="1" i="0" dirty="0">
                <a:solidFill>
                  <a:schemeClr val="bg1"/>
                </a:solidFill>
                <a:effectLst/>
                <a:latin typeface="Calibri" panose="020F0502020204030204" pitchFamily="34" charset="0"/>
                <a:cs typeface="Calibri" panose="020F0502020204030204" pitchFamily="34" charset="0"/>
              </a:rPr>
              <a:t> em </a:t>
            </a:r>
            <a:r>
              <a:rPr lang="vi-VN" sz="3600" b="1" i="0" dirty="0" err="1">
                <a:solidFill>
                  <a:schemeClr val="bg1"/>
                </a:solidFill>
                <a:effectLst/>
                <a:latin typeface="Calibri" panose="020F0502020204030204" pitchFamily="34" charset="0"/>
                <a:cs typeface="Calibri" panose="020F0502020204030204" pitchFamily="34" charset="0"/>
              </a:rPr>
              <a:t>về</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việc</a:t>
            </a:r>
            <a:r>
              <a:rPr lang="vi-VN" sz="3600" b="1" i="0" dirty="0">
                <a:solidFill>
                  <a:schemeClr val="bg1"/>
                </a:solidFill>
                <a:effectLst/>
                <a:latin typeface="Calibri" panose="020F0502020204030204" pitchFamily="34" charset="0"/>
                <a:cs typeface="Calibri" panose="020F0502020204030204" pitchFamily="34" charset="0"/>
              </a:rPr>
              <a:t> sinh con </a:t>
            </a:r>
            <a:r>
              <a:rPr lang="vi-VN" sz="3600" b="1" i="0" dirty="0" err="1">
                <a:solidFill>
                  <a:schemeClr val="bg1"/>
                </a:solidFill>
                <a:effectLst/>
                <a:latin typeface="Calibri" panose="020F0502020204030204" pitchFamily="34" charset="0"/>
                <a:cs typeface="Calibri" panose="020F0502020204030204" pitchFamily="34" charset="0"/>
              </a:rPr>
              <a:t>gái</a:t>
            </a:r>
            <a:r>
              <a:rPr lang="vi-VN" sz="3600" b="1" i="0" dirty="0">
                <a:solidFill>
                  <a:schemeClr val="bg1"/>
                </a:solidFill>
                <a:effectLst/>
                <a:latin typeface="Calibri" panose="020F0502020204030204" pitchFamily="34" charset="0"/>
                <a:cs typeface="Calibri" panose="020F0502020204030204" pitchFamily="34" charset="0"/>
              </a:rPr>
              <a:t>.</a:t>
            </a:r>
            <a:endParaRPr lang="vi-VN" sz="3200" b="1" i="0" dirty="0">
              <a:solidFill>
                <a:schemeClr val="bg1"/>
              </a:solidFill>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090C4A1-FD08-479F-B0AD-FF4756E71A7B}"/>
              </a:ext>
            </a:extLst>
          </p:cNvPr>
          <p:cNvSpPr/>
          <p:nvPr/>
        </p:nvSpPr>
        <p:spPr>
          <a:xfrm>
            <a:off x="990600" y="347722"/>
            <a:ext cx="10210800" cy="1107996"/>
          </a:xfrm>
          <a:prstGeom prst="rect">
            <a:avLst/>
          </a:prstGeom>
          <a:noFill/>
        </p:spPr>
        <p:txBody>
          <a:bodyPr wrap="square" lIns="91440" tIns="45720" rIns="91440" bIns="45720">
            <a:spAutoFit/>
          </a:bodyPr>
          <a:lstStyle/>
          <a:p>
            <a:pPr algn="ctr"/>
            <a:r>
              <a:rPr lang="en-SG"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N</a:t>
            </a:r>
            <a:r>
              <a:rPr lang="en-US"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ỘI DUNG BÀI HỌC</a:t>
            </a:r>
            <a:endParaRPr lang="en-US" sz="6600" b="1" cap="none" spc="0">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endParaRPr>
          </a:p>
        </p:txBody>
      </p:sp>
    </p:spTree>
    <p:extLst>
      <p:ext uri="{BB962C8B-B14F-4D97-AF65-F5344CB8AC3E}">
        <p14:creationId xmlns:p14="http://schemas.microsoft.com/office/powerpoint/2010/main" val="11594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228600" y="1351508"/>
            <a:ext cx="5642891" cy="4154984"/>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DIỄN CẢM</a:t>
            </a:r>
          </a:p>
        </p:txBody>
      </p:sp>
    </p:spTree>
    <p:extLst>
      <p:ext uri="{BB962C8B-B14F-4D97-AF65-F5344CB8AC3E}">
        <p14:creationId xmlns:p14="http://schemas.microsoft.com/office/powerpoint/2010/main" val="26025291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r>
                  <a:rPr kumimoji="0" lang="en-SG"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 diễn cảm</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218269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609600" y="751344"/>
            <a:ext cx="10972800" cy="5355312"/>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Tối đó, bố về. Bố ôm Mơ chặt đến ngộp thở. Cả bố và mẹ đều rơm rớm nước mắt. Chỉ có em bé nằm trong nôi là cười rất tươi. Chắc là em khen chị Mơ giỏi đấy. Dì Hạnh nói giọng đầy tự hào: "Biết cháu tôi chưa? Con gái như nó thì một trăm đứa con trai cũng không bằng".</a:t>
            </a:r>
            <a:endParaRPr kumimoji="0" lang="vi-VN"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7B394F05-AEF9-4786-82CA-089A7C3BB2A6}"/>
              </a:ext>
            </a:extLst>
          </p:cNvPr>
          <p:cNvSpPr/>
          <p:nvPr/>
        </p:nvSpPr>
        <p:spPr>
          <a:xfrm>
            <a:off x="10210800" y="914400"/>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6A84108-1E0D-4582-83A0-6A1AC7BA1F39}"/>
              </a:ext>
            </a:extLst>
          </p:cNvPr>
          <p:cNvSpPr/>
          <p:nvPr/>
        </p:nvSpPr>
        <p:spPr>
          <a:xfrm>
            <a:off x="590227" y="1615023"/>
            <a:ext cx="1086173"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273CA4E-0A32-40A0-945E-46B24F6BF796}"/>
              </a:ext>
            </a:extLst>
          </p:cNvPr>
          <p:cNvSpPr/>
          <p:nvPr/>
        </p:nvSpPr>
        <p:spPr>
          <a:xfrm>
            <a:off x="6324600" y="1684824"/>
            <a:ext cx="52578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C37A17-046F-446C-8957-51D0BF8BD86D}"/>
              </a:ext>
            </a:extLst>
          </p:cNvPr>
          <p:cNvSpPr/>
          <p:nvPr/>
        </p:nvSpPr>
        <p:spPr>
          <a:xfrm>
            <a:off x="9296400" y="2435992"/>
            <a:ext cx="22860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BC54B5D-F5C4-4E24-9479-EA95C76EB6A3}"/>
              </a:ext>
            </a:extLst>
          </p:cNvPr>
          <p:cNvSpPr/>
          <p:nvPr/>
        </p:nvSpPr>
        <p:spPr>
          <a:xfrm>
            <a:off x="533400" y="3113368"/>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228A24F-E877-4D07-9DB3-3831377A6317}"/>
              </a:ext>
            </a:extLst>
          </p:cNvPr>
          <p:cNvSpPr/>
          <p:nvPr/>
        </p:nvSpPr>
        <p:spPr>
          <a:xfrm>
            <a:off x="4701152" y="3821741"/>
            <a:ext cx="2918847"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AFBEE27-4F1F-4A60-B30D-BADC13C8044B}"/>
              </a:ext>
            </a:extLst>
          </p:cNvPr>
          <p:cNvSpPr/>
          <p:nvPr/>
        </p:nvSpPr>
        <p:spPr>
          <a:xfrm>
            <a:off x="7619999" y="4606973"/>
            <a:ext cx="3962401"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31181F9-E225-4DCE-AE81-157224DC345A}"/>
              </a:ext>
            </a:extLst>
          </p:cNvPr>
          <p:cNvCxnSpPr/>
          <p:nvPr/>
        </p:nvCxnSpPr>
        <p:spPr>
          <a:xfrm flipH="1">
            <a:off x="2971800" y="3877893"/>
            <a:ext cx="328048" cy="6096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609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animBg="1"/>
      <p:bldP spid="12" grpId="0" animBg="1"/>
      <p:bldP spid="14"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D4844-4895-438A-A622-16C4033D4D23}"/>
              </a:ext>
            </a:extLst>
          </p:cNvPr>
          <p:cNvSpPr/>
          <p:nvPr/>
        </p:nvSpPr>
        <p:spPr>
          <a:xfrm>
            <a:off x="-5443" y="0"/>
            <a:ext cx="1219744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226491-7E13-494F-BD68-B6AC892CBA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83" b="97630" l="2035" r="96076">
                        <a14:foregroundMark x1="50872" y1="7583" x2="55523" y2="19668"/>
                        <a14:foregroundMark x1="41134" y1="7583" x2="41570" y2="9242"/>
                        <a14:foregroundMark x1="30378" y1="33175" x2="39390" y2="35782"/>
                        <a14:foregroundMark x1="34012" y1="7583" x2="38372" y2="18483"/>
                        <a14:foregroundMark x1="25727" y1="18246" x2="30959" y2="24171"/>
                        <a14:foregroundMark x1="27762" y1="23223" x2="28343" y2="23934"/>
                        <a14:foregroundMark x1="59448" y1="64929" x2="67876" y2="90380"/>
                        <a14:foregroundMark x1="69913" y1="63507" x2="71802" y2="65166"/>
                        <a14:foregroundMark x1="94913" y1="22749" x2="96076" y2="26777"/>
                        <a14:foregroundMark x1="3052" y1="39573" x2="2907" y2="45498"/>
                        <a14:foregroundMark x1="3634" y1="48578" x2="4797" y2="51896"/>
                        <a14:foregroundMark x1="8621" y1="62559" x2="8576" y2="63033"/>
                        <a14:foregroundMark x1="9302" y1="55450" x2="8803" y2="60664"/>
                        <a14:foregroundMark x1="6831" y1="71327" x2="12936" y2="74171"/>
                        <a14:foregroundMark x1="10320" y1="81991" x2="12500" y2="81754"/>
                        <a14:foregroundMark x1="15407" y1="85308" x2="16423" y2="79924"/>
                        <a14:foregroundMark x1="12500" y1="77962" x2="12645" y2="80569"/>
                        <a14:foregroundMark x1="2035" y1="93365" x2="12936" y2="91469"/>
                        <a14:foregroundMark x1="2762" y1="84123" x2="17006" y2="84360"/>
                        <a14:foregroundMark x1="17006" y1="84360" x2="30523" y2="83412"/>
                        <a14:foregroundMark x1="15125" y1="59853" x2="16134" y2="60900"/>
                        <a14:foregroundMark x1="12936" y1="57583" x2="15059" y2="59785"/>
                        <a14:foregroundMark x1="16860" y1="58020" x2="17151" y2="59716"/>
                        <a14:foregroundMark x1="16360" y1="55108" x2="16597" y2="56488"/>
                        <a14:foregroundMark x1="16134" y1="53791" x2="16327" y2="54913"/>
                        <a14:foregroundMark x1="13372" y1="50711" x2="14971" y2="55687"/>
                        <a14:foregroundMark x1="10320" y1="89573" x2="38663" y2="87678"/>
                        <a14:foregroundMark x1="33285" y1="83175" x2="34593" y2="78673"/>
                        <a14:foregroundMark x1="8430" y1="92417" x2="36628" y2="87915"/>
                        <a14:foregroundMark x1="35320" y1="97630" x2="41134" y2="92180"/>
                        <a14:foregroundMark x1="41134" y1="92180" x2="41134" y2="92180"/>
                        <a14:foregroundMark x1="69107" y1="90777" x2="70399" y2="90445"/>
                        <a14:foregroundMark x1="66411" y1="91469" x2="66979" y2="91323"/>
                        <a14:foregroundMark x1="63213" y1="92290" x2="64606" y2="91932"/>
                        <a14:foregroundMark x1="70785" y1="89336" x2="71686" y2="89211"/>
                        <a14:foregroundMark x1="48583" y1="96445" x2="49534" y2="95968"/>
                        <a14:foregroundMark x1="48110" y1="96682" x2="48583" y2="96445"/>
                        <a14:foregroundMark x1="65843" y1="71564" x2="68314" y2="72986"/>
                        <a14:foregroundMark x1="21657" y1="49289" x2="25872" y2="51185"/>
                        <a14:foregroundMark x1="13808" y1="75592" x2="16570" y2="73934"/>
                        <a14:backgroundMark x1="51163" y1="99052" x2="59012" y2="98341"/>
                        <a14:backgroundMark x1="40843" y1="99052" x2="42587" y2="99052"/>
                        <a14:backgroundMark x1="38227" y1="99763" x2="38227" y2="99763"/>
                        <a14:backgroundMark x1="80523" y1="84360" x2="80523" y2="84360"/>
                        <a14:backgroundMark x1="79942" y1="84834" x2="80669" y2="84123"/>
                        <a14:backgroundMark x1="58140" y1="92654" x2="58140" y2="92654"/>
                        <a14:backgroundMark x1="49419" y1="96445" x2="49419" y2="96445"/>
                        <a14:backgroundMark x1="49128" y1="97156" x2="56105" y2="94550"/>
                        <a14:backgroundMark x1="60029" y1="92417" x2="61773" y2="92891"/>
                        <a14:backgroundMark x1="57558" y1="93839" x2="63081" y2="92654"/>
                        <a14:backgroundMark x1="74709" y1="87678" x2="80669" y2="84597"/>
                        <a14:backgroundMark x1="71948" y1="90995" x2="74419" y2="88389"/>
                        <a14:backgroundMark x1="71802" y1="89100" x2="72384" y2="90521"/>
                        <a14:backgroundMark x1="80233" y1="87678" x2="82849" y2="86493"/>
                        <a14:backgroundMark x1="68314" y1="91469" x2="68314" y2="92654"/>
                        <a14:backgroundMark x1="77616" y1="86493" x2="82994" y2="87678"/>
                        <a14:backgroundMark x1="67878" y1="92180" x2="67733" y2="92180"/>
                        <a14:backgroundMark x1="67297" y1="91469" x2="67297" y2="91469"/>
                        <a14:backgroundMark x1="68314" y1="90521" x2="68169" y2="91706"/>
                        <a14:backgroundMark x1="10320" y1="60664" x2="10320" y2="62559"/>
                        <a14:backgroundMark x1="15262" y1="59005" x2="15407" y2="58768"/>
                        <a14:backgroundMark x1="18023" y1="56872" x2="17878" y2="58294"/>
                        <a14:backgroundMark x1="15698" y1="65640" x2="19041" y2="64929"/>
                        <a14:backgroundMark x1="17006" y1="77014" x2="17733" y2="77725"/>
                      </a14:backgroundRemoval>
                    </a14:imgEffect>
                  </a14:imgLayer>
                </a14:imgProps>
              </a:ext>
            </a:extLst>
          </a:blip>
          <a:srcRect r="24529"/>
          <a:stretch/>
        </p:blipFill>
        <p:spPr>
          <a:xfrm>
            <a:off x="-5444" y="2743200"/>
            <a:ext cx="5062928" cy="4114800"/>
          </a:xfrm>
          <a:prstGeom prst="rect">
            <a:avLst/>
          </a:prstGeom>
        </p:spPr>
      </p:pic>
      <p:sp>
        <p:nvSpPr>
          <p:cNvPr id="5" name="Rectangle 4">
            <a:extLst>
              <a:ext uri="{FF2B5EF4-FFF2-40B4-BE49-F238E27FC236}">
                <a16:creationId xmlns:a16="http://schemas.microsoft.com/office/drawing/2014/main" id="{0AF89318-1A6B-4AD0-8357-BB9EE2CE7D38}"/>
              </a:ext>
            </a:extLst>
          </p:cNvPr>
          <p:cNvSpPr/>
          <p:nvPr/>
        </p:nvSpPr>
        <p:spPr>
          <a:xfrm>
            <a:off x="1425491" y="247471"/>
            <a:ext cx="9341019" cy="1200329"/>
          </a:xfrm>
          <a:prstGeom prst="rect">
            <a:avLst/>
          </a:prstGeom>
          <a:noFill/>
        </p:spPr>
        <p:txBody>
          <a:bodyPr wrap="none" lIns="91440" tIns="45720" rIns="91440" bIns="45720">
            <a:spAutoFit/>
          </a:bodyPr>
          <a:lstStyle/>
          <a:p>
            <a:pPr algn="ctr"/>
            <a:r>
              <a:rPr lang="en-US" sz="7200" b="1">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ĐÁNH GIÁ </a:t>
            </a:r>
            <a:r>
              <a:rPr lang="en-US" sz="7200" b="1" cap="none" spc="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MỤC TIÊU</a:t>
            </a:r>
          </a:p>
        </p:txBody>
      </p:sp>
      <p:sp>
        <p:nvSpPr>
          <p:cNvPr id="7" name="TextBox 6">
            <a:extLst>
              <a:ext uri="{FF2B5EF4-FFF2-40B4-BE49-F238E27FC236}">
                <a16:creationId xmlns:a16="http://schemas.microsoft.com/office/drawing/2014/main" id="{2F550EF8-7179-49B4-B5DA-331F3E05FABB}"/>
              </a:ext>
            </a:extLst>
          </p:cNvPr>
          <p:cNvSpPr txBox="1"/>
          <p:nvPr/>
        </p:nvSpPr>
        <p:spPr>
          <a:xfrm>
            <a:off x="6093278" y="2209800"/>
            <a:ext cx="5638800" cy="3400931"/>
          </a:xfrm>
          <a:prstGeom prst="rect">
            <a:avLst/>
          </a:prstGeom>
          <a:noFill/>
        </p:spPr>
        <p:txBody>
          <a:bodyPr wrap="square">
            <a:spAutoFit/>
          </a:bodyPr>
          <a:lstStyle/>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lưu</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loát</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diễn</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Hiểu</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rPr>
              <a:t>ý </a:t>
            </a:r>
            <a:r>
              <a:rPr lang="en-SG" sz="4000" dirty="0" err="1">
                <a:solidFill>
                  <a:srgbClr val="000000"/>
                </a:solidFill>
                <a:latin typeface="Calibri" panose="020F0502020204030204" pitchFamily="34" charset="0"/>
                <a:cs typeface="Calibri" panose="020F0502020204030204" pitchFamily="34" charset="0"/>
              </a:rPr>
              <a:t>nghĩa</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bài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đọc</a:t>
            </a:r>
            <a:r>
              <a:rPr lang="en-SG" sz="4000" dirty="0">
                <a:solidFill>
                  <a:srgbClr val="000000"/>
                </a:solidFill>
                <a:latin typeface="Calibri" panose="020F0502020204030204" pitchFamily="34" charset="0"/>
                <a:cs typeface="Calibri" panose="020F0502020204030204" pitchFamily="34" charset="0"/>
              </a:rPr>
              <a:t>.</a:t>
            </a:r>
          </a:p>
          <a:p>
            <a:pPr marL="0" marR="0" lvl="0" indent="0" algn="just" defTabSz="879196" rtl="0" eaLnBrk="1" fontAlgn="auto" latinLnBrk="0" hangingPunct="1">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3) </a:t>
            </a:r>
            <a:r>
              <a:rPr lang="en-SG" sz="4000" dirty="0" err="1">
                <a:solidFill>
                  <a:srgbClr val="000000"/>
                </a:solidFill>
                <a:latin typeface="Calibri" panose="020F0502020204030204" pitchFamily="34" charset="0"/>
                <a:cs typeface="Calibri" panose="020F0502020204030204" pitchFamily="34" charset="0"/>
              </a:rPr>
              <a:t>Phê</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phán</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quan</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niệm</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trọng</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nam</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khinh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t>
            </a:r>
            <a:r>
              <a:rPr lang="en-SG" sz="4000" dirty="0">
                <a:solidFill>
                  <a:srgbClr val="000000"/>
                </a:solidFill>
                <a:latin typeface="Calibri" panose="020F0502020204030204" pitchFamily="34" charset="0"/>
                <a:cs typeface="Calibri" panose="020F0502020204030204" pitchFamily="34" charset="0"/>
              </a:rPr>
              <a:t>".</a:t>
            </a:r>
          </a:p>
        </p:txBody>
      </p:sp>
      <p:pic>
        <p:nvPicPr>
          <p:cNvPr id="6" name="Graphic 5" descr="Checkmark with solid fill">
            <a:extLst>
              <a:ext uri="{FF2B5EF4-FFF2-40B4-BE49-F238E27FC236}">
                <a16:creationId xmlns:a16="http://schemas.microsoft.com/office/drawing/2014/main" id="{92CC7570-DC4E-4332-97D4-B666EE31B1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461" y="2209800"/>
            <a:ext cx="914400" cy="914400"/>
          </a:xfrm>
          <a:prstGeom prst="rect">
            <a:avLst/>
          </a:prstGeom>
        </p:spPr>
      </p:pic>
      <p:pic>
        <p:nvPicPr>
          <p:cNvPr id="8" name="Graphic 7" descr="Checkmark with solid fill">
            <a:extLst>
              <a:ext uri="{FF2B5EF4-FFF2-40B4-BE49-F238E27FC236}">
                <a16:creationId xmlns:a16="http://schemas.microsoft.com/office/drawing/2014/main" id="{883BBCCF-EBBE-4236-B736-61395841C6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6156" y="3429000"/>
            <a:ext cx="914400" cy="914400"/>
          </a:xfrm>
          <a:prstGeom prst="rect">
            <a:avLst/>
          </a:prstGeom>
        </p:spPr>
      </p:pic>
      <p:pic>
        <p:nvPicPr>
          <p:cNvPr id="9" name="Graphic 8" descr="Checkmark with solid fill">
            <a:extLst>
              <a:ext uri="{FF2B5EF4-FFF2-40B4-BE49-F238E27FC236}">
                <a16:creationId xmlns:a16="http://schemas.microsoft.com/office/drawing/2014/main" id="{F16BB42D-1B0F-4707-9913-B407DD0DE9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517" y="4317096"/>
            <a:ext cx="914400" cy="914400"/>
          </a:xfrm>
          <a:prstGeom prst="rect">
            <a:avLst/>
          </a:prstGeom>
        </p:spPr>
      </p:pic>
    </p:spTree>
    <p:extLst>
      <p:ext uri="{BB962C8B-B14F-4D97-AF65-F5344CB8AC3E}">
        <p14:creationId xmlns:p14="http://schemas.microsoft.com/office/powerpoint/2010/main" val="354483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id="{9868BA73-4512-486D-9FC0-49541F608BF5}"/>
              </a:ext>
            </a:extLst>
          </p:cNvPr>
          <p:cNvSpPr/>
          <p:nvPr/>
        </p:nvSpPr>
        <p:spPr>
          <a:xfrm>
            <a:off x="6209938" y="470495"/>
            <a:ext cx="4573688"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DẶN DÒ</a:t>
            </a:r>
          </a:p>
        </p:txBody>
      </p:sp>
      <p:sp>
        <p:nvSpPr>
          <p:cNvPr id="9" name="TextBox 8">
            <a:extLst>
              <a:ext uri="{FF2B5EF4-FFF2-40B4-BE49-F238E27FC236}">
                <a16:creationId xmlns:a16="http://schemas.microsoft.com/office/drawing/2014/main" id="{0971D59D-AB79-414B-A8FC-29863727194E}"/>
              </a:ext>
            </a:extLst>
          </p:cNvPr>
          <p:cNvSpPr txBox="1"/>
          <p:nvPr/>
        </p:nvSpPr>
        <p:spPr>
          <a:xfrm>
            <a:off x="5105400" y="2459502"/>
            <a:ext cx="7500600" cy="1938992"/>
          </a:xfrm>
          <a:prstGeom prst="rect">
            <a:avLst/>
          </a:prstGeom>
          <a:noFill/>
        </p:spPr>
        <p:txBody>
          <a:bodyPr wrap="square">
            <a:spAutoFit/>
          </a:bodyPr>
          <a:lstStyle/>
          <a:p>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Đọc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và</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trả</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lời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lại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các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câu</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hỏi</a:t>
            </a:r>
            <a:r>
              <a:rPr lang="en-SG" sz="6000" dirty="0">
                <a:solidFill>
                  <a:srgbClr val="0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856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632706" y="381000"/>
            <a:ext cx="5052986" cy="3631763"/>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a:t>
            </a:r>
          </a:p>
        </p:txBody>
      </p:sp>
      <p:pic>
        <p:nvPicPr>
          <p:cNvPr id="6" name="Picture 5">
            <a:extLst>
              <a:ext uri="{FF2B5EF4-FFF2-40B4-BE49-F238E27FC236}">
                <a16:creationId xmlns:a16="http://schemas.microsoft.com/office/drawing/2014/main" id="{6C11BD43-0D4C-409F-A3AD-53A970E16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6" b="91409" l="8376" r="89915">
                        <a14:foregroundMark x1="41538" y1="54811" x2="36068" y2="64948"/>
                        <a14:foregroundMark x1="38291" y1="57045" x2="35556" y2="63402"/>
                        <a14:foregroundMark x1="31111" y1="69931" x2="32650" y2="65979"/>
                        <a14:foregroundMark x1="57949" y1="53952" x2="66154" y2="57560"/>
                        <a14:foregroundMark x1="8547" y1="53436" x2="12991" y2="65979"/>
                        <a14:foregroundMark x1="12991" y1="65979" x2="12991" y2="67182"/>
                        <a14:foregroundMark x1="34701" y1="56529" x2="38632" y2="59622"/>
                        <a14:foregroundMark x1="43590" y1="91409" x2="46325" y2="90550"/>
                      </a14:backgroundRemoval>
                    </a14:imgEffect>
                  </a14:imgLayer>
                </a14:imgProps>
              </a:ext>
            </a:extLst>
          </a:blip>
          <a:stretch>
            <a:fillRect/>
          </a:stretch>
        </p:blipFill>
        <p:spPr>
          <a:xfrm>
            <a:off x="1604855" y="3765254"/>
            <a:ext cx="3108688" cy="3092746"/>
          </a:xfrm>
          <a:prstGeom prst="rect">
            <a:avLst/>
          </a:prstGeom>
        </p:spPr>
      </p:pic>
    </p:spTree>
    <p:extLst>
      <p:ext uri="{BB962C8B-B14F-4D97-AF65-F5344CB8AC3E}">
        <p14:creationId xmlns:p14="http://schemas.microsoft.com/office/powerpoint/2010/main" val="137618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609600" y="1861078"/>
            <a:ext cx="10972800" cy="4524315"/>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sắp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mong,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háo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bảo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vịt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nữa</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Đêm,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trằn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ngủ</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hiểu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vì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sao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vui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lắm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kém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nhỉ</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luôn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Tan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cặm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cụi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tưới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rau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nấu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trêu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rằng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được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tích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sự</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ghê!</a:t>
            </a:r>
          </a:p>
        </p:txBody>
      </p:sp>
      <p:sp>
        <p:nvSpPr>
          <p:cNvPr id="11" name="Rectangle 10">
            <a:extLst>
              <a:ext uri="{FF2B5EF4-FFF2-40B4-BE49-F238E27FC236}">
                <a16:creationId xmlns:a16="http://schemas.microsoft.com/office/drawing/2014/main" id="{E0AD0AD7-3154-41E4-B483-DC31F5EC69E6}"/>
              </a:ext>
            </a:extLst>
          </p:cNvPr>
          <p:cNvSpPr/>
          <p:nvPr/>
        </p:nvSpPr>
        <p:spPr>
          <a:xfrm>
            <a:off x="4486956" y="413171"/>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outerShdw blurRad="50800" dist="38100" dir="5400000" algn="t" rotWithShape="0">
                    <a:prstClr val="black">
                      <a:alpha val="40000"/>
                    </a:prstClr>
                  </a:outerShdw>
                </a:effectLst>
                <a:latin typeface="#9Slide07 SVNBango" panose="02000000000000000000" pitchFamily="2" charset="0"/>
              </a:rPr>
              <a:t>CON GÁI</a:t>
            </a:r>
          </a:p>
        </p:txBody>
      </p:sp>
      <p:pic>
        <p:nvPicPr>
          <p:cNvPr id="13" name="Picture 12">
            <a:extLst>
              <a:ext uri="{FF2B5EF4-FFF2-40B4-BE49-F238E27FC236}">
                <a16:creationId xmlns:a16="http://schemas.microsoft.com/office/drawing/2014/main" id="{EEB38D8D-D33D-46DB-BAAD-7FD477EA7D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66" b="91901" l="15439" r="89825">
                        <a14:foregroundMark x1="15439" y1="39085" x2="21754" y2="38732"/>
                        <a14:foregroundMark x1="26316" y1="20070" x2="30175" y2="24296"/>
                        <a14:foregroundMark x1="90175" y1="43662" x2="88772" y2="44718"/>
                        <a14:foregroundMark x1="46667" y1="90141" x2="46316" y2="91901"/>
                        <a14:foregroundMark x1="56140" y1="90493" x2="56140" y2="90493"/>
                      </a14:backgroundRemoval>
                    </a14:imgEffect>
                  </a14:imgLayer>
                </a14:imgProps>
              </a:ext>
            </a:extLst>
          </a:blip>
          <a:srcRect l="11228" t="16163" r="5066" b="2147"/>
          <a:stretch/>
        </p:blipFill>
        <p:spPr>
          <a:xfrm>
            <a:off x="11092877" y="5762244"/>
            <a:ext cx="1175323" cy="1143000"/>
          </a:xfrm>
          <a:prstGeom prst="rect">
            <a:avLst/>
          </a:prstGeom>
        </p:spPr>
      </p:pic>
      <p:pic>
        <p:nvPicPr>
          <p:cNvPr id="15" name="Picture 14">
            <a:extLst>
              <a:ext uri="{FF2B5EF4-FFF2-40B4-BE49-F238E27FC236}">
                <a16:creationId xmlns:a16="http://schemas.microsoft.com/office/drawing/2014/main" id="{05F0DBC7-91A4-4621-B4FC-C57EE93368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8" b="89828" l="3215" r="93401">
                        <a14:foregroundMark x1="37902" y1="30911" x2="42470" y2="34214"/>
                        <a14:foregroundMark x1="3384" y1="84676" x2="11337" y2="79657"/>
                        <a14:foregroundMark x1="91201" y1="81770" x2="93401" y2="84412"/>
                        <a14:foregroundMark x1="29103" y1="50727" x2="30964" y2="54161"/>
                        <a14:backgroundMark x1="15905" y1="55482" x2="21658" y2="65522"/>
                        <a14:backgroundMark x1="3384" y1="72127" x2="24027" y2="68692"/>
                        <a14:backgroundMark x1="24027" y1="68692" x2="24027" y2="68296"/>
                        <a14:backgroundMark x1="56514" y1="57464" x2="60237" y2="56671"/>
                        <a14:backgroundMark x1="76142" y1="57464" x2="84602" y2="59049"/>
                        <a14:backgroundMark x1="89679" y1="70674" x2="93401" y2="67371"/>
                        <a14:backgroundMark x1="90863" y1="66579" x2="90863" y2="66579"/>
                        <a14:backgroundMark x1="21827" y1="66711" x2="24873" y2="68032"/>
                      </a14:backgroundRemoval>
                    </a14:imgEffect>
                  </a14:imgLayer>
                </a14:imgProps>
              </a:ext>
            </a:extLst>
          </a:blip>
          <a:stretch>
            <a:fillRect/>
          </a:stretch>
        </p:blipFill>
        <p:spPr>
          <a:xfrm>
            <a:off x="2302103" y="-704850"/>
            <a:ext cx="2208862" cy="2829287"/>
          </a:xfrm>
          <a:prstGeom prst="rect">
            <a:avLst/>
          </a:prstGeom>
        </p:spPr>
      </p:pic>
    </p:spTree>
    <p:extLst>
      <p:ext uri="{BB962C8B-B14F-4D97-AF65-F5344CB8AC3E}">
        <p14:creationId xmlns:p14="http://schemas.microsoft.com/office/powerpoint/2010/main" val="176635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438150" y="859334"/>
            <a:ext cx="11315700" cy="5693866"/>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đi công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tác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xa,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việc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lòng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thủ</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Đừng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để</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sức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ạ!"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nép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ngực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ơi,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sẽ</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gắng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Chiều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Hoan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3C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đuổi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theo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trượt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chân sa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ngòi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vội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lao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lên,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 man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kịp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Thật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hú</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vía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ngộp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thở</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rơm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rớm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nằm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nôi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tươi.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Chắc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khen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chị</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đấy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giọng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đầy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tự</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Biết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cháu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tôi chưa?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như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trăm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cũng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r" defTabSz="879196"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a:t>
            </a:r>
            <a:r>
              <a:rPr kumimoji="0" lang="vi-VN" sz="28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ĐỖ THỊ THU HIÊN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6858000" y="5753011"/>
            <a:ext cx="1801797" cy="1126123"/>
          </a:xfrm>
          <a:prstGeom prst="rect">
            <a:avLst/>
          </a:prstGeom>
        </p:spPr>
      </p:pic>
      <p:pic>
        <p:nvPicPr>
          <p:cNvPr id="18" name="Picture 17">
            <a:extLst>
              <a:ext uri="{FF2B5EF4-FFF2-40B4-BE49-F238E27FC236}">
                <a16:creationId xmlns:a16="http://schemas.microsoft.com/office/drawing/2014/main"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Tree>
    <p:extLst>
      <p:ext uri="{BB962C8B-B14F-4D97-AF65-F5344CB8AC3E}">
        <p14:creationId xmlns:p14="http://schemas.microsoft.com/office/powerpoint/2010/main" val="16233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id="{9868BA73-4512-486D-9FC0-49541F608BF5}"/>
              </a:ext>
            </a:extLst>
          </p:cNvPr>
          <p:cNvSpPr/>
          <p:nvPr/>
        </p:nvSpPr>
        <p:spPr>
          <a:xfrm>
            <a:off x="5638800" y="350499"/>
            <a:ext cx="4520789" cy="1015663"/>
          </a:xfrm>
          <a:prstGeom prst="rect">
            <a:avLst/>
          </a:prstGeom>
          <a:noFill/>
        </p:spPr>
        <p:txBody>
          <a:bodyPr wrap="none" lIns="91440" tIns="45720" rIns="91440" bIns="45720">
            <a:spAutoFit/>
          </a:bodyPr>
          <a:lstStyle/>
          <a:p>
            <a:pPr algn="ctr"/>
            <a:r>
              <a:rPr lang="en-US" sz="6000" b="1" cap="none" spc="0" dirty="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CHIA ĐOẠN</a:t>
            </a:r>
          </a:p>
        </p:txBody>
      </p:sp>
      <p:sp>
        <p:nvSpPr>
          <p:cNvPr id="9" name="TextBox 8">
            <a:extLst>
              <a:ext uri="{FF2B5EF4-FFF2-40B4-BE49-F238E27FC236}">
                <a16:creationId xmlns:a16="http://schemas.microsoft.com/office/drawing/2014/main" id="{0971D59D-AB79-414B-A8FC-29863727194E}"/>
              </a:ext>
            </a:extLst>
          </p:cNvPr>
          <p:cNvSpPr txBox="1"/>
          <p:nvPr/>
        </p:nvSpPr>
        <p:spPr>
          <a:xfrm>
            <a:off x="4753761" y="1551656"/>
            <a:ext cx="7500600" cy="4448013"/>
          </a:xfrm>
          <a:prstGeom prst="rect">
            <a:avLst/>
          </a:prstGeom>
          <a:noFill/>
        </p:spPr>
        <p:txBody>
          <a:bodyPr wrap="square">
            <a:spAutoFit/>
          </a:bodyPr>
          <a:lstStyle/>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1</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đầu</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có</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vẻ</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buồn</a:t>
            </a:r>
            <a:r>
              <a:rPr lang="vi-VN" sz="3200" b="0" i="1" dirty="0">
                <a:solidFill>
                  <a:srgbClr val="C00000"/>
                </a:solidFill>
                <a:effectLst/>
                <a:latin typeface="Calibri" panose="020F0502020204030204" pitchFamily="34" charset="0"/>
                <a:cs typeface="Calibri" panose="020F0502020204030204" pitchFamily="34" charset="0"/>
              </a:rPr>
              <a:t> </a:t>
            </a:r>
            <a:r>
              <a:rPr lang="en-US" sz="3200" i="1" dirty="0" err="1">
                <a:solidFill>
                  <a:srgbClr val="C00000"/>
                </a:solidFill>
                <a:latin typeface="Calibri" panose="020F0502020204030204" pitchFamily="34" charset="0"/>
                <a:cs typeface="Calibri" panose="020F0502020204030204" pitchFamily="34" charset="0"/>
              </a:rPr>
              <a:t>buồn</a:t>
            </a:r>
            <a:r>
              <a:rPr lang="en-SG"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2</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1" dirty="0">
                <a:solidFill>
                  <a:srgbClr val="000000"/>
                </a:solidFill>
                <a:effectLst/>
                <a:latin typeface="Calibri" panose="020F0502020204030204" pitchFamily="34" charset="0"/>
                <a:cs typeface="Calibri" panose="020F0502020204030204" pitchFamily="34" charset="0"/>
              </a:rPr>
              <a:t> </a:t>
            </a:r>
            <a:r>
              <a:rPr lang="vi-VN" sz="3200" b="0" i="1" dirty="0">
                <a:solidFill>
                  <a:srgbClr val="C00000"/>
                </a:solidFill>
                <a:effectLst/>
                <a:latin typeface="Calibri" panose="020F0502020204030204" pitchFamily="34" charset="0"/>
                <a:cs typeface="Calibri" panose="020F0502020204030204" pitchFamily="34" charset="0"/>
              </a:rPr>
              <a:t>Đêm, Mơ </a:t>
            </a:r>
            <a:r>
              <a:rPr lang="vi-VN" sz="3200" b="0" i="1" dirty="0" err="1">
                <a:solidFill>
                  <a:srgbClr val="C00000"/>
                </a:solidFill>
                <a:effectLst/>
                <a:latin typeface="Calibri" panose="020F0502020204030204" pitchFamily="34" charset="0"/>
                <a:cs typeface="Calibri" panose="020F0502020204030204" pitchFamily="34" charset="0"/>
              </a:rPr>
              <a:t>trằn</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trọc</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Tức</a:t>
            </a:r>
            <a:r>
              <a:rPr lang="vi-VN" sz="3200" b="0" i="1" dirty="0">
                <a:solidFill>
                  <a:srgbClr val="C00000"/>
                </a:solidFill>
                <a:effectLst/>
                <a:latin typeface="Calibri" panose="020F0502020204030204" pitchFamily="34" charset="0"/>
                <a:cs typeface="Calibri" panose="020F0502020204030204" pitchFamily="34" charset="0"/>
              </a:rPr>
              <a:t> ghê!</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3</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Mẹ</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phải</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nghỉ</a:t>
            </a:r>
            <a:r>
              <a:rPr lang="vi-VN" sz="3200" b="0" i="1" dirty="0">
                <a:solidFill>
                  <a:srgbClr val="C00000"/>
                </a:solidFill>
                <a:effectLst/>
                <a:latin typeface="Calibri" panose="020F0502020204030204" pitchFamily="34" charset="0"/>
                <a:cs typeface="Calibri" panose="020F0502020204030204" pitchFamily="34" charset="0"/>
              </a:rPr>
              <a:t> ở</a:t>
            </a:r>
            <a:r>
              <a:rPr lang="en-SG" sz="3200" i="1" dirty="0">
                <a:solidFill>
                  <a:srgbClr val="C00000"/>
                </a:solidFill>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nhà</a:t>
            </a:r>
            <a:r>
              <a:rPr lang="en-SG" sz="3200" i="1" dirty="0">
                <a:solidFill>
                  <a:srgbClr val="C00000"/>
                </a:solidFill>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en-SG"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trào</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nước</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mắt</a:t>
            </a:r>
            <a:r>
              <a:rPr lang="en-SG" sz="3200" b="0" i="1" dirty="0">
                <a:solidFill>
                  <a:srgbClr val="C00000"/>
                </a:solidFill>
                <a:effectLst/>
                <a:latin typeface="Calibri" panose="020F0502020204030204" pitchFamily="34" charset="0"/>
                <a:cs typeface="Calibri" panose="020F0502020204030204" pitchFamily="34" charset="0"/>
              </a:rPr>
              <a:t>.</a:t>
            </a:r>
            <a:endParaRPr lang="en-SG" sz="3200" dirty="0">
              <a:solidFill>
                <a:srgbClr val="C00000"/>
              </a:solidFill>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4</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Chiều</a:t>
            </a:r>
            <a:r>
              <a:rPr lang="vi-VN" sz="3200" b="0" i="1" dirty="0">
                <a:solidFill>
                  <a:srgbClr val="C00000"/>
                </a:solidFill>
                <a:effectLst/>
                <a:latin typeface="Calibri" panose="020F0502020204030204" pitchFamily="34" charset="0"/>
                <a:cs typeface="Calibri" panose="020F0502020204030204" pitchFamily="34" charset="0"/>
              </a:rPr>
              <a:t> nay</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Thật</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hú</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vía</a:t>
            </a:r>
            <a:r>
              <a:rPr lang="vi-VN"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5</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Phần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còn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lại</a:t>
            </a:r>
            <a:r>
              <a:rPr lang="en-SG" sz="3200" b="0" i="0"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363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5062E1-5651-4362-A0B7-6FDD5ACDFF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71" b="78613" l="7500" r="90573">
                        <a14:foregroundMark x1="45208" y1="24944" x2="48385" y2="26456"/>
                        <a14:foregroundMark x1="54635" y1="26100" x2="58594" y2="30147"/>
                        <a14:foregroundMark x1="51302" y1="10004" x2="58750" y2="12361"/>
                        <a14:foregroundMark x1="60521" y1="8671" x2="64844" y2="11161"/>
                        <a14:foregroundMark x1="9063" y1="47888" x2="11250" y2="49400"/>
                        <a14:foregroundMark x1="8490" y1="42374" x2="8490" y2="42374"/>
                        <a14:foregroundMark x1="7500" y1="47577" x2="7500" y2="47577"/>
                        <a14:foregroundMark x1="9844" y1="67541" x2="31458" y2="71232"/>
                        <a14:foregroundMark x1="19688" y1="77590" x2="54740" y2="78613"/>
                        <a14:foregroundMark x1="54740" y1="78613" x2="55833" y2="78435"/>
                        <a14:foregroundMark x1="13958" y1="77768" x2="23802" y2="75056"/>
                        <a14:foregroundMark x1="85313" y1="75900" x2="86875" y2="77412"/>
                        <a14:foregroundMark x1="90573" y1="65674" x2="90573" y2="65674"/>
                      </a14:backgroundRemoval>
                    </a14:imgEffect>
                  </a14:imgLayer>
                </a14:imgProps>
              </a:ext>
            </a:extLst>
          </a:blip>
          <a:srcRect t="4074" b="18889"/>
          <a:stretch/>
        </p:blipFill>
        <p:spPr>
          <a:xfrm>
            <a:off x="4056306" y="1851925"/>
            <a:ext cx="3968854" cy="3581400"/>
          </a:xfrm>
          <a:prstGeom prst="rect">
            <a:avLst/>
          </a:prstGeom>
        </p:spPr>
      </p:pic>
      <p:sp>
        <p:nvSpPr>
          <p:cNvPr id="6" name="Rectangle 5">
            <a:extLst>
              <a:ext uri="{FF2B5EF4-FFF2-40B4-BE49-F238E27FC236}">
                <a16:creationId xmlns:a16="http://schemas.microsoft.com/office/drawing/2014/main" id="{A8D6E65C-DE4B-4FF1-90CD-60ED7E9D6A77}"/>
              </a:ext>
            </a:extLst>
          </p:cNvPr>
          <p:cNvSpPr/>
          <p:nvPr/>
        </p:nvSpPr>
        <p:spPr>
          <a:xfrm>
            <a:off x="1066800" y="805562"/>
            <a:ext cx="335380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luyện đọc</a:t>
            </a:r>
          </a:p>
        </p:txBody>
      </p:sp>
      <p:sp>
        <p:nvSpPr>
          <p:cNvPr id="8" name="Rectangle 7">
            <a:extLst>
              <a:ext uri="{FF2B5EF4-FFF2-40B4-BE49-F238E27FC236}">
                <a16:creationId xmlns:a16="http://schemas.microsoft.com/office/drawing/2014/main" id="{4E10C034-DA5C-4146-B11C-BD6D671DFEEC}"/>
              </a:ext>
            </a:extLst>
          </p:cNvPr>
          <p:cNvSpPr/>
          <p:nvPr/>
        </p:nvSpPr>
        <p:spPr>
          <a:xfrm>
            <a:off x="7086600" y="808457"/>
            <a:ext cx="427713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giải nghĩa từ</a:t>
            </a:r>
          </a:p>
        </p:txBody>
      </p:sp>
      <p:sp>
        <p:nvSpPr>
          <p:cNvPr id="10" name="TextBox 9">
            <a:extLst>
              <a:ext uri="{FF2B5EF4-FFF2-40B4-BE49-F238E27FC236}">
                <a16:creationId xmlns:a16="http://schemas.microsoft.com/office/drawing/2014/main" id="{9B756F05-C496-4464-81DE-F3EB1F713CF8}"/>
              </a:ext>
            </a:extLst>
          </p:cNvPr>
          <p:cNvSpPr txBox="1"/>
          <p:nvPr/>
        </p:nvSpPr>
        <p:spPr>
          <a:xfrm>
            <a:off x="1295400" y="2503557"/>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trằn trọc</a:t>
            </a:r>
            <a:endParaRPr lang="en-US" sz="3600" b="1"/>
          </a:p>
        </p:txBody>
      </p:sp>
      <p:sp>
        <p:nvSpPr>
          <p:cNvPr id="11" name="TextBox 10">
            <a:extLst>
              <a:ext uri="{FF2B5EF4-FFF2-40B4-BE49-F238E27FC236}">
                <a16:creationId xmlns:a16="http://schemas.microsoft.com/office/drawing/2014/main" id="{5BB67706-91BC-420E-AEBA-C55944B5FEAC}"/>
              </a:ext>
            </a:extLst>
          </p:cNvPr>
          <p:cNvSpPr txBox="1"/>
          <p:nvPr/>
        </p:nvSpPr>
        <p:spPr>
          <a:xfrm>
            <a:off x="1295400" y="3429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cặm cụi</a:t>
            </a:r>
            <a:endParaRPr lang="en-US" sz="3600" b="1"/>
          </a:p>
        </p:txBody>
      </p:sp>
      <p:sp>
        <p:nvSpPr>
          <p:cNvPr id="12" name="TextBox 11">
            <a:extLst>
              <a:ext uri="{FF2B5EF4-FFF2-40B4-BE49-F238E27FC236}">
                <a16:creationId xmlns:a16="http://schemas.microsoft.com/office/drawing/2014/main" id="{AF69FDD3-98F1-4A1C-A295-A98ACE659952}"/>
              </a:ext>
            </a:extLst>
          </p:cNvPr>
          <p:cNvSpPr txBox="1"/>
          <p:nvPr/>
        </p:nvSpPr>
        <p:spPr>
          <a:xfrm>
            <a:off x="1295400" y="4572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rơm rớm</a:t>
            </a:r>
            <a:endParaRPr lang="en-US" sz="3600" b="1"/>
          </a:p>
        </p:txBody>
      </p:sp>
      <p:sp>
        <p:nvSpPr>
          <p:cNvPr id="13" name="TextBox 12">
            <a:extLst>
              <a:ext uri="{FF2B5EF4-FFF2-40B4-BE49-F238E27FC236}">
                <a16:creationId xmlns:a16="http://schemas.microsoft.com/office/drawing/2014/main" id="{DD747A61-ADC8-4D90-8E34-D8DC6F6FA524}"/>
              </a:ext>
            </a:extLst>
          </p:cNvPr>
          <p:cNvSpPr txBox="1"/>
          <p:nvPr/>
        </p:nvSpPr>
        <p:spPr>
          <a:xfrm>
            <a:off x="8471760" y="214356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vịt trời</a:t>
            </a:r>
            <a:endParaRPr lang="en-US" sz="3600" b="1"/>
          </a:p>
        </p:txBody>
      </p:sp>
      <p:sp>
        <p:nvSpPr>
          <p:cNvPr id="14" name="TextBox 13">
            <a:extLst>
              <a:ext uri="{FF2B5EF4-FFF2-40B4-BE49-F238E27FC236}">
                <a16:creationId xmlns:a16="http://schemas.microsoft.com/office/drawing/2014/main" id="{BD78440F-E9E7-4527-9534-9DF0FAE9C803}"/>
              </a:ext>
            </a:extLst>
          </p:cNvPr>
          <p:cNvSpPr txBox="1"/>
          <p:nvPr/>
        </p:nvSpPr>
        <p:spPr>
          <a:xfrm>
            <a:off x="7735459" y="2771534"/>
            <a:ext cx="3798559" cy="1569660"/>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r>
              <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Cách gọi con gái với ý xem thường, cho rằng con gái lớn lên sẽ đi lấy chồng, bố mẹ không nhờ vả được gì</a:t>
            </a:r>
            <a:r>
              <a:rPr lang="en-SG" sz="2400">
                <a:solidFill>
                  <a:srgbClr val="00000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A341885-51B0-43F2-9941-64CD17833E23}"/>
              </a:ext>
            </a:extLst>
          </p:cNvPr>
          <p:cNvSpPr txBox="1"/>
          <p:nvPr/>
        </p:nvSpPr>
        <p:spPr>
          <a:xfrm>
            <a:off x="8570644" y="434119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cơ man</a:t>
            </a:r>
            <a:endParaRPr lang="en-US" sz="3600" b="1"/>
          </a:p>
        </p:txBody>
      </p:sp>
      <p:sp>
        <p:nvSpPr>
          <p:cNvPr id="16" name="TextBox 15">
            <a:extLst>
              <a:ext uri="{FF2B5EF4-FFF2-40B4-BE49-F238E27FC236}">
                <a16:creationId xmlns:a16="http://schemas.microsoft.com/office/drawing/2014/main" id="{6AB6FA25-530F-4339-AA43-DC9A6880A90C}"/>
              </a:ext>
            </a:extLst>
          </p:cNvPr>
          <p:cNvSpPr txBox="1"/>
          <p:nvPr/>
        </p:nvSpPr>
        <p:spPr>
          <a:xfrm>
            <a:off x="8867322" y="4925943"/>
            <a:ext cx="1824533" cy="461665"/>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(rất nhiều)</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4496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1143000" y="728260"/>
            <a:ext cx="4126450" cy="5401479"/>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TÌM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HIỂU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BÀI</a:t>
            </a:r>
          </a:p>
        </p:txBody>
      </p:sp>
    </p:spTree>
    <p:extLst>
      <p:ext uri="{BB962C8B-B14F-4D97-AF65-F5344CB8AC3E}">
        <p14:creationId xmlns:p14="http://schemas.microsoft.com/office/powerpoint/2010/main" val="193653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B4E69-3FC6-40A9-AC8B-4C88586A8E87}"/>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6" name="Rectangle: Rounded Corners 5">
            <a:extLst>
              <a:ext uri="{FF2B5EF4-FFF2-40B4-BE49-F238E27FC236}">
                <a16:creationId xmlns:a16="http://schemas.microsoft.com/office/drawing/2014/main" id="{64893499-3CEA-4A1F-904B-CEC508E9364D}"/>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FEAC96-DF8F-4B5A-87CA-46B9CF743FDC}"/>
              </a:ext>
            </a:extLst>
          </p:cNvPr>
          <p:cNvSpPr txBox="1"/>
          <p:nvPr/>
        </p:nvSpPr>
        <p:spPr>
          <a:xfrm>
            <a:off x="609600" y="705177"/>
            <a:ext cx="11125200" cy="6063198"/>
          </a:xfrm>
          <a:prstGeom prst="rect">
            <a:avLst/>
          </a:prstGeom>
          <a:noFill/>
        </p:spPr>
        <p:txBody>
          <a:bodyPr wrap="square">
            <a:spAutoFit/>
          </a:bodyPr>
          <a:lstStyle/>
          <a:p>
            <a:pPr algn="just"/>
            <a:r>
              <a:rPr lang="en-SG" sz="4000" b="1" i="0" dirty="0" err="1">
                <a:solidFill>
                  <a:srgbClr val="C00000"/>
                </a:solidFill>
                <a:effectLst/>
                <a:latin typeface="Calibri" panose="020F0502020204030204" pitchFamily="34" charset="0"/>
                <a:cs typeface="Calibri" panose="020F0502020204030204" pitchFamily="34" charset="0"/>
              </a:rPr>
              <a:t>Câu</a:t>
            </a:r>
            <a:r>
              <a:rPr lang="en-SG" sz="4000" b="1" i="0" dirty="0">
                <a:solidFill>
                  <a:srgbClr val="C00000"/>
                </a:solidFill>
                <a:effectLst/>
                <a:latin typeface="Calibri" panose="020F0502020204030204" pitchFamily="34" charset="0"/>
                <a:cs typeface="Calibri" panose="020F0502020204030204" pitchFamily="34" charset="0"/>
              </a:rPr>
              <a:t> 1: </a:t>
            </a:r>
            <a:r>
              <a:rPr lang="vi-VN" sz="4000" b="1" i="0" dirty="0" err="1">
                <a:solidFill>
                  <a:srgbClr val="C00000"/>
                </a:solidFill>
                <a:effectLst/>
                <a:latin typeface="Calibri" panose="020F0502020204030204" pitchFamily="34" charset="0"/>
                <a:cs typeface="Calibri" panose="020F0502020204030204" pitchFamily="34" charset="0"/>
              </a:rPr>
              <a:t>Những</a:t>
            </a:r>
            <a:r>
              <a:rPr lang="vi-VN" sz="4000" b="1" i="0" dirty="0">
                <a:solidFill>
                  <a:srgbClr val="C00000"/>
                </a:solidFill>
                <a:effectLst/>
                <a:latin typeface="Calibri" panose="020F0502020204030204" pitchFamily="34" charset="0"/>
                <a:cs typeface="Calibri" panose="020F0502020204030204" pitchFamily="34" charset="0"/>
              </a:rPr>
              <a:t> chi </a:t>
            </a:r>
            <a:r>
              <a:rPr lang="vi-VN" sz="4000" b="1" i="0" dirty="0" err="1">
                <a:solidFill>
                  <a:srgbClr val="C00000"/>
                </a:solidFill>
                <a:effectLst/>
                <a:latin typeface="Calibri" panose="020F0502020204030204" pitchFamily="34" charset="0"/>
                <a:cs typeface="Calibri" panose="020F0502020204030204" pitchFamily="34" charset="0"/>
              </a:rPr>
              <a:t>tiết</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nào</a:t>
            </a:r>
            <a:r>
              <a:rPr lang="vi-VN" sz="4000" b="1" i="0" dirty="0">
                <a:solidFill>
                  <a:srgbClr val="C00000"/>
                </a:solidFill>
                <a:effectLst/>
                <a:latin typeface="Calibri" panose="020F0502020204030204" pitchFamily="34" charset="0"/>
                <a:cs typeface="Calibri" panose="020F0502020204030204" pitchFamily="34" charset="0"/>
              </a:rPr>
              <a:t> trong </a:t>
            </a:r>
            <a:r>
              <a:rPr lang="vi-VN" sz="4000" b="1" i="0" dirty="0" err="1">
                <a:solidFill>
                  <a:srgbClr val="C00000"/>
                </a:solidFill>
                <a:effectLst/>
                <a:latin typeface="Calibri" panose="020F0502020204030204" pitchFamily="34" charset="0"/>
                <a:cs typeface="Calibri" panose="020F0502020204030204" pitchFamily="34" charset="0"/>
              </a:rPr>
              <a:t>bài</a:t>
            </a:r>
            <a:r>
              <a:rPr lang="vi-VN" sz="4000" b="1" i="0" dirty="0">
                <a:solidFill>
                  <a:srgbClr val="C00000"/>
                </a:solidFill>
                <a:effectLst/>
                <a:latin typeface="Calibri" panose="020F0502020204030204" pitchFamily="34" charset="0"/>
                <a:cs typeface="Calibri" panose="020F0502020204030204" pitchFamily="34" charset="0"/>
              </a:rPr>
              <a:t> cho </a:t>
            </a:r>
            <a:r>
              <a:rPr lang="vi-VN" sz="4000" b="1" i="0" dirty="0" err="1">
                <a:solidFill>
                  <a:srgbClr val="C00000"/>
                </a:solidFill>
                <a:effectLst/>
                <a:latin typeface="Calibri" panose="020F0502020204030204" pitchFamily="34" charset="0"/>
                <a:cs typeface="Calibri" panose="020F0502020204030204" pitchFamily="34" charset="0"/>
              </a:rPr>
              <a:t>thấy</a:t>
            </a:r>
            <a:r>
              <a:rPr lang="vi-VN" sz="4000" b="1" i="0" dirty="0">
                <a:solidFill>
                  <a:srgbClr val="C00000"/>
                </a:solidFill>
                <a:effectLst/>
                <a:latin typeface="Calibri" panose="020F0502020204030204" pitchFamily="34" charset="0"/>
                <a:cs typeface="Calibri" panose="020F0502020204030204" pitchFamily="34" charset="0"/>
              </a:rPr>
              <a:t> ở </a:t>
            </a:r>
            <a:r>
              <a:rPr lang="vi-VN" sz="4000" b="1" i="0" dirty="0" err="1">
                <a:solidFill>
                  <a:srgbClr val="C00000"/>
                </a:solidFill>
                <a:effectLst/>
                <a:latin typeface="Calibri" panose="020F0502020204030204" pitchFamily="34" charset="0"/>
                <a:cs typeface="Calibri" panose="020F0502020204030204" pitchFamily="34" charset="0"/>
              </a:rPr>
              <a:t>làng</a:t>
            </a:r>
            <a:r>
              <a:rPr lang="vi-VN" sz="4000" b="1" i="0" dirty="0">
                <a:solidFill>
                  <a:srgbClr val="C00000"/>
                </a:solidFill>
                <a:effectLst/>
                <a:latin typeface="Calibri" panose="020F0502020204030204" pitchFamily="34" charset="0"/>
                <a:cs typeface="Calibri" panose="020F0502020204030204" pitchFamily="34" charset="0"/>
              </a:rPr>
              <a:t> quê Mơ </a:t>
            </a:r>
            <a:r>
              <a:rPr lang="vi-VN" sz="4000" b="1" i="0" dirty="0" err="1">
                <a:solidFill>
                  <a:srgbClr val="C00000"/>
                </a:solidFill>
                <a:effectLst/>
                <a:latin typeface="Calibri" panose="020F0502020204030204" pitchFamily="34" charset="0"/>
                <a:cs typeface="Calibri" panose="020F0502020204030204" pitchFamily="34" charset="0"/>
              </a:rPr>
              <a:t>vẫn</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còn</a:t>
            </a:r>
            <a:r>
              <a:rPr lang="vi-VN" sz="4000" b="1" i="0" dirty="0">
                <a:solidFill>
                  <a:srgbClr val="C00000"/>
                </a:solidFill>
                <a:effectLst/>
                <a:latin typeface="Calibri" panose="020F0502020204030204" pitchFamily="34" charset="0"/>
                <a:cs typeface="Calibri" panose="020F0502020204030204" pitchFamily="34" charset="0"/>
              </a:rPr>
              <a:t> tư </a:t>
            </a:r>
            <a:r>
              <a:rPr lang="vi-VN" sz="4000" b="1" i="0" dirty="0" err="1">
                <a:solidFill>
                  <a:srgbClr val="C00000"/>
                </a:solidFill>
                <a:effectLst/>
                <a:latin typeface="Calibri" panose="020F0502020204030204" pitchFamily="34" charset="0"/>
                <a:cs typeface="Calibri" panose="020F0502020204030204" pitchFamily="34" charset="0"/>
              </a:rPr>
              <a:t>tưởng</a:t>
            </a:r>
            <a:r>
              <a:rPr lang="vi-VN" sz="4000" b="1" i="0" dirty="0">
                <a:solidFill>
                  <a:srgbClr val="C00000"/>
                </a:solidFill>
                <a:effectLst/>
                <a:latin typeface="Calibri" panose="020F0502020204030204" pitchFamily="34" charset="0"/>
                <a:cs typeface="Calibri" panose="020F0502020204030204" pitchFamily="34" charset="0"/>
              </a:rPr>
              <a:t> xem </a:t>
            </a:r>
            <a:r>
              <a:rPr lang="vi-VN" sz="4000" b="1" i="0" dirty="0" err="1">
                <a:solidFill>
                  <a:srgbClr val="C00000"/>
                </a:solidFill>
                <a:effectLst/>
                <a:latin typeface="Calibri" panose="020F0502020204030204" pitchFamily="34" charset="0"/>
                <a:cs typeface="Calibri" panose="020F0502020204030204" pitchFamily="34" charset="0"/>
              </a:rPr>
              <a:t>thường</a:t>
            </a:r>
            <a:r>
              <a:rPr lang="vi-VN" sz="4000" b="1" i="0" dirty="0">
                <a:solidFill>
                  <a:srgbClr val="C00000"/>
                </a:solidFill>
                <a:effectLst/>
                <a:latin typeface="Calibri" panose="020F0502020204030204" pitchFamily="34" charset="0"/>
                <a:cs typeface="Calibri" panose="020F0502020204030204" pitchFamily="34" charset="0"/>
              </a:rPr>
              <a:t> con </a:t>
            </a:r>
            <a:r>
              <a:rPr lang="vi-VN" sz="4000" b="1" i="0" dirty="0" err="1">
                <a:solidFill>
                  <a:srgbClr val="C00000"/>
                </a:solidFill>
                <a:effectLst/>
                <a:latin typeface="Calibri" panose="020F0502020204030204" pitchFamily="34" charset="0"/>
                <a:cs typeface="Calibri" panose="020F0502020204030204" pitchFamily="34" charset="0"/>
              </a:rPr>
              <a:t>gái</a:t>
            </a:r>
            <a:r>
              <a:rPr lang="vi-VN" sz="4000" b="1" i="0" dirty="0">
                <a:solidFill>
                  <a:srgbClr val="C00000"/>
                </a:solidFill>
                <a:effectLst/>
                <a:latin typeface="Calibri" panose="020F0502020204030204" pitchFamily="34" charset="0"/>
                <a:cs typeface="Calibri" panose="020F0502020204030204" pitchFamily="34" charset="0"/>
              </a:rPr>
              <a:t>?</a:t>
            </a:r>
            <a:endParaRPr lang="vi-VN" sz="4000" b="0" i="0" dirty="0">
              <a:solidFill>
                <a:srgbClr val="C00000"/>
              </a:solidFill>
              <a:effectLst/>
              <a:latin typeface="Calibri" panose="020F0502020204030204" pitchFamily="34" charset="0"/>
              <a:cs typeface="Calibri" panose="020F0502020204030204" pitchFamily="34" charset="0"/>
            </a:endParaRPr>
          </a:p>
          <a:p>
            <a:pPr algn="just"/>
            <a:endParaRPr lang="en-SG" sz="2800" b="0" i="0" dirty="0">
              <a:solidFill>
                <a:srgbClr val="000000"/>
              </a:solidFill>
              <a:effectLst/>
              <a:latin typeface="Calibri" panose="020F0502020204030204" pitchFamily="34" charset="0"/>
              <a:cs typeface="Calibri" panose="020F0502020204030204" pitchFamily="34" charset="0"/>
            </a:endParaRPr>
          </a:p>
          <a:p>
            <a:pPr algn="just"/>
            <a:r>
              <a:rPr lang="en-SG" sz="4000"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Dì</a:t>
            </a:r>
            <a:r>
              <a:rPr lang="en-SG" sz="4000" b="1"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Hạnh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Lại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một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vịt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trời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a:t>
            </a:r>
            <a:r>
              <a:rPr lang="en-SG" sz="4000" dirty="0">
                <a:solidFill>
                  <a:srgbClr val="000000"/>
                </a:solidFill>
                <a:latin typeface="Calibri" panose="020F0502020204030204" pitchFamily="34" charset="0"/>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thất</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vọng</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Bố</a:t>
            </a:r>
            <a:r>
              <a:rPr lang="en-SG" sz="4000" b="1"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m</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Cả</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bố</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mẹ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đều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có</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vẻ</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thích</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xem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nhẹ</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gái</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Đám</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trai</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trong</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lớp</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trêu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Mai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nói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gái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chẳng</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tích</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sự</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gì</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a:t>
            </a:r>
          </a:p>
          <a:p>
            <a:pPr algn="just"/>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suy</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nghĩ</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chỉ</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mới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chuyện</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lớn</a:t>
            </a:r>
            <a:endParaRPr lang="vi-VN" sz="4000" b="0" i="0" dirty="0">
              <a:solidFill>
                <a:srgbClr val="00B05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40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B70ACD-7FE3-4DF9-997F-29EB9A9FD6A6}"/>
              </a:ext>
            </a:extLst>
          </p:cNvPr>
          <p:cNvSpPr txBox="1"/>
          <p:nvPr/>
        </p:nvSpPr>
        <p:spPr>
          <a:xfrm>
            <a:off x="616323" y="612844"/>
            <a:ext cx="10959353" cy="5632311"/>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Câu</a:t>
            </a:r>
            <a:r>
              <a:rPr kumimoji="0" lang="en-SG"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2: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Những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chi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tiết</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chứng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tỏ</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Mơ không thua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gì</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các</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trai?</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Ở</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lớp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luôn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giỏi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rau,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chẻ</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nấu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cơm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lang="en-SG" sz="4000" dirty="0">
              <a:solidFill>
                <a:srgbClr val="000000"/>
              </a:solidFill>
              <a:latin typeface="Calibri" panose="020F0502020204030204" pitchFamily="34" charset="0"/>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Bố</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đi công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tác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lại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em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bé</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hết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mọi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việc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trong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đã</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dũng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lao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xuống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ngòi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nước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để</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cứu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Hoan.</a:t>
            </a:r>
          </a:p>
        </p:txBody>
      </p:sp>
    </p:spTree>
    <p:extLst>
      <p:ext uri="{BB962C8B-B14F-4D97-AF65-F5344CB8AC3E}">
        <p14:creationId xmlns:p14="http://schemas.microsoft.com/office/powerpoint/2010/main" val="36207987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435</TotalTime>
  <Words>1096</Words>
  <Application>Microsoft Office PowerPoint</Application>
  <PresentationFormat>Widescreen</PresentationFormat>
  <Paragraphs>88</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#9Slide07 SVNBango</vt:lpstr>
      <vt:lpstr>Calibri</vt:lpstr>
      <vt:lpstr>#9Slide02 Tieu de dai</vt:lpstr>
      <vt:lpstr>OpenSans</vt:lpstr>
      <vt:lpstr>Arial</vt:lpstr>
      <vt:lpstr>#9Slide02 Noi dung dai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kimchi pham</cp:lastModifiedBy>
  <cp:revision>34</cp:revision>
  <dcterms:created xsi:type="dcterms:W3CDTF">2022-03-12T05:58:55Z</dcterms:created>
  <dcterms:modified xsi:type="dcterms:W3CDTF">2024-04-10T03:53:04Z</dcterms:modified>
  <cp:category>9Slide.vn</cp:category>
  <cp:contentStatus>9Slide</cp:contentStatus>
</cp:coreProperties>
</file>