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3"/>
  </p:notesMasterIdLst>
  <p:sldIdLst>
    <p:sldId id="256" r:id="rId5"/>
    <p:sldId id="257" r:id="rId6"/>
    <p:sldId id="258" r:id="rId7"/>
    <p:sldId id="402" r:id="rId8"/>
    <p:sldId id="261" r:id="rId9"/>
    <p:sldId id="378" r:id="rId10"/>
    <p:sldId id="397" r:id="rId11"/>
    <p:sldId id="414" r:id="rId12"/>
    <p:sldId id="415" r:id="rId13"/>
    <p:sldId id="407" r:id="rId14"/>
    <p:sldId id="408" r:id="rId15"/>
    <p:sldId id="416" r:id="rId16"/>
    <p:sldId id="263" r:id="rId17"/>
    <p:sldId id="409" r:id="rId18"/>
    <p:sldId id="264" r:id="rId19"/>
    <p:sldId id="265" r:id="rId20"/>
    <p:sldId id="266" r:id="rId21"/>
    <p:sldId id="296" r:id="rId22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UTM Avo" panose="02040603050506020204" pitchFamily="18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6520200-115A-5201-9549-39F0178C0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56582742-1A10-5E5B-F1B1-DF0A831638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2107CBEA-A7DA-055A-B5BB-B445F01454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54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7297338A-55C5-1C2E-EEA1-279ACD5EC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D994A9FF-D7D5-8F4D-DA69-85AB1D8586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4B54FF63-8715-8287-F366-C1B780DBF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204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AB94C88D-16AA-E588-E9CA-C4867C9D6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99E7C768-6DAD-FABB-B30D-6E9F5267A8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2A56F2F0-7B89-4DC7-AEC4-8343EB15F1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250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FE7CB35A-9E82-EE34-77FF-75530DBD0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>
            <a:extLst>
              <a:ext uri="{FF2B5EF4-FFF2-40B4-BE49-F238E27FC236}">
                <a16:creationId xmlns:a16="http://schemas.microsoft.com/office/drawing/2014/main" id="{79189C9B-FD57-F350-1D4C-40977711FD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>
            <a:extLst>
              <a:ext uri="{FF2B5EF4-FFF2-40B4-BE49-F238E27FC236}">
                <a16:creationId xmlns:a16="http://schemas.microsoft.com/office/drawing/2014/main" id="{4EF5C9DB-A8C5-BFD6-A92A-E78B618648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15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76926B8D-51FB-6211-8917-2E6FCE5B5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>
            <a:extLst>
              <a:ext uri="{FF2B5EF4-FFF2-40B4-BE49-F238E27FC236}">
                <a16:creationId xmlns:a16="http://schemas.microsoft.com/office/drawing/2014/main" id="{2C4F87EF-BD41-A1B5-BF15-6E3F176285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>
            <a:extLst>
              <a:ext uri="{FF2B5EF4-FFF2-40B4-BE49-F238E27FC236}">
                <a16:creationId xmlns:a16="http://schemas.microsoft.com/office/drawing/2014/main" id="{E657FD6A-0BC8-7FF3-6FDF-76501CD18D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28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C95DBC0A-985B-0299-DFDE-A5A12340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61F97688-2D79-7FE6-319D-A94388F851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050AE531-C71D-76C8-D319-5580477DB7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57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ADD4F015-2230-559A-720B-FEE91BC37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3902D389-5E89-D280-3D5A-1CDCE5D1E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C753A770-4C3C-ECCD-1288-A7670ACE35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74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38CBD989-970E-C7F4-179E-BC196D31D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86819781-FBF2-972D-FC1E-28FFEBC139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125313EB-2ADC-C781-83E5-A293401A3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409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9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9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9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426159" y="1721244"/>
            <a:ext cx="9876342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34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vi-VN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94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vi-VN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Ôn tập về hình học và đo lường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C2F0710A-2DCC-47D4-C0A7-59AEBA1F7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3BE3D-6D57-AAF5-906C-160BFCE8F494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4D091-C86C-449E-A330-88BF23139AC8}"/>
              </a:ext>
            </a:extLst>
          </p:cNvPr>
          <p:cNvSpPr txBox="1"/>
          <p:nvPr/>
        </p:nvSpPr>
        <p:spPr>
          <a:xfrm>
            <a:off x="555057" y="1560233"/>
            <a:ext cx="7927643" cy="3118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200" dirty="0">
                <a:latin typeface="UTM Avo" panose="02040603050506020204" pitchFamily="18" charset="0"/>
                <a:ea typeface="Calibri"/>
                <a:cs typeface="Times New Roman"/>
              </a:rPr>
              <a:t>	a) </a:t>
            </a:r>
            <a:r>
              <a:rPr lang="vi-VN" sz="2200" dirty="0">
                <a:latin typeface="UTM Avo" panose="02040603050506020204" pitchFamily="18" charset="0"/>
                <a:ea typeface="Calibri"/>
                <a:cs typeface="Times New Roman"/>
              </a:rPr>
              <a:t>Bác Vân đi chợ mua 700</a:t>
            </a:r>
            <a:r>
              <a:rPr lang="en-US" sz="22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vi-VN" sz="2200" dirty="0">
                <a:latin typeface="UTM Avo" panose="02040603050506020204" pitchFamily="18" charset="0"/>
                <a:ea typeface="Calibri"/>
                <a:cs typeface="Times New Roman"/>
              </a:rPr>
              <a:t>g thịt và một con cá nặng 2</a:t>
            </a:r>
            <a:r>
              <a:rPr lang="en-US" sz="22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vi-VN" sz="2200" dirty="0">
                <a:latin typeface="UTM Avo" panose="02040603050506020204" pitchFamily="18" charset="0"/>
                <a:ea typeface="Calibri"/>
                <a:cs typeface="Times New Roman"/>
              </a:rPr>
              <a:t>kg 300</a:t>
            </a:r>
            <a:r>
              <a:rPr lang="en-US" sz="22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vi-VN" sz="2200" dirty="0">
                <a:latin typeface="UTM Avo" panose="02040603050506020204" pitchFamily="18" charset="0"/>
                <a:ea typeface="Calibri"/>
                <a:cs typeface="Times New Roman"/>
              </a:rPr>
              <a:t>g. Hỏi bác Vân đã mua bao nhiêu kg cả cá và thịt?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200" dirty="0">
                <a:latin typeface="UTM Avo" panose="02040603050506020204" pitchFamily="18" charset="0"/>
                <a:ea typeface="Calibri"/>
                <a:cs typeface="Times New Roman"/>
              </a:rPr>
              <a:t>b) Ăn nhiều muối rất có hại cho sức khoẻ. Theo Tổ chức Y tế Thế giới (WHO), một người trưởng thành không nên ăn nhiều hơn 5</a:t>
            </a:r>
            <a:r>
              <a:rPr lang="en-US" sz="22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vi-VN" sz="2200" dirty="0">
                <a:latin typeface="UTM Avo" panose="02040603050506020204" pitchFamily="18" charset="0"/>
                <a:ea typeface="Calibri"/>
                <a:cs typeface="Times New Roman"/>
              </a:rPr>
              <a:t>g muối mỗi ngày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CABE8E-277F-4BAB-B109-5BA36CF1A54B}"/>
              </a:ext>
            </a:extLst>
          </p:cNvPr>
          <p:cNvSpPr txBox="1"/>
          <p:nvPr/>
        </p:nvSpPr>
        <p:spPr>
          <a:xfrm>
            <a:off x="581178" y="4567455"/>
            <a:ext cx="8254901" cy="154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200" dirty="0">
                <a:latin typeface="UTM Avo" panose="02040603050506020204" pitchFamily="18" charset="0"/>
                <a:ea typeface="Calibri"/>
                <a:cs typeface="Times New Roman"/>
              </a:rPr>
              <a:t>Một người trong 3 tuần đã ăn khoảng 168</a:t>
            </a:r>
            <a:r>
              <a:rPr lang="en-US" sz="22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vi-VN" sz="2200" dirty="0">
                <a:latin typeface="UTM Avo" panose="02040603050506020204" pitchFamily="18" charset="0"/>
                <a:ea typeface="Calibri"/>
                <a:cs typeface="Times New Roman"/>
              </a:rPr>
              <a:t>g muối. Theo em, mỗi ngày người đó đã ăn bao nhiêu gam muối? Lượng muối người đó ăn mỗi ngày như vậy đã hợp lí chưa?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C238C1-5271-2E88-CF3F-9489F3249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079" y="1225466"/>
            <a:ext cx="2800864" cy="18941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BDD0F5-098B-5309-F4CC-A170A2DE1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242" y="3292342"/>
            <a:ext cx="3056321" cy="14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A996D954-09C2-2908-C1A4-EB549EFA1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F10E15-6C41-CAFC-155B-B96ACAB12BF4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9D15C1-18B0-8729-59E7-52F661CB71A9}"/>
              </a:ext>
            </a:extLst>
          </p:cNvPr>
          <p:cNvSpPr/>
          <p:nvPr/>
        </p:nvSpPr>
        <p:spPr>
          <a:xfrm>
            <a:off x="606371" y="3469182"/>
            <a:ext cx="1483938" cy="53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giải</a:t>
            </a:r>
            <a:endParaRPr lang="en-US" sz="22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3264EB-95ED-9594-9D1D-F5DA5D35762A}"/>
                  </a:ext>
                </a:extLst>
              </p:cNvPr>
              <p:cNvSpPr/>
              <p:nvPr/>
            </p:nvSpPr>
            <p:spPr>
              <a:xfrm>
                <a:off x="633664" y="3937849"/>
                <a:ext cx="6633411" cy="2051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a) Đổi 2 kg 300 g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2 300 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Số gam thịt và cá bác Vân đã mua là: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700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2 300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3 000 (g)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3 (kg)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Đáp số: 3 kg thịt và cá</a:t>
                </a:r>
                <a:r>
                  <a:rPr lang="en-US" sz="2200" dirty="0">
                    <a:latin typeface="UTM Avo" panose="02040603050506020204" pitchFamily="18" charset="0"/>
                  </a:rPr>
                  <a:t>.</a:t>
                </a:r>
                <a:endParaRPr lang="vi-VN" sz="22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3264EB-95ED-9594-9D1D-F5DA5D357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64" y="3937849"/>
                <a:ext cx="6633411" cy="2051780"/>
              </a:xfrm>
              <a:prstGeom prst="rect">
                <a:avLst/>
              </a:prstGeom>
              <a:blipFill>
                <a:blip r:embed="rId4"/>
                <a:stretch>
                  <a:fillRect l="-1195" b="-4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5A661C-E536-02FE-D1BD-3BEAFD243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76928" y="1927438"/>
            <a:ext cx="2103329" cy="13093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7B5A6-68AE-9172-FE90-80F4A24AFF4D}"/>
              </a:ext>
            </a:extLst>
          </p:cNvPr>
          <p:cNvSpPr/>
          <p:nvPr/>
        </p:nvSpPr>
        <p:spPr>
          <a:xfrm>
            <a:off x="4338007" y="1647476"/>
            <a:ext cx="7279686" cy="205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200" dirty="0">
                <a:latin typeface="UTM Avo" panose="02040603050506020204" pitchFamily="18" charset="0"/>
              </a:rPr>
              <a:t>Bác Vân đã mua bao nhiêu gam thịt?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200" dirty="0">
                <a:latin typeface="UTM Avo" panose="02040603050506020204" pitchFamily="18" charset="0"/>
              </a:rPr>
              <a:t>Bác Vân đã mua bao nhiêu gam cá?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200" dirty="0">
                <a:latin typeface="UTM Avo" panose="02040603050506020204" pitchFamily="18" charset="0"/>
              </a:rPr>
              <a:t>Để biết được bác Vân đã mua bao nhiêu kg cá và thịt, ta thực hiện phép tính gì?</a:t>
            </a:r>
          </a:p>
        </p:txBody>
      </p:sp>
    </p:spTree>
    <p:extLst>
      <p:ext uri="{BB962C8B-B14F-4D97-AF65-F5344CB8AC3E}">
        <p14:creationId xmlns:p14="http://schemas.microsoft.com/office/powerpoint/2010/main" val="21524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8D03AAB9-D88E-07E8-4BC5-25A2FC05F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55E9E7-A750-2DD8-4CD0-A4F053EA125B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FB75E-A222-2F97-AA53-5C25305AEFDE}"/>
              </a:ext>
            </a:extLst>
          </p:cNvPr>
          <p:cNvSpPr/>
          <p:nvPr/>
        </p:nvSpPr>
        <p:spPr>
          <a:xfrm>
            <a:off x="625622" y="3055297"/>
            <a:ext cx="1483938" cy="53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giải</a:t>
            </a:r>
            <a:endParaRPr lang="en-US" sz="22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03D313-C0CB-DB98-0509-A00D8331F3BE}"/>
                  </a:ext>
                </a:extLst>
              </p:cNvPr>
              <p:cNvSpPr/>
              <p:nvPr/>
            </p:nvSpPr>
            <p:spPr>
              <a:xfrm>
                <a:off x="652915" y="3523965"/>
                <a:ext cx="8009822" cy="2559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Số lượng muối người đó ăn một ngày là: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vi-VN" sz="2200" dirty="0">
                    <a:latin typeface="UTM Avo" panose="02040603050506020204" pitchFamily="18" charset="0"/>
                  </a:rPr>
                  <a:t>168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vi-VN" sz="2200" dirty="0">
                    <a:latin typeface="UTM Avo" panose="02040603050506020204" pitchFamily="18" charset="0"/>
                  </a:rPr>
                  <a:t>21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8 (g)</a:t>
                </a:r>
              </a:p>
              <a:p>
                <a:pPr marL="381019" indent="-381019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vi-VN" sz="2200" dirty="0">
                    <a:latin typeface="UTM Avo" panose="02040603050506020204" pitchFamily="18" charset="0"/>
                  </a:rPr>
                  <a:t>So sánh: 8 g &gt; 5 g</a:t>
                </a:r>
              </a:p>
              <a:p>
                <a:pPr marL="381019" indent="-381019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vi-VN" sz="2200" dirty="0">
                    <a:latin typeface="UTM Avo" panose="02040603050506020204" pitchFamily="18" charset="0"/>
                  </a:rPr>
                  <a:t>Lượng muối người đó ăn mỗi ngày nhiều hơn lượng muối theo khuyến cáo của Tổ chức Y tế thế giới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Vậy lượng muối người đó ăn là chưa phù hợp</a:t>
                </a:r>
                <a:r>
                  <a:rPr lang="en-US" sz="2200" dirty="0">
                    <a:latin typeface="UTM Avo" panose="02040603050506020204" pitchFamily="18" charset="0"/>
                  </a:rPr>
                  <a:t>.</a:t>
                </a:r>
                <a:endParaRPr lang="vi-VN" sz="22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03D313-C0CB-DB98-0509-A00D8331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5" y="3523965"/>
                <a:ext cx="8009822" cy="2559611"/>
              </a:xfrm>
              <a:prstGeom prst="rect">
                <a:avLst/>
              </a:prstGeom>
              <a:blipFill>
                <a:blip r:embed="rId4"/>
                <a:stretch>
                  <a:fillRect l="-989" b="-4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00BC376-0CDF-B8A4-BC76-F44745B0D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76928" y="1840811"/>
            <a:ext cx="2103329" cy="1309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E4B2B79-9096-4E90-6E90-27B071BFF290}"/>
                  </a:ext>
                </a:extLst>
              </p:cNvPr>
              <p:cNvSpPr/>
              <p:nvPr/>
            </p:nvSpPr>
            <p:spPr>
              <a:xfrm>
                <a:off x="4338007" y="1647476"/>
                <a:ext cx="7279686" cy="1543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vi-VN" sz="2200" dirty="0">
                    <a:latin typeface="UTM Avo" panose="02040603050506020204" pitchFamily="18" charset="0"/>
                  </a:rPr>
                  <a:t>3 tuần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? ngày (21 ngày)</a:t>
                </a:r>
              </a:p>
              <a:p>
                <a:pPr marL="381019" indent="-381019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vi-VN" sz="2200" dirty="0">
                    <a:latin typeface="UTM Avo" panose="02040603050506020204" pitchFamily="18" charset="0"/>
                  </a:rPr>
                  <a:t>Để biết được một ngày người đó ăn bao nhiêu gam muối, ta thực hiện phép tính gì?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E4B2B79-9096-4E90-6E90-27B071BFF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07" y="1647476"/>
                <a:ext cx="7279686" cy="1543949"/>
              </a:xfrm>
              <a:prstGeom prst="rect">
                <a:avLst/>
              </a:prstGeom>
              <a:blipFill>
                <a:blip r:embed="rId7"/>
                <a:stretch>
                  <a:fillRect l="-1005" r="-1089"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8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2120899" y="1868300"/>
            <a:ext cx="7663181" cy="12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ôn tập được những kiến thức gì?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>
          <a:extLst>
            <a:ext uri="{FF2B5EF4-FFF2-40B4-BE49-F238E27FC236}">
              <a16:creationId xmlns:a16="http://schemas.microsoft.com/office/drawing/2014/main" id="{D6A9D823-BD1E-2569-C8F3-328F0CAFC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C3D965-2E2C-31CD-ACFC-F6706D8268DD}"/>
              </a:ext>
            </a:extLst>
          </p:cNvPr>
          <p:cNvSpPr txBox="1"/>
          <p:nvPr/>
        </p:nvSpPr>
        <p:spPr>
          <a:xfrm>
            <a:off x="2080259" y="1868300"/>
            <a:ext cx="7663181" cy="12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nắm chắc kiến thức đó, em nhắn bạn điều gì?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0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85E5CA5F-C57A-CB88-8387-50581DDE10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481588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95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94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4EA4568-D490-B4B4-DCAD-3F239F11DB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1C7C777-CC92-BBA5-6A28-DD006F8DFC10}"/>
              </a:ext>
            </a:extLst>
          </p:cNvPr>
          <p:cNvGrpSpPr/>
          <p:nvPr/>
        </p:nvGrpSpPr>
        <p:grpSpPr>
          <a:xfrm>
            <a:off x="7247889" y="858691"/>
            <a:ext cx="4486911" cy="961305"/>
            <a:chOff x="1295400" y="509551"/>
            <a:chExt cx="6730366" cy="14419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78DB66-C3F1-D617-F32E-EF5F2200BF92}"/>
                </a:ext>
              </a:extLst>
            </p:cNvPr>
            <p:cNvSpPr/>
            <p:nvPr/>
          </p:nvSpPr>
          <p:spPr>
            <a:xfrm>
              <a:off x="2928970" y="722699"/>
              <a:ext cx="5096796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Tôi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cần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,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tôi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cần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F48332-E330-A3A4-D2E3-DFFCE7328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8FB510F-BBEB-FFC5-14E4-9BAB54F87C7B}"/>
              </a:ext>
            </a:extLst>
          </p:cNvPr>
          <p:cNvSpPr/>
          <p:nvPr/>
        </p:nvSpPr>
        <p:spPr>
          <a:xfrm>
            <a:off x="744988" y="2514600"/>
            <a:ext cx="10481811" cy="2133600"/>
          </a:xfrm>
          <a:prstGeom prst="rect">
            <a:avLst/>
          </a:prstGeom>
          <a:solidFill>
            <a:srgbClr val="EEFF41">
              <a:lumMod val="20000"/>
              <a:lumOff val="80000"/>
            </a:srgbClr>
          </a:solidFill>
          <a:ln w="25400" cap="flat" cmpd="sng" algn="ctr">
            <a:solidFill>
              <a:srgbClr val="F8BC7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381019" indent="-381019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vi-VN" sz="2667" dirty="0">
                <a:latin typeface="UTM Avo" panose="02040603050506020204" pitchFamily="18" charset="0"/>
                <a:ea typeface="+mn-ea"/>
                <a:cs typeface="+mn-cs"/>
              </a:rPr>
              <a:t>H</a:t>
            </a:r>
            <a:r>
              <a:rPr lang="en-US" sz="2667" dirty="0" err="1">
                <a:latin typeface="UTM Avo" panose="02040603050506020204" pitchFamily="18" charset="0"/>
                <a:ea typeface="+mn-ea"/>
                <a:cs typeface="+mn-cs"/>
              </a:rPr>
              <a:t>ọc</a:t>
            </a:r>
            <a:r>
              <a:rPr lang="en-US" sz="2667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+mn-ea"/>
                <a:cs typeface="+mn-cs"/>
              </a:rPr>
              <a:t>sinh</a:t>
            </a:r>
            <a:r>
              <a:rPr lang="vi-VN" sz="2667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67" dirty="0">
                <a:latin typeface="UTM Avo" panose="02040603050506020204" pitchFamily="18" charset="0"/>
                <a:ea typeface="+mn-ea"/>
                <a:cs typeface="+mn-cs"/>
              </a:rPr>
              <a:t>1 </a:t>
            </a:r>
            <a:r>
              <a:rPr lang="vi-VN" sz="2667" dirty="0">
                <a:latin typeface="UTM Avo" panose="02040603050506020204" pitchFamily="18" charset="0"/>
                <a:ea typeface="+mn-ea"/>
                <a:cs typeface="+mn-cs"/>
              </a:rPr>
              <a:t>lấy một hình theo quản trò</a:t>
            </a:r>
            <a:r>
              <a:rPr lang="en-US" sz="2667" dirty="0"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381019" indent="-381019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667" dirty="0">
                <a:latin typeface="UTM Avo" panose="02040603050506020204" pitchFamily="18" charset="0"/>
                <a:ea typeface="+mn-ea"/>
                <a:cs typeface="+mn-cs"/>
              </a:rPr>
              <a:t>N</a:t>
            </a:r>
            <a:r>
              <a:rPr lang="vi-VN" sz="2667" dirty="0">
                <a:latin typeface="UTM Avo" panose="02040603050506020204" pitchFamily="18" charset="0"/>
                <a:ea typeface="+mn-ea"/>
                <a:cs typeface="+mn-cs"/>
              </a:rPr>
              <a:t>êu đặc điểm của hình đó để </a:t>
            </a:r>
            <a:r>
              <a:rPr lang="en-US" sz="2667" dirty="0" err="1"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lang="en-US" sz="2667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+mn-ea"/>
                <a:cs typeface="+mn-cs"/>
              </a:rPr>
              <a:t>sinh</a:t>
            </a:r>
            <a:r>
              <a:rPr lang="en-US" sz="2667" dirty="0">
                <a:latin typeface="UTM Avo" panose="02040603050506020204" pitchFamily="18" charset="0"/>
                <a:ea typeface="+mn-ea"/>
                <a:cs typeface="+mn-cs"/>
              </a:rPr>
              <a:t> 2</a:t>
            </a:r>
            <a:r>
              <a:rPr lang="vi-VN" sz="2667" dirty="0">
                <a:latin typeface="UTM Avo" panose="02040603050506020204" pitchFamily="18" charset="0"/>
                <a:ea typeface="+mn-ea"/>
                <a:cs typeface="+mn-cs"/>
              </a:rPr>
              <a:t> biết được </a:t>
            </a:r>
            <a:r>
              <a:rPr lang="en-US" sz="2667" dirty="0" err="1"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lang="vi-VN" sz="2667" dirty="0">
                <a:latin typeface="UTM Avo" panose="02040603050506020204" pitchFamily="18" charset="0"/>
                <a:ea typeface="+mn-ea"/>
                <a:cs typeface="+mn-cs"/>
              </a:rPr>
              <a:t> đang cần gì</a:t>
            </a:r>
            <a:r>
              <a:rPr lang="en-US" sz="2667" dirty="0"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667" dirty="0"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EC76FF9E-C054-C296-06CA-5CE548AA7430}"/>
              </a:ext>
            </a:extLst>
          </p:cNvPr>
          <p:cNvSpPr/>
          <p:nvPr/>
        </p:nvSpPr>
        <p:spPr>
          <a:xfrm>
            <a:off x="745484" y="1720511"/>
            <a:ext cx="1964552" cy="635000"/>
          </a:xfrm>
          <a:prstGeom prst="roundRect">
            <a:avLst/>
          </a:prstGeom>
          <a:solidFill>
            <a:srgbClr val="E86C5E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2667" b="1" dirty="0" err="1">
                <a:latin typeface="UTM Avo" panose="02040603050506020204" pitchFamily="18" charset="0"/>
                <a:ea typeface="+mn-ea"/>
                <a:cs typeface="+mn-cs"/>
              </a:rPr>
              <a:t>Luật</a:t>
            </a:r>
            <a:r>
              <a:rPr lang="en-US" sz="2667" b="1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ea typeface="+mn-ea"/>
                <a:cs typeface="+mn-cs"/>
              </a:rPr>
              <a:t>chơi</a:t>
            </a:r>
            <a:endParaRPr lang="en-US" sz="2667" b="1" dirty="0"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>
          <a:extLst>
            <a:ext uri="{FF2B5EF4-FFF2-40B4-BE49-F238E27FC236}">
              <a16:creationId xmlns:a16="http://schemas.microsoft.com/office/drawing/2014/main" id="{5342DBC0-8542-B483-D0E5-722B4C008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F52616-5C0B-CB90-4A77-DC541C9CAD37}"/>
              </a:ext>
            </a:extLst>
          </p:cNvPr>
          <p:cNvGrpSpPr/>
          <p:nvPr/>
        </p:nvGrpSpPr>
        <p:grpSpPr>
          <a:xfrm>
            <a:off x="629920" y="1773457"/>
            <a:ext cx="8188960" cy="2286000"/>
            <a:chOff x="1314568" y="5372101"/>
            <a:chExt cx="12283440" cy="3429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D8536E-74F2-4B43-9C4D-77B687F23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76"/>
            <a:stretch/>
          </p:blipFill>
          <p:spPr>
            <a:xfrm>
              <a:off x="1314568" y="6743701"/>
              <a:ext cx="1145856" cy="2057400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0DDB4AB6-712B-0BC1-7EFA-516FD9173690}"/>
                </a:ext>
              </a:extLst>
            </p:cNvPr>
            <p:cNvSpPr/>
            <p:nvPr/>
          </p:nvSpPr>
          <p:spPr>
            <a:xfrm>
              <a:off x="3513253" y="5372101"/>
              <a:ext cx="10084755" cy="2743200"/>
            </a:xfrm>
            <a:prstGeom prst="wedgeRoundRectCallout">
              <a:avLst>
                <a:gd name="adj1" fmla="val -57429"/>
                <a:gd name="adj2" fmla="val -990"/>
                <a:gd name="adj3" fmla="val 16667"/>
              </a:avLst>
            </a:prstGeom>
            <a:solidFill>
              <a:srgbClr val="F5F797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vi-VN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A01958-9CC5-7C18-23B3-DAA4BE7A8EF4}"/>
              </a:ext>
            </a:extLst>
          </p:cNvPr>
          <p:cNvGrpSpPr/>
          <p:nvPr/>
        </p:nvGrpSpPr>
        <p:grpSpPr>
          <a:xfrm>
            <a:off x="2629109" y="4282976"/>
            <a:ext cx="5719025" cy="1757574"/>
            <a:chOff x="8637584" y="5326539"/>
            <a:chExt cx="8578537" cy="26363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544906-9D84-9F49-22E8-DC8275EBB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124"/>
            <a:stretch/>
          </p:blipFill>
          <p:spPr>
            <a:xfrm>
              <a:off x="15209521" y="5356860"/>
              <a:ext cx="2006600" cy="2516528"/>
            </a:xfrm>
            <a:prstGeom prst="rect">
              <a:avLst/>
            </a:prstGeom>
          </p:spPr>
        </p:pic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B35159C8-D929-9F99-E61C-CD9A30482F65}"/>
                </a:ext>
              </a:extLst>
            </p:cNvPr>
            <p:cNvSpPr/>
            <p:nvPr/>
          </p:nvSpPr>
          <p:spPr>
            <a:xfrm>
              <a:off x="8637584" y="5326539"/>
              <a:ext cx="6145215" cy="2636362"/>
            </a:xfrm>
            <a:prstGeom prst="wedgeRoundRectCallout">
              <a:avLst>
                <a:gd name="adj1" fmla="val 58568"/>
                <a:gd name="adj2" fmla="val -2156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vi-VN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C612E8D-3856-D808-F500-47910E12A88F}"/>
              </a:ext>
            </a:extLst>
          </p:cNvPr>
          <p:cNvSpPr/>
          <p:nvPr/>
        </p:nvSpPr>
        <p:spPr>
          <a:xfrm>
            <a:off x="2314150" y="1824257"/>
            <a:ext cx="645393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Tôi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thoi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</a:rPr>
              <a:t>H</a:t>
            </a:r>
            <a:r>
              <a:rPr lang="vi-VN" sz="2400" dirty="0">
                <a:latin typeface="UTM Avo" panose="02040603050506020204" pitchFamily="18" charset="0"/>
              </a:rPr>
              <a:t>ình thoi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</a:rPr>
              <a:t>có hai cặp cạnh đối song song và bằng nhau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08CAA0-3112-70C6-FC10-18CC3E9964F4}"/>
              </a:ext>
            </a:extLst>
          </p:cNvPr>
          <p:cNvGrpSpPr/>
          <p:nvPr/>
        </p:nvGrpSpPr>
        <p:grpSpPr>
          <a:xfrm>
            <a:off x="3060117" y="4408231"/>
            <a:ext cx="3234794" cy="1524000"/>
            <a:chOff x="9144000" y="6139906"/>
            <a:chExt cx="4852191" cy="2286000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2B09A548-D8BD-7004-EF2D-7AE43CF01C4B}"/>
                </a:ext>
              </a:extLst>
            </p:cNvPr>
            <p:cNvSpPr/>
            <p:nvPr/>
          </p:nvSpPr>
          <p:spPr>
            <a:xfrm>
              <a:off x="11710191" y="6139906"/>
              <a:ext cx="2286000" cy="228600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UTM Avo" panose="020406030505060202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F90A9A-0CB4-92A3-09DB-0864E754FD2E}"/>
                </a:ext>
              </a:extLst>
            </p:cNvPr>
            <p:cNvSpPr/>
            <p:nvPr/>
          </p:nvSpPr>
          <p:spPr>
            <a:xfrm>
              <a:off x="9144000" y="6916262"/>
              <a:ext cx="2332851" cy="1246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thoi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</a:p>
            <a:p>
              <a:endParaRPr lang="en-US" sz="24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3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A891021-45F1-7096-9CDC-2F82E8149F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55286" y="167047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384264" y="1546643"/>
            <a:ext cx="10241316" cy="53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67"/>
              </a:spcBef>
              <a:spcAft>
                <a:spcPts val="467"/>
              </a:spcAft>
            </a:pP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Quan </a:t>
            </a:r>
            <a:r>
              <a:rPr lang="fr-FR" sz="2200" b="1" dirty="0" err="1">
                <a:latin typeface="UTM Avo" panose="02040603050506020204" pitchFamily="18" charset="0"/>
                <a:ea typeface="Calibri"/>
                <a:cs typeface="Times New Roman"/>
              </a:rPr>
              <a:t>sát</a:t>
            </a: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fr-FR" sz="2200" b="1" dirty="0" err="1">
                <a:latin typeface="UTM Avo" panose="02040603050506020204" pitchFamily="18" charset="0"/>
                <a:ea typeface="Calibri"/>
                <a:cs typeface="Times New Roman"/>
              </a:rPr>
              <a:t>hình</a:t>
            </a: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fr-FR" sz="2200" b="1" dirty="0" err="1">
                <a:latin typeface="UTM Avo" panose="02040603050506020204" pitchFamily="18" charset="0"/>
                <a:ea typeface="Calibri"/>
                <a:cs typeface="Times New Roman"/>
              </a:rPr>
              <a:t>vẽ</a:t>
            </a: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fr-FR" sz="2200" b="1" dirty="0" err="1">
                <a:latin typeface="UTM Avo" panose="02040603050506020204" pitchFamily="18" charset="0"/>
                <a:ea typeface="Calibri"/>
                <a:cs typeface="Times New Roman"/>
              </a:rPr>
              <a:t>sau</a:t>
            </a: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, </a:t>
            </a:r>
            <a:r>
              <a:rPr lang="fr-FR" sz="2200" b="1" dirty="0" err="1">
                <a:latin typeface="UTM Avo" panose="02040603050506020204" pitchFamily="18" charset="0"/>
                <a:ea typeface="Calibri"/>
                <a:cs typeface="Times New Roman"/>
              </a:rPr>
              <a:t>hãy</a:t>
            </a: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fr-FR" sz="2200" b="1" dirty="0" err="1">
                <a:latin typeface="UTM Avo" panose="02040603050506020204" pitchFamily="18" charset="0"/>
                <a:ea typeface="Calibri"/>
                <a:cs typeface="Times New Roman"/>
              </a:rPr>
              <a:t>dùng</a:t>
            </a: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 ê </a:t>
            </a:r>
            <a:r>
              <a:rPr lang="fr-FR" sz="2200" b="1" dirty="0" err="1">
                <a:latin typeface="UTM Avo" panose="02040603050506020204" pitchFamily="18" charset="0"/>
                <a:ea typeface="Calibri"/>
                <a:cs typeface="Times New Roman"/>
              </a:rPr>
              <a:t>ke</a:t>
            </a: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fr-FR" sz="2200" b="1" dirty="0" err="1">
                <a:latin typeface="UTM Avo" panose="02040603050506020204" pitchFamily="18" charset="0"/>
                <a:ea typeface="Calibri"/>
                <a:cs typeface="Times New Roman"/>
              </a:rPr>
              <a:t>để</a:t>
            </a: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fr-FR" sz="2200" b="1" dirty="0" err="1">
                <a:latin typeface="UTM Avo" panose="02040603050506020204" pitchFamily="18" charset="0"/>
                <a:ea typeface="Calibri"/>
                <a:cs typeface="Times New Roman"/>
              </a:rPr>
              <a:t>kiểm</a:t>
            </a: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 tra </a:t>
            </a:r>
            <a:r>
              <a:rPr lang="fr-FR" sz="2200" b="1" dirty="0" err="1">
                <a:latin typeface="UTM Avo" panose="02040603050506020204" pitchFamily="18" charset="0"/>
                <a:ea typeface="Calibri"/>
                <a:cs typeface="Times New Roman"/>
              </a:rPr>
              <a:t>và</a:t>
            </a: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fr-FR" sz="2200" b="1" dirty="0" err="1">
                <a:latin typeface="UTM Avo" panose="02040603050506020204" pitchFamily="18" charset="0"/>
                <a:ea typeface="Calibri"/>
                <a:cs typeface="Times New Roman"/>
              </a:rPr>
              <a:t>chỉ</a:t>
            </a:r>
            <a:r>
              <a:rPr lang="fr-FR" sz="2200" b="1" dirty="0">
                <a:latin typeface="UTM Avo" panose="02040603050506020204" pitchFamily="18" charset="0"/>
                <a:ea typeface="Calibri"/>
                <a:cs typeface="Times New Roman"/>
              </a:rPr>
              <a:t> ra: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0B7A0-1299-079D-BFC4-5B242EC01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2606040"/>
            <a:ext cx="4702089" cy="3662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6FF3B-32E3-BAEA-F3EF-D18A99C8C216}"/>
              </a:ext>
            </a:extLst>
          </p:cNvPr>
          <p:cNvSpPr/>
          <p:nvPr/>
        </p:nvSpPr>
        <p:spPr>
          <a:xfrm>
            <a:off x="567433" y="1982669"/>
            <a:ext cx="5384800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a) Các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song </a:t>
            </a:r>
            <a:r>
              <a:rPr lang="en-US" sz="2400" dirty="0" err="1">
                <a:latin typeface="UTM Avo" panose="02040603050506020204" pitchFamily="18" charset="0"/>
              </a:rPr>
              <a:t>song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b) Các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c) </a:t>
            </a:r>
            <a:r>
              <a:rPr lang="en-US" sz="2400" dirty="0" err="1">
                <a:latin typeface="UTM Avo" panose="020406030505060202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nhọn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tù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F26D55-820A-AA9B-523E-71A12250E0FF}"/>
              </a:ext>
            </a:extLst>
          </p:cNvPr>
          <p:cNvSpPr/>
          <p:nvPr/>
        </p:nvSpPr>
        <p:spPr>
          <a:xfrm>
            <a:off x="5597680" y="1992829"/>
            <a:ext cx="1786066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AD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BC.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BF3B3-F70C-6D5D-CEEB-789173E803B8}"/>
              </a:ext>
            </a:extLst>
          </p:cNvPr>
          <p:cNvSpPr/>
          <p:nvPr/>
        </p:nvSpPr>
        <p:spPr>
          <a:xfrm>
            <a:off x="639172" y="3032066"/>
            <a:ext cx="2071401" cy="1128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DA và BA.</a:t>
            </a:r>
          </a:p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AB và BC.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DE29E-F541-4724-BBF8-8E47425BA036}"/>
              </a:ext>
            </a:extLst>
          </p:cNvPr>
          <p:cNvSpPr/>
          <p:nvPr/>
        </p:nvSpPr>
        <p:spPr>
          <a:xfrm>
            <a:off x="625282" y="4708644"/>
            <a:ext cx="4943982" cy="1128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Góc đỉnh A, cạnh AD và AB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G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óc đỉnh B, cạnh BA và BC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627F4CC5-2D89-D20A-B4DB-3976EEE39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730F7-F95E-0441-D625-AEC0DBE3A2F6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76DFE3-732E-803D-6953-1EB549090C78}"/>
              </a:ext>
            </a:extLst>
          </p:cNvPr>
          <p:cNvCxnSpPr>
            <a:cxnSpLocks/>
          </p:cNvCxnSpPr>
          <p:nvPr/>
        </p:nvCxnSpPr>
        <p:spPr>
          <a:xfrm>
            <a:off x="4867442" y="2283228"/>
            <a:ext cx="0" cy="3698472"/>
          </a:xfrm>
          <a:prstGeom prst="line">
            <a:avLst/>
          </a:prstGeom>
          <a:ln w="381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A9C77-0375-C996-0AF0-C9324403C66E}"/>
              </a:ext>
            </a:extLst>
          </p:cNvPr>
          <p:cNvSpPr/>
          <p:nvPr/>
        </p:nvSpPr>
        <p:spPr>
          <a:xfrm>
            <a:off x="632208" y="2030249"/>
            <a:ext cx="4691631" cy="36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</a:rPr>
              <a:t>a) 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</a:rPr>
              <a:t>4 </a:t>
            </a:r>
            <a:r>
              <a:rPr lang="en-US" sz="2400" dirty="0" err="1">
                <a:latin typeface="UTM Avo" panose="02040603050506020204" pitchFamily="18" charset="0"/>
              </a:rPr>
              <a:t>tạ</a:t>
            </a:r>
            <a:r>
              <a:rPr lang="en-US" sz="2400" dirty="0">
                <a:latin typeface="UTM Avo" panose="02040603050506020204" pitchFamily="18" charset="0"/>
              </a:rPr>
              <a:t>             =                   kg      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</a:rPr>
              <a:t>16 </a:t>
            </a:r>
            <a:r>
              <a:rPr lang="en-US" sz="2400" dirty="0" err="1">
                <a:latin typeface="UTM Avo" panose="02040603050506020204" pitchFamily="18" charset="0"/>
              </a:rPr>
              <a:t>tấn</a:t>
            </a:r>
            <a:r>
              <a:rPr lang="en-US" sz="2400" dirty="0">
                <a:latin typeface="UTM Avo" panose="02040603050506020204" pitchFamily="18" charset="0"/>
              </a:rPr>
              <a:t>         =                   kg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</a:rPr>
              <a:t>3 </a:t>
            </a:r>
            <a:r>
              <a:rPr lang="en-US" sz="2400" dirty="0" err="1">
                <a:latin typeface="UTM Avo" panose="02040603050506020204" pitchFamily="18" charset="0"/>
              </a:rPr>
              <a:t>tạ</a:t>
            </a:r>
            <a:r>
              <a:rPr lang="en-US" sz="2400" dirty="0">
                <a:latin typeface="UTM Avo" panose="02040603050506020204" pitchFamily="18" charset="0"/>
              </a:rPr>
              <a:t> 15 kg   =                   kg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</a:rPr>
              <a:t>4 </a:t>
            </a:r>
            <a:r>
              <a:rPr lang="en-US" sz="2400" dirty="0" err="1">
                <a:latin typeface="UTM Avo" panose="02040603050506020204" pitchFamily="18" charset="0"/>
              </a:rPr>
              <a:t>tấn</a:t>
            </a:r>
            <a:r>
              <a:rPr lang="en-US" sz="2400" dirty="0">
                <a:latin typeface="UTM Avo" panose="02040603050506020204" pitchFamily="18" charset="0"/>
              </a:rPr>
              <a:t> 40 kg =                  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FD5970-66A0-2A4D-1F5F-277585452195}"/>
                  </a:ext>
                </a:extLst>
              </p:cNvPr>
              <p:cNvSpPr/>
              <p:nvPr/>
            </p:nvSpPr>
            <p:spPr>
              <a:xfrm>
                <a:off x="5175673" y="1977223"/>
                <a:ext cx="3539067" cy="4165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b) </a:t>
                </a: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30 kg       =            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yến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500 kg     =            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tạ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8 000 kg  =            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tấn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tạ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       =            kg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FD5970-66A0-2A4D-1F5F-277585452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73" y="1977223"/>
                <a:ext cx="3539067" cy="4165756"/>
              </a:xfrm>
              <a:prstGeom prst="rect">
                <a:avLst/>
              </a:prstGeom>
              <a:blipFill>
                <a:blip r:embed="rId4"/>
                <a:stretch>
                  <a:fillRect l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69">
            <a:extLst>
              <a:ext uri="{FF2B5EF4-FFF2-40B4-BE49-F238E27FC236}">
                <a16:creationId xmlns:a16="http://schemas.microsoft.com/office/drawing/2014/main" id="{4F37F42F-EC50-1A10-267B-98A5AD679A72}"/>
              </a:ext>
            </a:extLst>
          </p:cNvPr>
          <p:cNvSpPr/>
          <p:nvPr/>
        </p:nvSpPr>
        <p:spPr>
          <a:xfrm>
            <a:off x="2855655" y="2964180"/>
            <a:ext cx="1120510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70">
            <a:extLst>
              <a:ext uri="{FF2B5EF4-FFF2-40B4-BE49-F238E27FC236}">
                <a16:creationId xmlns:a16="http://schemas.microsoft.com/office/drawing/2014/main" id="{EF42F71E-0C5C-B581-B895-F13BAF872390}"/>
              </a:ext>
            </a:extLst>
          </p:cNvPr>
          <p:cNvSpPr/>
          <p:nvPr/>
        </p:nvSpPr>
        <p:spPr>
          <a:xfrm>
            <a:off x="2766754" y="3679959"/>
            <a:ext cx="1306913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71">
            <a:extLst>
              <a:ext uri="{FF2B5EF4-FFF2-40B4-BE49-F238E27FC236}">
                <a16:creationId xmlns:a16="http://schemas.microsoft.com/office/drawing/2014/main" id="{4B594B52-94B5-58F0-88BF-EB5DB989EC44}"/>
              </a:ext>
            </a:extLst>
          </p:cNvPr>
          <p:cNvSpPr/>
          <p:nvPr/>
        </p:nvSpPr>
        <p:spPr>
          <a:xfrm>
            <a:off x="2862005" y="4392930"/>
            <a:ext cx="1120510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72">
            <a:extLst>
              <a:ext uri="{FF2B5EF4-FFF2-40B4-BE49-F238E27FC236}">
                <a16:creationId xmlns:a16="http://schemas.microsoft.com/office/drawing/2014/main" id="{9F69D6D2-8435-3E6A-F50D-64992C21F58F}"/>
              </a:ext>
            </a:extLst>
          </p:cNvPr>
          <p:cNvSpPr/>
          <p:nvPr/>
        </p:nvSpPr>
        <p:spPr>
          <a:xfrm>
            <a:off x="2868355" y="5117579"/>
            <a:ext cx="1120510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75CF89-8E78-9A2F-E0C0-1F1BDE87F6A3}"/>
              </a:ext>
            </a:extLst>
          </p:cNvPr>
          <p:cNvSpPr/>
          <p:nvPr/>
        </p:nvSpPr>
        <p:spPr>
          <a:xfrm>
            <a:off x="3045505" y="2919731"/>
            <a:ext cx="756937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400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D86599-84FF-0641-4AD9-F5604733065B}"/>
              </a:ext>
            </a:extLst>
          </p:cNvPr>
          <p:cNvSpPr/>
          <p:nvPr/>
        </p:nvSpPr>
        <p:spPr>
          <a:xfrm>
            <a:off x="2699508" y="3622611"/>
            <a:ext cx="1438151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16 000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B8B14D-B912-2224-66CE-C27EB724B456}"/>
              </a:ext>
            </a:extLst>
          </p:cNvPr>
          <p:cNvSpPr/>
          <p:nvPr/>
        </p:nvSpPr>
        <p:spPr>
          <a:xfrm>
            <a:off x="3051856" y="4354831"/>
            <a:ext cx="756937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315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457FA-ACD2-802F-1DEC-0B1E1AA1D280}"/>
              </a:ext>
            </a:extLst>
          </p:cNvPr>
          <p:cNvSpPr/>
          <p:nvPr/>
        </p:nvSpPr>
        <p:spPr>
          <a:xfrm>
            <a:off x="2909187" y="5058114"/>
            <a:ext cx="104227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4 040</a:t>
            </a:r>
          </a:p>
        </p:txBody>
      </p:sp>
      <p:sp>
        <p:nvSpPr>
          <p:cNvPr id="31" name="Rounded Rectangle 69">
            <a:extLst>
              <a:ext uri="{FF2B5EF4-FFF2-40B4-BE49-F238E27FC236}">
                <a16:creationId xmlns:a16="http://schemas.microsoft.com/office/drawing/2014/main" id="{947ED28F-A9C5-E446-5B46-BB1055928DCA}"/>
              </a:ext>
            </a:extLst>
          </p:cNvPr>
          <p:cNvSpPr/>
          <p:nvPr/>
        </p:nvSpPr>
        <p:spPr>
          <a:xfrm>
            <a:off x="6945055" y="2964180"/>
            <a:ext cx="855285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70">
            <a:extLst>
              <a:ext uri="{FF2B5EF4-FFF2-40B4-BE49-F238E27FC236}">
                <a16:creationId xmlns:a16="http://schemas.microsoft.com/office/drawing/2014/main" id="{B8E42B12-DDFE-EC60-6C42-F8481491E7C5}"/>
              </a:ext>
            </a:extLst>
          </p:cNvPr>
          <p:cNvSpPr/>
          <p:nvPr/>
        </p:nvSpPr>
        <p:spPr>
          <a:xfrm>
            <a:off x="6957755" y="3710439"/>
            <a:ext cx="852745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71">
            <a:extLst>
              <a:ext uri="{FF2B5EF4-FFF2-40B4-BE49-F238E27FC236}">
                <a16:creationId xmlns:a16="http://schemas.microsoft.com/office/drawing/2014/main" id="{D518F202-80A2-9426-ACF9-A387AE8A8E66}"/>
              </a:ext>
            </a:extLst>
          </p:cNvPr>
          <p:cNvSpPr/>
          <p:nvPr/>
        </p:nvSpPr>
        <p:spPr>
          <a:xfrm>
            <a:off x="6951405" y="4545330"/>
            <a:ext cx="855285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72">
            <a:extLst>
              <a:ext uri="{FF2B5EF4-FFF2-40B4-BE49-F238E27FC236}">
                <a16:creationId xmlns:a16="http://schemas.microsoft.com/office/drawing/2014/main" id="{0459F5D4-3D3C-95DB-B1BA-B88336A0C5BD}"/>
              </a:ext>
            </a:extLst>
          </p:cNvPr>
          <p:cNvSpPr/>
          <p:nvPr/>
        </p:nvSpPr>
        <p:spPr>
          <a:xfrm>
            <a:off x="6890378" y="5414625"/>
            <a:ext cx="855285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DD8F3B-3C69-DF1D-CEE5-5ECE6A8BD1B5}"/>
              </a:ext>
            </a:extLst>
          </p:cNvPr>
          <p:cNvSpPr/>
          <p:nvPr/>
        </p:nvSpPr>
        <p:spPr>
          <a:xfrm>
            <a:off x="7185026" y="2919731"/>
            <a:ext cx="37542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3F94A7-549E-E79C-93DF-B9C76991E77F}"/>
              </a:ext>
            </a:extLst>
          </p:cNvPr>
          <p:cNvSpPr/>
          <p:nvPr/>
        </p:nvSpPr>
        <p:spPr>
          <a:xfrm>
            <a:off x="6890509" y="3653091"/>
            <a:ext cx="973331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BD15D9-81FF-A1B5-D3B7-2E4AE0253D41}"/>
              </a:ext>
            </a:extLst>
          </p:cNvPr>
          <p:cNvSpPr/>
          <p:nvPr/>
        </p:nvSpPr>
        <p:spPr>
          <a:xfrm>
            <a:off x="7191378" y="4478356"/>
            <a:ext cx="37542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B878BC-B090-B04A-999E-DC73720BEE06}"/>
              </a:ext>
            </a:extLst>
          </p:cNvPr>
          <p:cNvSpPr/>
          <p:nvPr/>
        </p:nvSpPr>
        <p:spPr>
          <a:xfrm>
            <a:off x="7057496" y="5355160"/>
            <a:ext cx="566181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54EA4-228B-E944-4B39-E2CADE3200EC}"/>
              </a:ext>
            </a:extLst>
          </p:cNvPr>
          <p:cNvSpPr txBox="1"/>
          <p:nvPr/>
        </p:nvSpPr>
        <p:spPr>
          <a:xfrm>
            <a:off x="1395360" y="1643431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Số?</a:t>
            </a:r>
          </a:p>
        </p:txBody>
      </p:sp>
    </p:spTree>
    <p:extLst>
      <p:ext uri="{BB962C8B-B14F-4D97-AF65-F5344CB8AC3E}">
        <p14:creationId xmlns:p14="http://schemas.microsoft.com/office/powerpoint/2010/main" val="1571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22" grpId="0"/>
      <p:bldP spid="23" grpId="0"/>
      <p:bldP spid="24" grpId="0"/>
      <p:bldP spid="25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194B547E-EF51-FB4E-4DFE-D0B2BC0E8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50C72A-7F1E-2283-0E62-3F69C10126B1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79245-5F16-A25D-351F-44531E321F56}"/>
              </a:ext>
            </a:extLst>
          </p:cNvPr>
          <p:cNvSpPr txBox="1"/>
          <p:nvPr/>
        </p:nvSpPr>
        <p:spPr>
          <a:xfrm>
            <a:off x="1395360" y="1643431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86BD59-3CFA-3BFF-A449-DB02F9534D93}"/>
              </a:ext>
            </a:extLst>
          </p:cNvPr>
          <p:cNvCxnSpPr>
            <a:cxnSpLocks/>
          </p:cNvCxnSpPr>
          <p:nvPr/>
        </p:nvCxnSpPr>
        <p:spPr>
          <a:xfrm>
            <a:off x="4905943" y="2283228"/>
            <a:ext cx="0" cy="3698472"/>
          </a:xfrm>
          <a:prstGeom prst="line">
            <a:avLst/>
          </a:prstGeom>
          <a:ln w="381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2DF5962-144C-9549-0CD5-BC1F64B88EC0}"/>
              </a:ext>
            </a:extLst>
          </p:cNvPr>
          <p:cNvSpPr/>
          <p:nvPr/>
        </p:nvSpPr>
        <p:spPr>
          <a:xfrm>
            <a:off x="632208" y="2030249"/>
            <a:ext cx="4691631" cy="292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</a:rPr>
              <a:t>c) 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</a:rPr>
              <a:t>4 </a:t>
            </a:r>
            <a:r>
              <a:rPr lang="en-US" sz="2400" dirty="0" err="1">
                <a:latin typeface="UTM Avo" panose="02040603050506020204" pitchFamily="18" charset="0"/>
              </a:rPr>
              <a:t>giờ</a:t>
            </a:r>
            <a:r>
              <a:rPr lang="en-US" sz="2400" dirty="0">
                <a:latin typeface="UTM Avo" panose="02040603050506020204" pitchFamily="18" charset="0"/>
              </a:rPr>
              <a:t>      =                     </a:t>
            </a:r>
            <a:r>
              <a:rPr lang="en-US" sz="2400" dirty="0" err="1">
                <a:latin typeface="UTM Avo" panose="02040603050506020204" pitchFamily="18" charset="0"/>
              </a:rPr>
              <a:t>phút</a:t>
            </a: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</a:rPr>
              <a:t>5 </a:t>
            </a:r>
            <a:r>
              <a:rPr lang="en-US" sz="2400" dirty="0" err="1">
                <a:latin typeface="UTM Avo" panose="02040603050506020204" pitchFamily="18" charset="0"/>
              </a:rPr>
              <a:t>phút</a:t>
            </a:r>
            <a:r>
              <a:rPr lang="en-US" sz="2400" dirty="0">
                <a:latin typeface="UTM Avo" panose="02040603050506020204" pitchFamily="18" charset="0"/>
              </a:rPr>
              <a:t>    =                     </a:t>
            </a:r>
            <a:r>
              <a:rPr lang="en-US" sz="2400" dirty="0" err="1">
                <a:latin typeface="UTM Avo" panose="02040603050506020204" pitchFamily="18" charset="0"/>
              </a:rPr>
              <a:t>giây</a:t>
            </a: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</a:rPr>
              <a:t>480 </a:t>
            </a:r>
            <a:r>
              <a:rPr lang="en-US" sz="2400" dirty="0" err="1">
                <a:latin typeface="UTM Avo" panose="02040603050506020204" pitchFamily="18" charset="0"/>
              </a:rPr>
              <a:t>giây</a:t>
            </a:r>
            <a:r>
              <a:rPr lang="en-US" sz="2400" dirty="0">
                <a:latin typeface="UTM Avo" panose="02040603050506020204" pitchFamily="18" charset="0"/>
              </a:rPr>
              <a:t> =                    </a:t>
            </a:r>
            <a:r>
              <a:rPr lang="en-US" sz="2400" dirty="0" err="1">
                <a:latin typeface="UTM Avo" panose="02040603050506020204" pitchFamily="18" charset="0"/>
              </a:rPr>
              <a:t>phút</a:t>
            </a:r>
            <a:endParaRPr lang="en-US" sz="24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D7E416-8987-08C9-FDDC-725AA4C5847B}"/>
                  </a:ext>
                </a:extLst>
              </p:cNvPr>
              <p:cNvSpPr/>
              <p:nvPr/>
            </p:nvSpPr>
            <p:spPr>
              <a:xfrm>
                <a:off x="5175673" y="1977223"/>
                <a:ext cx="5258112" cy="2993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d) 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120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phút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    =                     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giờ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giờ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           =                    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phút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21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thế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kỉ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     =                    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năm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D7E416-8987-08C9-FDDC-725AA4C58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73" y="1977223"/>
                <a:ext cx="5258112" cy="2993512"/>
              </a:xfrm>
              <a:prstGeom prst="rect">
                <a:avLst/>
              </a:prstGeom>
              <a:blipFill>
                <a:blip r:embed="rId4"/>
                <a:stretch>
                  <a:fillRect l="-1738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69">
            <a:extLst>
              <a:ext uri="{FF2B5EF4-FFF2-40B4-BE49-F238E27FC236}">
                <a16:creationId xmlns:a16="http://schemas.microsoft.com/office/drawing/2014/main" id="{56376B06-A0E3-E5F8-6580-0279C56DE89B}"/>
              </a:ext>
            </a:extLst>
          </p:cNvPr>
          <p:cNvSpPr/>
          <p:nvPr/>
        </p:nvSpPr>
        <p:spPr>
          <a:xfrm>
            <a:off x="2518770" y="2935304"/>
            <a:ext cx="1120510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9003ED-3939-CEE6-D4AE-1BAE90D52D23}"/>
              </a:ext>
            </a:extLst>
          </p:cNvPr>
          <p:cNvSpPr/>
          <p:nvPr/>
        </p:nvSpPr>
        <p:spPr>
          <a:xfrm>
            <a:off x="2708620" y="2890855"/>
            <a:ext cx="756938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240</a:t>
            </a:r>
          </a:p>
        </p:txBody>
      </p:sp>
      <p:sp>
        <p:nvSpPr>
          <p:cNvPr id="4" name="Rounded Rectangle 69">
            <a:extLst>
              <a:ext uri="{FF2B5EF4-FFF2-40B4-BE49-F238E27FC236}">
                <a16:creationId xmlns:a16="http://schemas.microsoft.com/office/drawing/2014/main" id="{08B8DFA5-40F2-60C7-9DEB-365257B4EF64}"/>
              </a:ext>
            </a:extLst>
          </p:cNvPr>
          <p:cNvSpPr/>
          <p:nvPr/>
        </p:nvSpPr>
        <p:spPr>
          <a:xfrm>
            <a:off x="2518770" y="3686074"/>
            <a:ext cx="1120510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E7D2A-692B-1781-68A1-B7BD8C3E493D}"/>
              </a:ext>
            </a:extLst>
          </p:cNvPr>
          <p:cNvSpPr/>
          <p:nvPr/>
        </p:nvSpPr>
        <p:spPr>
          <a:xfrm>
            <a:off x="2708620" y="3641625"/>
            <a:ext cx="756937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300</a:t>
            </a:r>
          </a:p>
        </p:txBody>
      </p:sp>
      <p:sp>
        <p:nvSpPr>
          <p:cNvPr id="6" name="Rounded Rectangle 69">
            <a:extLst>
              <a:ext uri="{FF2B5EF4-FFF2-40B4-BE49-F238E27FC236}">
                <a16:creationId xmlns:a16="http://schemas.microsoft.com/office/drawing/2014/main" id="{2B554B8B-77FB-0E5A-C9E7-18B696DCACF1}"/>
              </a:ext>
            </a:extLst>
          </p:cNvPr>
          <p:cNvSpPr/>
          <p:nvPr/>
        </p:nvSpPr>
        <p:spPr>
          <a:xfrm>
            <a:off x="2518770" y="4407969"/>
            <a:ext cx="1120510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EC3A2-1EEA-75CC-5D52-F14778C76C68}"/>
              </a:ext>
            </a:extLst>
          </p:cNvPr>
          <p:cNvSpPr/>
          <p:nvPr/>
        </p:nvSpPr>
        <p:spPr>
          <a:xfrm>
            <a:off x="2899377" y="4363520"/>
            <a:ext cx="37542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8" name="Rounded Rectangle 69">
            <a:extLst>
              <a:ext uri="{FF2B5EF4-FFF2-40B4-BE49-F238E27FC236}">
                <a16:creationId xmlns:a16="http://schemas.microsoft.com/office/drawing/2014/main" id="{67215359-F768-1FF5-85DB-32BE060C949B}"/>
              </a:ext>
            </a:extLst>
          </p:cNvPr>
          <p:cNvSpPr/>
          <p:nvPr/>
        </p:nvSpPr>
        <p:spPr>
          <a:xfrm>
            <a:off x="7475780" y="2810176"/>
            <a:ext cx="1120510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849159-69E5-2922-9AF7-0E721B4FFBD6}"/>
              </a:ext>
            </a:extLst>
          </p:cNvPr>
          <p:cNvSpPr/>
          <p:nvPr/>
        </p:nvSpPr>
        <p:spPr>
          <a:xfrm>
            <a:off x="7856387" y="2765727"/>
            <a:ext cx="37542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0" name="Rounded Rectangle 69">
            <a:extLst>
              <a:ext uri="{FF2B5EF4-FFF2-40B4-BE49-F238E27FC236}">
                <a16:creationId xmlns:a16="http://schemas.microsoft.com/office/drawing/2014/main" id="{40F24FE7-FDF6-8A0A-73C4-6B5415DAE213}"/>
              </a:ext>
            </a:extLst>
          </p:cNvPr>
          <p:cNvSpPr/>
          <p:nvPr/>
        </p:nvSpPr>
        <p:spPr>
          <a:xfrm>
            <a:off x="7475780" y="3657198"/>
            <a:ext cx="1120510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FDE03-38E7-47E5-84AA-27460C6BDF1F}"/>
              </a:ext>
            </a:extLst>
          </p:cNvPr>
          <p:cNvSpPr/>
          <p:nvPr/>
        </p:nvSpPr>
        <p:spPr>
          <a:xfrm>
            <a:off x="7761008" y="3612749"/>
            <a:ext cx="566181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30</a:t>
            </a:r>
          </a:p>
        </p:txBody>
      </p:sp>
      <p:sp>
        <p:nvSpPr>
          <p:cNvPr id="19" name="Rounded Rectangle 69">
            <a:extLst>
              <a:ext uri="{FF2B5EF4-FFF2-40B4-BE49-F238E27FC236}">
                <a16:creationId xmlns:a16="http://schemas.microsoft.com/office/drawing/2014/main" id="{792FA975-1D32-B378-F61A-F7488F16C397}"/>
              </a:ext>
            </a:extLst>
          </p:cNvPr>
          <p:cNvSpPr/>
          <p:nvPr/>
        </p:nvSpPr>
        <p:spPr>
          <a:xfrm>
            <a:off x="7475780" y="4407969"/>
            <a:ext cx="1120510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5D02AF-83C2-0C3D-B6AE-270EA62C3D12}"/>
              </a:ext>
            </a:extLst>
          </p:cNvPr>
          <p:cNvSpPr/>
          <p:nvPr/>
        </p:nvSpPr>
        <p:spPr>
          <a:xfrm>
            <a:off x="7522963" y="4363520"/>
            <a:ext cx="104227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2 100</a:t>
            </a:r>
          </a:p>
        </p:txBody>
      </p:sp>
    </p:spTree>
    <p:extLst>
      <p:ext uri="{BB962C8B-B14F-4D97-AF65-F5344CB8AC3E}">
        <p14:creationId xmlns:p14="http://schemas.microsoft.com/office/powerpoint/2010/main" val="15041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7" grpId="0"/>
      <p:bldP spid="9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E2537949-9245-6F36-F4F7-256AD8293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DD6CDA-785C-0ED5-31B7-47C5693C86E3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9FB56-3AFA-79FB-9CD2-671E5D870139}"/>
              </a:ext>
            </a:extLst>
          </p:cNvPr>
          <p:cNvSpPr txBox="1"/>
          <p:nvPr/>
        </p:nvSpPr>
        <p:spPr>
          <a:xfrm>
            <a:off x="1395360" y="1643431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96C11C-27BB-E5A6-877C-86DD82D95A89}"/>
              </a:ext>
            </a:extLst>
          </p:cNvPr>
          <p:cNvCxnSpPr>
            <a:cxnSpLocks/>
          </p:cNvCxnSpPr>
          <p:nvPr/>
        </p:nvCxnSpPr>
        <p:spPr>
          <a:xfrm>
            <a:off x="5618214" y="2475734"/>
            <a:ext cx="0" cy="3703685"/>
          </a:xfrm>
          <a:prstGeom prst="line">
            <a:avLst/>
          </a:prstGeom>
          <a:ln w="381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0FCF47-5F1A-5A7D-60A8-BCB5C6B158D2}"/>
                  </a:ext>
                </a:extLst>
              </p:cNvPr>
              <p:cNvSpPr/>
              <p:nvPr/>
            </p:nvSpPr>
            <p:spPr>
              <a:xfrm>
                <a:off x="632208" y="2030249"/>
                <a:ext cx="4854192" cy="3665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a) 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2  </m:t>
                        </m:r>
                      </m:sup>
                    </m:sSup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       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                        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dm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dm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2  </m:t>
                        </m:r>
                      </m:sup>
                    </m:sSup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     =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cm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2  </m:t>
                        </m:r>
                      </m:sup>
                    </m:sSup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        =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cm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2  </m:t>
                        </m:r>
                      </m:sup>
                    </m:sSup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25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dm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   =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                   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dm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cm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2  </m:t>
                        </m:r>
                      </m:sup>
                    </m:sSup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20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mm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=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                   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mm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0FCF47-5F1A-5A7D-60A8-BCB5C6B15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08" y="2030249"/>
                <a:ext cx="4854192" cy="3665234"/>
              </a:xfrm>
              <a:prstGeom prst="rect">
                <a:avLst/>
              </a:prstGeom>
              <a:blipFill>
                <a:blip r:embed="rId4"/>
                <a:stretch>
                  <a:fillRect l="-2010" b="-2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69">
            <a:extLst>
              <a:ext uri="{FF2B5EF4-FFF2-40B4-BE49-F238E27FC236}">
                <a16:creationId xmlns:a16="http://schemas.microsoft.com/office/drawing/2014/main" id="{151C37E8-BCC9-4B19-4FAA-83B2D2D6EE0D}"/>
              </a:ext>
            </a:extLst>
          </p:cNvPr>
          <p:cNvSpPr/>
          <p:nvPr/>
        </p:nvSpPr>
        <p:spPr>
          <a:xfrm>
            <a:off x="2364764" y="2723548"/>
            <a:ext cx="1417963" cy="446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84D5AE-9279-EB84-BBAF-CE9E842EB2C3}"/>
              </a:ext>
            </a:extLst>
          </p:cNvPr>
          <p:cNvSpPr/>
          <p:nvPr/>
        </p:nvSpPr>
        <p:spPr>
          <a:xfrm>
            <a:off x="2708619" y="2611722"/>
            <a:ext cx="756938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564FC-964B-42F8-C650-AC6548ACA651}"/>
              </a:ext>
            </a:extLst>
          </p:cNvPr>
          <p:cNvSpPr/>
          <p:nvPr/>
        </p:nvSpPr>
        <p:spPr>
          <a:xfrm>
            <a:off x="6949440" y="3676851"/>
            <a:ext cx="5242560" cy="3181149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80AA08-46DF-DE4C-E6DB-685D3EDE8B0D}"/>
                  </a:ext>
                </a:extLst>
              </p:cNvPr>
              <p:cNvSpPr/>
              <p:nvPr/>
            </p:nvSpPr>
            <p:spPr>
              <a:xfrm>
                <a:off x="6080447" y="1977223"/>
                <a:ext cx="5258112" cy="3708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b)</a:t>
                </a:r>
              </a:p>
              <a:p>
                <a:pPr algn="just"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2  </m:t>
                        </m:r>
                      </m:sup>
                    </m:sSup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         =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                    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dm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dm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2  </m:t>
                        </m:r>
                      </m:sup>
                    </m:sSup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     =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cm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100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2  </m:t>
                        </m:r>
                      </m:sup>
                    </m:sSup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     =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                        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cm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1 500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dm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                        </m:t>
                    </m:r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600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cm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    =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                        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dm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80AA08-46DF-DE4C-E6DB-685D3EDE8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447" y="1977223"/>
                <a:ext cx="5258112" cy="3708066"/>
              </a:xfrm>
              <a:prstGeom prst="rect">
                <a:avLst/>
              </a:prstGeom>
              <a:blipFill>
                <a:blip r:embed="rId5"/>
                <a:stretch>
                  <a:fillRect l="-1738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69">
            <a:extLst>
              <a:ext uri="{FF2B5EF4-FFF2-40B4-BE49-F238E27FC236}">
                <a16:creationId xmlns:a16="http://schemas.microsoft.com/office/drawing/2014/main" id="{8CE299E2-9E42-E827-F032-633677551527}"/>
              </a:ext>
            </a:extLst>
          </p:cNvPr>
          <p:cNvSpPr/>
          <p:nvPr/>
        </p:nvSpPr>
        <p:spPr>
          <a:xfrm>
            <a:off x="2393640" y="3358816"/>
            <a:ext cx="1417963" cy="446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076342-0BB0-B0D6-346D-79E81C4D0F26}"/>
              </a:ext>
            </a:extLst>
          </p:cNvPr>
          <p:cNvSpPr/>
          <p:nvPr/>
        </p:nvSpPr>
        <p:spPr>
          <a:xfrm>
            <a:off x="2708619" y="3246990"/>
            <a:ext cx="756938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300</a:t>
            </a:r>
          </a:p>
        </p:txBody>
      </p:sp>
      <p:sp>
        <p:nvSpPr>
          <p:cNvPr id="26" name="Rounded Rectangle 69">
            <a:extLst>
              <a:ext uri="{FF2B5EF4-FFF2-40B4-BE49-F238E27FC236}">
                <a16:creationId xmlns:a16="http://schemas.microsoft.com/office/drawing/2014/main" id="{D103D6ED-BA24-97D3-4008-6295A53DDD96}"/>
              </a:ext>
            </a:extLst>
          </p:cNvPr>
          <p:cNvSpPr/>
          <p:nvPr/>
        </p:nvSpPr>
        <p:spPr>
          <a:xfrm>
            <a:off x="2499518" y="3974833"/>
            <a:ext cx="1417963" cy="446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C3EF05-DAFC-4ADB-AF25-78AAB8DE5293}"/>
              </a:ext>
            </a:extLst>
          </p:cNvPr>
          <p:cNvSpPr/>
          <p:nvPr/>
        </p:nvSpPr>
        <p:spPr>
          <a:xfrm>
            <a:off x="2576452" y="3863007"/>
            <a:ext cx="1233030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30 000</a:t>
            </a:r>
          </a:p>
        </p:txBody>
      </p:sp>
      <p:sp>
        <p:nvSpPr>
          <p:cNvPr id="28" name="Rounded Rectangle 69">
            <a:extLst>
              <a:ext uri="{FF2B5EF4-FFF2-40B4-BE49-F238E27FC236}">
                <a16:creationId xmlns:a16="http://schemas.microsoft.com/office/drawing/2014/main" id="{7B87B1D8-F686-E71F-C6B7-655D68219FB1}"/>
              </a:ext>
            </a:extLst>
          </p:cNvPr>
          <p:cNvSpPr/>
          <p:nvPr/>
        </p:nvSpPr>
        <p:spPr>
          <a:xfrm>
            <a:off x="3288791" y="4581224"/>
            <a:ext cx="1120510" cy="446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3A10EA-9F74-ABBC-2D9E-44E02CA4071C}"/>
              </a:ext>
            </a:extLst>
          </p:cNvPr>
          <p:cNvSpPr/>
          <p:nvPr/>
        </p:nvSpPr>
        <p:spPr>
          <a:xfrm>
            <a:off x="3478641" y="4469398"/>
            <a:ext cx="756938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225</a:t>
            </a:r>
          </a:p>
        </p:txBody>
      </p:sp>
      <p:sp>
        <p:nvSpPr>
          <p:cNvPr id="30" name="Rounded Rectangle 69">
            <a:extLst>
              <a:ext uri="{FF2B5EF4-FFF2-40B4-BE49-F238E27FC236}">
                <a16:creationId xmlns:a16="http://schemas.microsoft.com/office/drawing/2014/main" id="{56BB730B-9F85-7B91-DF43-609EB1CA5CA5}"/>
              </a:ext>
            </a:extLst>
          </p:cNvPr>
          <p:cNvSpPr/>
          <p:nvPr/>
        </p:nvSpPr>
        <p:spPr>
          <a:xfrm>
            <a:off x="3288791" y="5197241"/>
            <a:ext cx="1120510" cy="446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A2E934-7FF6-8BD0-8D53-B62EF1806A5D}"/>
              </a:ext>
            </a:extLst>
          </p:cNvPr>
          <p:cNvSpPr/>
          <p:nvPr/>
        </p:nvSpPr>
        <p:spPr>
          <a:xfrm>
            <a:off x="3478641" y="5085415"/>
            <a:ext cx="756938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520</a:t>
            </a:r>
          </a:p>
        </p:txBody>
      </p:sp>
      <p:sp>
        <p:nvSpPr>
          <p:cNvPr id="32" name="Rounded Rectangle 69">
            <a:extLst>
              <a:ext uri="{FF2B5EF4-FFF2-40B4-BE49-F238E27FC236}">
                <a16:creationId xmlns:a16="http://schemas.microsoft.com/office/drawing/2014/main" id="{896EC6E1-2743-7EA5-2F33-9324B6CECD90}"/>
              </a:ext>
            </a:extLst>
          </p:cNvPr>
          <p:cNvSpPr/>
          <p:nvPr/>
        </p:nvSpPr>
        <p:spPr>
          <a:xfrm>
            <a:off x="8120672" y="2540667"/>
            <a:ext cx="1417963" cy="446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C53C89-3807-224D-9A69-26DE4382A148}"/>
              </a:ext>
            </a:extLst>
          </p:cNvPr>
          <p:cNvSpPr/>
          <p:nvPr/>
        </p:nvSpPr>
        <p:spPr>
          <a:xfrm>
            <a:off x="8559905" y="2428841"/>
            <a:ext cx="566181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20</a:t>
            </a:r>
          </a:p>
        </p:txBody>
      </p:sp>
      <p:sp>
        <p:nvSpPr>
          <p:cNvPr id="34" name="Rounded Rectangle 69">
            <a:extLst>
              <a:ext uri="{FF2B5EF4-FFF2-40B4-BE49-F238E27FC236}">
                <a16:creationId xmlns:a16="http://schemas.microsoft.com/office/drawing/2014/main" id="{7020B17E-B7E1-3212-EFA5-59A5A30DB162}"/>
              </a:ext>
            </a:extLst>
          </p:cNvPr>
          <p:cNvSpPr/>
          <p:nvPr/>
        </p:nvSpPr>
        <p:spPr>
          <a:xfrm>
            <a:off x="8120672" y="3233687"/>
            <a:ext cx="1417963" cy="446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B91391-A15A-887C-7CF7-807A780CDA8E}"/>
              </a:ext>
            </a:extLst>
          </p:cNvPr>
          <p:cNvSpPr/>
          <p:nvPr/>
        </p:nvSpPr>
        <p:spPr>
          <a:xfrm>
            <a:off x="8559905" y="3121861"/>
            <a:ext cx="566181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36" name="Rounded Rectangle 69">
            <a:extLst>
              <a:ext uri="{FF2B5EF4-FFF2-40B4-BE49-F238E27FC236}">
                <a16:creationId xmlns:a16="http://schemas.microsoft.com/office/drawing/2014/main" id="{C7B380CA-29E0-525D-4ED2-1D5F49C935CB}"/>
              </a:ext>
            </a:extLst>
          </p:cNvPr>
          <p:cNvSpPr/>
          <p:nvPr/>
        </p:nvSpPr>
        <p:spPr>
          <a:xfrm>
            <a:off x="8216925" y="3917080"/>
            <a:ext cx="1417963" cy="446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B6190F-6B6E-5A98-D1E8-CF1FFB5DB6F4}"/>
              </a:ext>
            </a:extLst>
          </p:cNvPr>
          <p:cNvSpPr/>
          <p:nvPr/>
        </p:nvSpPr>
        <p:spPr>
          <a:xfrm>
            <a:off x="8560780" y="3805254"/>
            <a:ext cx="756938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100</a:t>
            </a:r>
          </a:p>
        </p:txBody>
      </p:sp>
      <p:sp>
        <p:nvSpPr>
          <p:cNvPr id="38" name="Rounded Rectangle 69">
            <a:extLst>
              <a:ext uri="{FF2B5EF4-FFF2-40B4-BE49-F238E27FC236}">
                <a16:creationId xmlns:a16="http://schemas.microsoft.com/office/drawing/2014/main" id="{2EAC7F66-E287-55FC-C85E-6CAE96E1B98D}"/>
              </a:ext>
            </a:extLst>
          </p:cNvPr>
          <p:cNvSpPr/>
          <p:nvPr/>
        </p:nvSpPr>
        <p:spPr>
          <a:xfrm>
            <a:off x="8111047" y="4600473"/>
            <a:ext cx="1417963" cy="446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33B96B-9281-4170-8304-0DC7ABFDE86B}"/>
              </a:ext>
            </a:extLst>
          </p:cNvPr>
          <p:cNvSpPr/>
          <p:nvPr/>
        </p:nvSpPr>
        <p:spPr>
          <a:xfrm>
            <a:off x="8550280" y="4488647"/>
            <a:ext cx="566181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15</a:t>
            </a:r>
          </a:p>
        </p:txBody>
      </p:sp>
      <p:sp>
        <p:nvSpPr>
          <p:cNvPr id="40" name="Rounded Rectangle 69">
            <a:extLst>
              <a:ext uri="{FF2B5EF4-FFF2-40B4-BE49-F238E27FC236}">
                <a16:creationId xmlns:a16="http://schemas.microsoft.com/office/drawing/2014/main" id="{B0C6857E-DA09-1D07-825E-E8C8061959D7}"/>
              </a:ext>
            </a:extLst>
          </p:cNvPr>
          <p:cNvSpPr/>
          <p:nvPr/>
        </p:nvSpPr>
        <p:spPr>
          <a:xfrm>
            <a:off x="8120672" y="5187615"/>
            <a:ext cx="1417963" cy="446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714E4D-A959-4BE5-397D-FF4423333095}"/>
              </a:ext>
            </a:extLst>
          </p:cNvPr>
          <p:cNvSpPr/>
          <p:nvPr/>
        </p:nvSpPr>
        <p:spPr>
          <a:xfrm>
            <a:off x="8655284" y="5075789"/>
            <a:ext cx="37542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224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4" grpId="0" animBg="1"/>
      <p:bldP spid="22" grpId="1"/>
      <p:bldP spid="15" grpId="0" animBg="1"/>
      <p:bldP spid="13" grpId="0"/>
      <p:bldP spid="24" grpId="0" animBg="1"/>
      <p:bldP spid="25" grpId="1"/>
      <p:bldP spid="26" grpId="0" animBg="1"/>
      <p:bldP spid="27" grpId="1"/>
      <p:bldP spid="28" grpId="0" animBg="1"/>
      <p:bldP spid="29" grpId="1"/>
      <p:bldP spid="30" grpId="0" animBg="1"/>
      <p:bldP spid="31" grpId="1"/>
      <p:bldP spid="32" grpId="0" animBg="1"/>
      <p:bldP spid="33" grpId="1"/>
      <p:bldP spid="34" grpId="0" animBg="1"/>
      <p:bldP spid="35" grpId="1"/>
      <p:bldP spid="36" grpId="0" animBg="1"/>
      <p:bldP spid="37" grpId="1"/>
      <p:bldP spid="38" grpId="0" animBg="1"/>
      <p:bldP spid="39" grpId="1"/>
      <p:bldP spid="40" grpId="0" animBg="1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698</Words>
  <Application>Microsoft Office PowerPoint</Application>
  <PresentationFormat>Widescreen</PresentationFormat>
  <Paragraphs>115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 Light</vt:lpstr>
      <vt:lpstr>Wingdings</vt:lpstr>
      <vt:lpstr>UTM Avo</vt:lpstr>
      <vt:lpstr>Calibri</vt:lpstr>
      <vt:lpstr>Cambria Math</vt:lpstr>
      <vt:lpstr>Arial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2023-10-24T04:45:10Z</dcterms:created>
  <dcterms:modified xsi:type="dcterms:W3CDTF">2024-02-19T01:35:24Z</dcterms:modified>
</cp:coreProperties>
</file>