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81" r:id="rId6"/>
    <p:sldId id="259" r:id="rId7"/>
    <p:sldId id="273" r:id="rId8"/>
    <p:sldId id="260" r:id="rId9"/>
    <p:sldId id="271" r:id="rId10"/>
    <p:sldId id="306" r:id="rId11"/>
    <p:sldId id="285" r:id="rId12"/>
    <p:sldId id="307" r:id="rId13"/>
    <p:sldId id="304" r:id="rId14"/>
    <p:sldId id="266" r:id="rId15"/>
    <p:sldId id="256" r:id="rId16"/>
    <p:sldId id="257" r:id="rId17"/>
    <p:sldId id="315" r:id="rId18"/>
    <p:sldId id="317" r:id="rId19"/>
    <p:sldId id="316" r:id="rId20"/>
    <p:sldId id="319" r:id="rId21"/>
    <p:sldId id="318" r:id="rId22"/>
    <p:sldId id="287" r:id="rId23"/>
    <p:sldId id="312" r:id="rId24"/>
    <p:sldId id="313" r:id="rId25"/>
    <p:sldId id="263" r:id="rId26"/>
    <p:sldId id="276" r:id="rId27"/>
    <p:sldId id="279" r:id="rId28"/>
    <p:sldId id="280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/>
    <p:restoredTop sz="95846"/>
  </p:normalViewPr>
  <p:slideViewPr>
    <p:cSldViewPr snapToGrid="0">
      <p:cViewPr varScale="1">
        <p:scale>
          <a:sx n="70" d="100"/>
          <a:sy n="70" d="100"/>
        </p:scale>
        <p:origin x="9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C657D-564D-EB44-BD51-48157BBED2AD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E990D-847E-DD49-A0ED-28F7570E662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63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E990D-847E-DD49-A0ED-28F7570E6629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9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E990D-847E-DD49-A0ED-28F7570E6629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897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E990D-847E-DD49-A0ED-28F7570E6629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446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03809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0129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69551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8810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05156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55267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8626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2928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24412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46643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52550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1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1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83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4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8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9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06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49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81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792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6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45.xml"/><Relationship Id="rId7" Type="http://schemas.openxmlformats.org/officeDocument/2006/relationships/slide" Target="slide15.xml"/><Relationship Id="rId12" Type="http://schemas.openxmlformats.org/officeDocument/2006/relationships/image" Target="../media/image36.png"/><Relationship Id="rId17" Type="http://schemas.openxmlformats.org/officeDocument/2006/relationships/slide" Target="slide16.xml"/><Relationship Id="rId2" Type="http://schemas.openxmlformats.org/officeDocument/2006/relationships/audio" Target="../media/media2.mp3"/><Relationship Id="rId16" Type="http://schemas.openxmlformats.org/officeDocument/2006/relationships/image" Target="../media/image30.jpeg"/><Relationship Id="rId1" Type="http://schemas.microsoft.com/office/2007/relationships/media" Target="../media/media2.mp3"/><Relationship Id="rId6" Type="http://schemas.openxmlformats.org/officeDocument/2006/relationships/slide" Target="slide14.xm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slide" Target="slide12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1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1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slide" Target="slide1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16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16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16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116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oc10.vn/doc-sach/tieng-viet-4-tap-2/1/388/116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68441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34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6</a:t>
            </a:r>
            <a:r>
              <a:rPr kumimoji="0" lang="en-US" sz="5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Một</a:t>
            </a:r>
            <a:r>
              <a:rPr lang="en-US" sz="5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trí</a:t>
            </a:r>
            <a:r>
              <a:rPr lang="en-US" sz="5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tuệ</a:t>
            </a:r>
            <a:r>
              <a:rPr lang="en-US" sz="5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Việt</a:t>
            </a:r>
            <a:r>
              <a:rPr lang="en-US" sz="5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Nam</a:t>
            </a:r>
            <a:endParaRPr kumimoji="0" lang="en-US" sz="5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277475" y="771178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52267" y="27432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2057400" y="0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Chào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con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, hôm 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nay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củ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rốt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ngon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nhé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^^</a:t>
            </a:r>
          </a:p>
        </p:txBody>
      </p:sp>
      <p:pic>
        <p:nvPicPr>
          <p:cNvPr id="7" name="Picture 6" descr="4a28406e86abb27c8f54aaa4fce8247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2420600" y="51054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14400" y="2209800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7236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737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1088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9050" y="5332413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4450" y="52578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77400" y="2703513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1C28E740-B3E2-3FDD-BD06-B117E45E59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pic>
        <p:nvPicPr>
          <p:cNvPr id="2" name="Picture 1" descr="bd81bbb18139c6b7a3c3be45a0b5eaa8.png">
            <a:hlinkClick r:id="rId17" action="ppaction://hlinksldjump"/>
            <a:extLst>
              <a:ext uri="{FF2B5EF4-FFF2-40B4-BE49-F238E27FC236}">
                <a16:creationId xmlns:a16="http://schemas.microsoft.com/office/drawing/2014/main" id="{3D23877D-8EBF-2D0A-9739-2373FFCF17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83675" y="5203825"/>
            <a:ext cx="1295400" cy="1295400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16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25834 3.703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3.7037E-7 L 0.33711 -0.0004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6088">
            <a:off x="1238742" y="185300"/>
            <a:ext cx="8349404" cy="2975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3362" y="429773"/>
            <a:ext cx="7100164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Câu 1. </a:t>
            </a:r>
            <a:r>
              <a:rPr lang="vi-VN" sz="2800" dirty="0">
                <a:solidFill>
                  <a:prstClr val="black"/>
                </a:solidFill>
                <a:latin typeface="UTM Avo" panose="02040603050506020204" pitchFamily="18" charset="0"/>
              </a:rPr>
              <a:t>Thời trai trẻ, bác sĩ Tôn Thất Tùng đã dành trọn tâm huyết cho con đường mình chọn như thế nào?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A746B8-9E0C-E404-92CF-E50806F94019}"/>
              </a:ext>
            </a:extLst>
          </p:cNvPr>
          <p:cNvGrpSpPr/>
          <p:nvPr/>
        </p:nvGrpSpPr>
        <p:grpSpPr>
          <a:xfrm>
            <a:off x="803286" y="2633882"/>
            <a:ext cx="5201217" cy="2653012"/>
            <a:chOff x="2868668" y="2642891"/>
            <a:chExt cx="3498417" cy="2284088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498417" cy="22840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38511" y="2989316"/>
              <a:ext cx="2369836" cy="1351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Tôn Thất Tùng sinh ra trong gia đình quan lại nhưng ông chọn con đường làm bác sĩ.</a:t>
              </a:r>
              <a:endParaRPr lang="vi-VN" sz="2400" dirty="0">
                <a:latin typeface="UTM Avo" panose="02040603050506020204" pitchFamily="18"/>
              </a:endParaRPr>
            </a:p>
          </p:txBody>
        </p:sp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D7C9547-E9FA-8E74-2208-6690CA0C5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0C9C0B-77B7-211A-7207-231AEFC78F96}"/>
              </a:ext>
            </a:extLst>
          </p:cNvPr>
          <p:cNvGrpSpPr/>
          <p:nvPr/>
        </p:nvGrpSpPr>
        <p:grpSpPr>
          <a:xfrm>
            <a:off x="5278288" y="4245332"/>
            <a:ext cx="4397828" cy="2182895"/>
            <a:chOff x="2868668" y="2642891"/>
            <a:chExt cx="2825107" cy="169901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F43A916-F634-1366-BB57-50A1FE72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114419-1177-C10C-40F6-F183CE462BC5}"/>
                </a:ext>
              </a:extLst>
            </p:cNvPr>
            <p:cNvSpPr txBox="1"/>
            <p:nvPr/>
          </p:nvSpPr>
          <p:spPr>
            <a:xfrm>
              <a:off x="3536797" y="2842713"/>
              <a:ext cx="1830067" cy="122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Thời trai trẻ của ông trôi qua trong bốn bức tường bệnh viện.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A746B8-9E0C-E404-92CF-E50806F94019}"/>
              </a:ext>
            </a:extLst>
          </p:cNvPr>
          <p:cNvGrpSpPr/>
          <p:nvPr/>
        </p:nvGrpSpPr>
        <p:grpSpPr>
          <a:xfrm>
            <a:off x="894783" y="775988"/>
            <a:ext cx="5201217" cy="2653012"/>
            <a:chOff x="2868668" y="2642891"/>
            <a:chExt cx="3498417" cy="2284088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498417" cy="22840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38511" y="2989316"/>
              <a:ext cx="2369836" cy="1442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Miệt mài suốt bốn năm trong các phòng mổ xác.</a:t>
              </a:r>
            </a:p>
          </p:txBody>
        </p:sp>
      </p:grp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49237" y="3131968"/>
            <a:ext cx="2225189" cy="353669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D7C9547-E9FA-8E74-2208-6690CA0C5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0C9C0B-77B7-211A-7207-231AEFC78F96}"/>
              </a:ext>
            </a:extLst>
          </p:cNvPr>
          <p:cNvGrpSpPr/>
          <p:nvPr/>
        </p:nvGrpSpPr>
        <p:grpSpPr>
          <a:xfrm>
            <a:off x="4126832" y="3256589"/>
            <a:ext cx="5537253" cy="2818616"/>
            <a:chOff x="2868668" y="2642891"/>
            <a:chExt cx="2825107" cy="169901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F43A916-F634-1366-BB57-50A1FE72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114419-1177-C10C-40F6-F183CE462BC5}"/>
                </a:ext>
              </a:extLst>
            </p:cNvPr>
            <p:cNvSpPr txBox="1"/>
            <p:nvPr/>
          </p:nvSpPr>
          <p:spPr>
            <a:xfrm>
              <a:off x="3378741" y="2872878"/>
              <a:ext cx="1988123" cy="107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Nghiên cứu hơn 200 lá gan để hoàn thành một công trình về gan.</a:t>
              </a:r>
            </a:p>
          </p:txBody>
        </p:sp>
      </p:grpSp>
      <p:pic>
        <p:nvPicPr>
          <p:cNvPr id="4" name="Google Shape;181;p12">
            <a:extLst>
              <a:ext uri="{FF2B5EF4-FFF2-40B4-BE49-F238E27FC236}">
                <a16:creationId xmlns:a16="http://schemas.microsoft.com/office/drawing/2014/main" id="{5FAB8163-3202-2F7D-3227-237350E637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71530" y="470791"/>
            <a:ext cx="3580196" cy="24391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8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6088">
            <a:off x="1223316" y="185802"/>
            <a:ext cx="8349404" cy="2501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052" y="522616"/>
            <a:ext cx="7100164" cy="115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Câu 2. </a:t>
            </a:r>
            <a:r>
              <a:rPr lang="vi-VN" sz="2800" dirty="0">
                <a:solidFill>
                  <a:prstClr val="black"/>
                </a:solidFill>
                <a:latin typeface="UTM Avo" panose="02040603050506020204" pitchFamily="18" charset="0"/>
              </a:rPr>
              <a:t>Những chi tiết ở đoạn 2 nói lên điều gì về bác sĩ Tôn Thất Tùng?</a:t>
            </a: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49237" y="3131968"/>
            <a:ext cx="2225189" cy="353669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D7C9547-E9FA-8E74-2208-6690CA0C5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836F151-9563-707D-A250-8B649FC6CAE4}"/>
              </a:ext>
            </a:extLst>
          </p:cNvPr>
          <p:cNvGrpSpPr/>
          <p:nvPr/>
        </p:nvGrpSpPr>
        <p:grpSpPr>
          <a:xfrm>
            <a:off x="1173518" y="2718917"/>
            <a:ext cx="6153841" cy="2366188"/>
            <a:chOff x="2868668" y="2642891"/>
            <a:chExt cx="3101378" cy="17203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8D5E9B0C-D2C0-E359-91B8-3BA23475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139B39-7284-AB53-EE77-3F46722666BD}"/>
                </a:ext>
              </a:extLst>
            </p:cNvPr>
            <p:cNvSpPr txBox="1"/>
            <p:nvPr/>
          </p:nvSpPr>
          <p:spPr>
            <a:xfrm>
              <a:off x="3539728" y="2977291"/>
              <a:ext cx="2009600" cy="138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3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Bác sĩ Tôn Thất Tùng rất yêu nghề, yêu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08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6088">
            <a:off x="1215445" y="247379"/>
            <a:ext cx="8349404" cy="2501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3914" y="589125"/>
            <a:ext cx="7782185" cy="106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600" b="1" dirty="0">
                <a:solidFill>
                  <a:prstClr val="black"/>
                </a:solidFill>
                <a:latin typeface="UTM Avo" panose="02040603050506020204" pitchFamily="18" charset="0"/>
              </a:rPr>
              <a:t>Câu 3. </a:t>
            </a:r>
            <a:r>
              <a:rPr lang="vi-VN" sz="2600" dirty="0">
                <a:solidFill>
                  <a:prstClr val="black"/>
                </a:solidFill>
                <a:latin typeface="UTM Avo" panose="02040603050506020204" pitchFamily="18" charset="0"/>
              </a:rPr>
              <a:t>Sau khi hoà bình lập lại, bác sĩ Tôn Thất Tùng đã có những đóng góp gì cho y học?</a:t>
            </a: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49237" y="3131968"/>
            <a:ext cx="2225189" cy="353669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D7C9547-E9FA-8E74-2208-6690CA0C5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2CBCE4-970E-DDDA-F253-492767602AAD}"/>
              </a:ext>
            </a:extLst>
          </p:cNvPr>
          <p:cNvGrpSpPr/>
          <p:nvPr/>
        </p:nvGrpSpPr>
        <p:grpSpPr>
          <a:xfrm>
            <a:off x="779222" y="2355937"/>
            <a:ext cx="3600273" cy="1998276"/>
            <a:chOff x="2868668" y="2642891"/>
            <a:chExt cx="3101378" cy="172039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573CAAE-0032-1381-587A-089FF9CFD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485452-C42C-3CB8-A271-B314CECDECC3}"/>
                </a:ext>
              </a:extLst>
            </p:cNvPr>
            <p:cNvSpPr txBox="1"/>
            <p:nvPr/>
          </p:nvSpPr>
          <p:spPr>
            <a:xfrm>
              <a:off x="3571282" y="2732142"/>
              <a:ext cx="2009600" cy="138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Làm Giám đốc Bệnh viện Phủ Doãn.</a:t>
              </a:r>
              <a:endParaRPr lang="vi-VN" sz="500" dirty="0">
                <a:latin typeface="UTM Avo" panose="02040603050506020204" pitchFamily="1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D58C7-1C18-202E-AC2D-49DE7B793FBC}"/>
              </a:ext>
            </a:extLst>
          </p:cNvPr>
          <p:cNvGrpSpPr/>
          <p:nvPr/>
        </p:nvGrpSpPr>
        <p:grpSpPr>
          <a:xfrm>
            <a:off x="4896222" y="2366877"/>
            <a:ext cx="3600273" cy="1998276"/>
            <a:chOff x="2868668" y="2642891"/>
            <a:chExt cx="3101378" cy="1720399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D7DD008-8456-031C-9359-99E5DB03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48BE1-9922-98BC-DF7B-01D4A5634832}"/>
                </a:ext>
              </a:extLst>
            </p:cNvPr>
            <p:cNvSpPr txBox="1"/>
            <p:nvPr/>
          </p:nvSpPr>
          <p:spPr>
            <a:xfrm>
              <a:off x="3571282" y="2732142"/>
              <a:ext cx="2009600" cy="138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Hoàn thiện phương pháp mổ gan mới.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DB4AE9-FBB2-B2FE-7744-FD3FA6F71E80}"/>
              </a:ext>
            </a:extLst>
          </p:cNvPr>
          <p:cNvGrpSpPr/>
          <p:nvPr/>
        </p:nvGrpSpPr>
        <p:grpSpPr>
          <a:xfrm>
            <a:off x="630412" y="4396056"/>
            <a:ext cx="3600273" cy="1998276"/>
            <a:chOff x="2868668" y="2642891"/>
            <a:chExt cx="3101378" cy="172039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CD7A872-91A1-0D4F-41E5-0C08C698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B6FC83-B27A-4E48-FC7D-E18B57407B5D}"/>
                </a:ext>
              </a:extLst>
            </p:cNvPr>
            <p:cNvSpPr txBox="1"/>
            <p:nvPr/>
          </p:nvSpPr>
          <p:spPr>
            <a:xfrm>
              <a:off x="3406991" y="2825410"/>
              <a:ext cx="2137789" cy="13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Đặt nền móng cho khoa mổ sọ não.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21834D-1B49-E8E6-9801-44DA08F48981}"/>
              </a:ext>
            </a:extLst>
          </p:cNvPr>
          <p:cNvGrpSpPr/>
          <p:nvPr/>
        </p:nvGrpSpPr>
        <p:grpSpPr>
          <a:xfrm>
            <a:off x="4896222" y="4396056"/>
            <a:ext cx="3600273" cy="1998276"/>
            <a:chOff x="2868668" y="2642891"/>
            <a:chExt cx="3101378" cy="172039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0D02B9D-3882-B2DE-EBA0-D64ED8E7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E4EEAB-13E1-6FA8-C4A1-3FA7C236F087}"/>
                </a:ext>
              </a:extLst>
            </p:cNvPr>
            <p:cNvSpPr txBox="1"/>
            <p:nvPr/>
          </p:nvSpPr>
          <p:spPr>
            <a:xfrm>
              <a:off x="3443093" y="2798805"/>
              <a:ext cx="2270575" cy="13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vi-VN" sz="24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Thực hiện thành công ca mổ tim đầu tiên.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2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6088">
            <a:off x="1202611" y="247797"/>
            <a:ext cx="8349404" cy="21067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5154" y="492496"/>
            <a:ext cx="6709986" cy="106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600" b="1" dirty="0">
                <a:solidFill>
                  <a:prstClr val="black"/>
                </a:solidFill>
                <a:latin typeface="UTM Avo" panose="02040603050506020204" pitchFamily="18" charset="0"/>
              </a:rPr>
              <a:t>Câu 4. </a:t>
            </a:r>
            <a:r>
              <a:rPr lang="vi-VN" sz="2600" dirty="0">
                <a:solidFill>
                  <a:prstClr val="black"/>
                </a:solidFill>
                <a:latin typeface="UTM Avo" panose="02040603050506020204" pitchFamily="18" charset="0"/>
              </a:rPr>
              <a:t>Theo em, điều gì đã giúp bác sĩ Tôn Thất Tùng thành công?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A746B8-9E0C-E404-92CF-E50806F94019}"/>
              </a:ext>
            </a:extLst>
          </p:cNvPr>
          <p:cNvGrpSpPr/>
          <p:nvPr/>
        </p:nvGrpSpPr>
        <p:grpSpPr>
          <a:xfrm>
            <a:off x="760448" y="2068659"/>
            <a:ext cx="5883239" cy="2360466"/>
            <a:chOff x="2868668" y="2642891"/>
            <a:chExt cx="3101378" cy="193239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7203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71282" y="2732142"/>
              <a:ext cx="2009600" cy="184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300" dirty="0">
                  <a:latin typeface="UTM Avo" panose="02040603050506020204" pitchFamily="18"/>
                  <a:ea typeface="Calibri"/>
                  <a:cs typeface="Calibri"/>
                  <a:sym typeface="Calibri"/>
                </a:rPr>
                <a:t>Ông chọn con đường phù hợp với tài năng và sự say mê của mình.</a:t>
              </a:r>
            </a:p>
          </p:txBody>
        </p:sp>
      </p:grpSp>
      <p:pic>
        <p:nvPicPr>
          <p:cNvPr id="6" name="Picture 5" descr="6131d3148657a26e1bfe386e7ba65811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49237" y="3131968"/>
            <a:ext cx="2225189" cy="353669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D7C9547-E9FA-8E74-2208-6690CA0C51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47" y="-1"/>
            <a:ext cx="858253" cy="957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9FD569-7EFE-CA17-179B-AD44E9FC2EB5}"/>
              </a:ext>
            </a:extLst>
          </p:cNvPr>
          <p:cNvGrpSpPr/>
          <p:nvPr/>
        </p:nvGrpSpPr>
        <p:grpSpPr>
          <a:xfrm>
            <a:off x="876099" y="4600181"/>
            <a:ext cx="4801720" cy="1471614"/>
            <a:chOff x="2868668" y="2642891"/>
            <a:chExt cx="3101378" cy="131330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6012172-9C63-CEBB-790E-EB77B38D6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3101378" cy="13133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275F0-D013-D52E-1830-23D40F866E43}"/>
                </a:ext>
              </a:extLst>
            </p:cNvPr>
            <p:cNvSpPr txBox="1"/>
            <p:nvPr/>
          </p:nvSpPr>
          <p:spPr>
            <a:xfrm>
              <a:off x="3407706" y="2897454"/>
              <a:ext cx="2261178" cy="489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</a:pPr>
              <a:r>
                <a:rPr lang="vi-VN" sz="2300" b="0" i="0" u="none" strike="noStrike" cap="none" dirty="0">
                  <a:solidFill>
                    <a:srgbClr val="000000"/>
                  </a:solidFill>
                  <a:latin typeface="UTM Avo" panose="02040603050506020204" pitchFamily="18"/>
                  <a:ea typeface="Arial"/>
                  <a:cs typeface="Arial"/>
                  <a:sym typeface="Arial"/>
                </a:rPr>
                <a:t>Ông say mê lao động.</a:t>
              </a:r>
              <a:endParaRPr lang="vi-VN" sz="2300" dirty="0">
                <a:latin typeface="UTM Avo" panose="02040603050506020204" pitchFamily="1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589357-8D24-1AF5-CD94-763362509FAC}"/>
              </a:ext>
            </a:extLst>
          </p:cNvPr>
          <p:cNvGrpSpPr/>
          <p:nvPr/>
        </p:nvGrpSpPr>
        <p:grpSpPr>
          <a:xfrm>
            <a:off x="5816247" y="3498217"/>
            <a:ext cx="3911992" cy="1773918"/>
            <a:chOff x="3227596" y="2642931"/>
            <a:chExt cx="2526712" cy="158309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0C8B9CD-7B52-B0BF-BC6C-CC9DBD4AF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27596" y="2642931"/>
              <a:ext cx="2486975" cy="15830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C06AD7-BC83-2F81-F608-B461DE457A71}"/>
                </a:ext>
              </a:extLst>
            </p:cNvPr>
            <p:cNvSpPr txBox="1"/>
            <p:nvPr/>
          </p:nvSpPr>
          <p:spPr>
            <a:xfrm>
              <a:off x="3493130" y="2891568"/>
              <a:ext cx="2261178" cy="96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</a:pPr>
              <a:r>
                <a:rPr lang="vi-VN" sz="2300" b="0" i="0" u="none" strike="noStrike" cap="none" dirty="0">
                  <a:solidFill>
                    <a:srgbClr val="000000"/>
                  </a:solidFill>
                  <a:latin typeface="UTM Avo" panose="02040603050506020204" pitchFamily="18"/>
                  <a:ea typeface="Arial"/>
                  <a:cs typeface="Arial"/>
                  <a:sym typeface="Arial"/>
                </a:rPr>
                <a:t>Ông yêu nghề, </a:t>
              </a:r>
            </a:p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</a:pPr>
              <a:r>
                <a:rPr lang="vi-VN" sz="2300" b="0" i="0" u="none" strike="noStrike" cap="none" dirty="0">
                  <a:solidFill>
                    <a:srgbClr val="000000"/>
                  </a:solidFill>
                  <a:latin typeface="UTM Avo" panose="02040603050506020204" pitchFamily="18"/>
                  <a:ea typeface="Arial"/>
                  <a:cs typeface="Arial"/>
                  <a:sym typeface="Arial"/>
                </a:rPr>
                <a:t>yêu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1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53F38B3-82FE-71D6-F4C0-B7194FDA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59" y="2929225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33;p17">
            <a:extLst>
              <a:ext uri="{FF2B5EF4-FFF2-40B4-BE49-F238E27FC236}">
                <a16:creationId xmlns:a16="http://schemas.microsoft.com/office/drawing/2014/main" id="{679D8ABE-83B8-132E-CC36-06E63AE2EE4E}"/>
              </a:ext>
            </a:extLst>
          </p:cNvPr>
          <p:cNvSpPr/>
          <p:nvPr/>
        </p:nvSpPr>
        <p:spPr>
          <a:xfrm>
            <a:off x="11187865" y="938798"/>
            <a:ext cx="555602" cy="644994"/>
          </a:xfrm>
          <a:custGeom>
            <a:avLst/>
            <a:gdLst/>
            <a:ahLst/>
            <a:cxnLst/>
            <a:rect l="l" t="t" r="r" b="b"/>
            <a:pathLst>
              <a:path w="766228" h="962158" extrusionOk="0">
                <a:moveTo>
                  <a:pt x="0" y="0"/>
                </a:moveTo>
                <a:lnTo>
                  <a:pt x="766228" y="0"/>
                </a:lnTo>
                <a:lnTo>
                  <a:pt x="766228" y="962158"/>
                </a:lnTo>
                <a:lnTo>
                  <a:pt x="0" y="962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Google Shape;234;p17">
            <a:extLst>
              <a:ext uri="{FF2B5EF4-FFF2-40B4-BE49-F238E27FC236}">
                <a16:creationId xmlns:a16="http://schemas.microsoft.com/office/drawing/2014/main" id="{4581365D-F3DD-FCD6-7849-73DB8DF8F7D0}"/>
              </a:ext>
            </a:extLst>
          </p:cNvPr>
          <p:cNvSpPr/>
          <p:nvPr/>
        </p:nvSpPr>
        <p:spPr>
          <a:xfrm rot="116458">
            <a:off x="9992274" y="5318641"/>
            <a:ext cx="591177" cy="578809"/>
          </a:xfrm>
          <a:custGeom>
            <a:avLst/>
            <a:gdLst/>
            <a:ahLst/>
            <a:cxnLst/>
            <a:rect l="l" t="t" r="r" b="b"/>
            <a:pathLst>
              <a:path w="786637" h="753741" extrusionOk="0">
                <a:moveTo>
                  <a:pt x="0" y="0"/>
                </a:moveTo>
                <a:lnTo>
                  <a:pt x="786636" y="0"/>
                </a:lnTo>
                <a:lnTo>
                  <a:pt x="786636" y="753740"/>
                </a:lnTo>
                <a:lnTo>
                  <a:pt x="0" y="753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oogle Shape;235;p17">
            <a:extLst>
              <a:ext uri="{FF2B5EF4-FFF2-40B4-BE49-F238E27FC236}">
                <a16:creationId xmlns:a16="http://schemas.microsoft.com/office/drawing/2014/main" id="{F1FE2D47-876F-36E2-26E9-49CB881360E9}"/>
              </a:ext>
            </a:extLst>
          </p:cNvPr>
          <p:cNvGrpSpPr/>
          <p:nvPr/>
        </p:nvGrpSpPr>
        <p:grpSpPr>
          <a:xfrm>
            <a:off x="4311149" y="1427039"/>
            <a:ext cx="7034630" cy="2940424"/>
            <a:chOff x="2133600" y="2705100"/>
            <a:chExt cx="12987009" cy="5428474"/>
          </a:xfrm>
        </p:grpSpPr>
        <p:sp>
          <p:nvSpPr>
            <p:cNvPr id="32" name="Google Shape;236;p17">
              <a:extLst>
                <a:ext uri="{FF2B5EF4-FFF2-40B4-BE49-F238E27FC236}">
                  <a16:creationId xmlns:a16="http://schemas.microsoft.com/office/drawing/2014/main" id="{FAD71EE9-46ED-66F7-B3F7-BF81467670F0}"/>
                </a:ext>
              </a:extLst>
            </p:cNvPr>
            <p:cNvSpPr/>
            <p:nvPr/>
          </p:nvSpPr>
          <p:spPr>
            <a:xfrm>
              <a:off x="2133600" y="2705100"/>
              <a:ext cx="12987009" cy="5428474"/>
            </a:xfrm>
            <a:prstGeom prst="cloudCallout">
              <a:avLst>
                <a:gd name="adj1" fmla="val -38593"/>
                <a:gd name="adj2" fmla="val 59121"/>
              </a:avLst>
            </a:prstGeom>
            <a:solidFill>
              <a:schemeClr val="lt1"/>
            </a:solidFill>
            <a:ln w="381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9522" tIns="24754" rIns="49522" bIns="24754" anchor="ctr" anchorCtr="0">
              <a:noAutofit/>
            </a:bodyPr>
            <a:lstStyle/>
            <a:p>
              <a:pPr algn="ctr"/>
              <a:endParaRPr sz="975">
                <a:solidFill>
                  <a:schemeClr val="lt1"/>
                </a:solidFill>
                <a:latin typeface="UTM Avo" panose="02040603050506020204" pitchFamily="1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7;p17">
              <a:extLst>
                <a:ext uri="{FF2B5EF4-FFF2-40B4-BE49-F238E27FC236}">
                  <a16:creationId xmlns:a16="http://schemas.microsoft.com/office/drawing/2014/main" id="{843FC848-F1AB-5AC5-9BDE-7A349132F653}"/>
                </a:ext>
              </a:extLst>
            </p:cNvPr>
            <p:cNvSpPr/>
            <p:nvPr/>
          </p:nvSpPr>
          <p:spPr>
            <a:xfrm>
              <a:off x="3523191" y="3341951"/>
              <a:ext cx="10207826" cy="365757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49522" tIns="24754" rIns="49522" bIns="24754" anchor="ctr" anchorCtr="0">
              <a:noAutofit/>
            </a:bodyPr>
            <a:lstStyle/>
            <a:p>
              <a:pPr marL="309582" indent="-309582" algn="just">
                <a:lnSpc>
                  <a:spcPct val="150000"/>
                </a:lnSpc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vi-VN" sz="2167" dirty="0">
                  <a:solidFill>
                    <a:schemeClr val="dk1"/>
                  </a:solidFill>
                  <a:latin typeface="UTM Avo" panose="02040603050506020204" pitchFamily="18"/>
                </a:rPr>
                <a:t>Luyện đọc trong nhóm và trước lớp.</a:t>
              </a:r>
              <a:endParaRPr sz="2167" b="1" dirty="0">
                <a:solidFill>
                  <a:srgbClr val="C00000"/>
                </a:solidFill>
                <a:latin typeface="UTM Avo" panose="02040603050506020204" pitchFamily="18"/>
              </a:endParaRPr>
            </a:p>
            <a:p>
              <a:pPr marL="309582" indent="-309582" algn="just">
                <a:lnSpc>
                  <a:spcPct val="150000"/>
                </a:lnSpc>
                <a:buClr>
                  <a:schemeClr val="dk1"/>
                </a:buClr>
                <a:buSzPts val="4000"/>
                <a:buFont typeface="Arial"/>
                <a:buChar char="•"/>
              </a:pPr>
              <a:r>
                <a:rPr lang="vi-VN" sz="2167" dirty="0">
                  <a:solidFill>
                    <a:schemeClr val="dk1"/>
                  </a:solidFill>
                  <a:latin typeface="UTM Avo" panose="02040603050506020204" pitchFamily="18"/>
                </a:rPr>
                <a:t>Nghỉ hơi, nhấn giọng đúng và thể hiện được tình cảm khi đọc.</a:t>
              </a:r>
              <a:endParaRPr sz="445" dirty="0">
                <a:latin typeface="UTM Avo" panose="02040603050506020204" pitchFamily="18"/>
              </a:endParaRPr>
            </a:p>
          </p:txBody>
        </p:sp>
      </p:grpSp>
      <p:pic>
        <p:nvPicPr>
          <p:cNvPr id="34" name="Google Shape;238;p17">
            <a:extLst>
              <a:ext uri="{FF2B5EF4-FFF2-40B4-BE49-F238E27FC236}">
                <a16:creationId xmlns:a16="http://schemas.microsoft.com/office/drawing/2014/main" id="{C6ED6B31-B484-1407-2540-0AE817E04C6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242" y="3067551"/>
            <a:ext cx="4210050" cy="337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4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p18">
            <a:extLst>
              <a:ext uri="{FF2B5EF4-FFF2-40B4-BE49-F238E27FC236}">
                <a16:creationId xmlns:a16="http://schemas.microsoft.com/office/drawing/2014/main" id="{D0AB81F1-6661-4D7A-9EA0-E5B64FAAA96D}"/>
              </a:ext>
            </a:extLst>
          </p:cNvPr>
          <p:cNvSpPr/>
          <p:nvPr/>
        </p:nvSpPr>
        <p:spPr>
          <a:xfrm rot="-5400000">
            <a:off x="-507434" y="5365184"/>
            <a:ext cx="2050347" cy="368393"/>
          </a:xfrm>
          <a:custGeom>
            <a:avLst/>
            <a:gdLst/>
            <a:ahLst/>
            <a:cxnLst/>
            <a:rect l="l" t="t" r="r" b="b"/>
            <a:pathLst>
              <a:path w="3785256" h="680110" extrusionOk="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244;p18">
            <a:extLst>
              <a:ext uri="{FF2B5EF4-FFF2-40B4-BE49-F238E27FC236}">
                <a16:creationId xmlns:a16="http://schemas.microsoft.com/office/drawing/2014/main" id="{71E2C7DA-B83C-D25B-7FA7-0E60B573640F}"/>
              </a:ext>
            </a:extLst>
          </p:cNvPr>
          <p:cNvSpPr/>
          <p:nvPr/>
        </p:nvSpPr>
        <p:spPr>
          <a:xfrm rot="-5400000">
            <a:off x="10766321" y="1611801"/>
            <a:ext cx="2050347" cy="368393"/>
          </a:xfrm>
          <a:custGeom>
            <a:avLst/>
            <a:gdLst/>
            <a:ahLst/>
            <a:cxnLst/>
            <a:rect l="l" t="t" r="r" b="b"/>
            <a:pathLst>
              <a:path w="3785256" h="680110" extrusionOk="0">
                <a:moveTo>
                  <a:pt x="0" y="0"/>
                </a:moveTo>
                <a:lnTo>
                  <a:pt x="3785256" y="0"/>
                </a:lnTo>
                <a:lnTo>
                  <a:pt x="3785256" y="680109"/>
                </a:lnTo>
                <a:lnTo>
                  <a:pt x="0" y="680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45;p18">
            <a:extLst>
              <a:ext uri="{FF2B5EF4-FFF2-40B4-BE49-F238E27FC236}">
                <a16:creationId xmlns:a16="http://schemas.microsoft.com/office/drawing/2014/main" id="{3D51BD42-E4C6-E4B2-3D74-7145941BBEA3}"/>
              </a:ext>
            </a:extLst>
          </p:cNvPr>
          <p:cNvSpPr/>
          <p:nvPr/>
        </p:nvSpPr>
        <p:spPr>
          <a:xfrm>
            <a:off x="1205371" y="2821171"/>
            <a:ext cx="9781255" cy="3139096"/>
          </a:xfrm>
          <a:prstGeom prst="roundRect">
            <a:avLst>
              <a:gd name="adj" fmla="val 10088"/>
            </a:avLst>
          </a:prstGeom>
          <a:solidFill>
            <a:schemeClr val="lt1"/>
          </a:solidFill>
          <a:ln w="38100" cap="flat" cmpd="sng">
            <a:solidFill>
              <a:srgbClr val="CB7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Kháng chiến chống Pháp bùng nổ/ bác sĩ Tôn Thất Tùng rời Hà Nội lên chiến khu// Những lần bị giặc càn quét/ nhà cửa/ tài sản của ông bị đốt trụi/ nhưng bộ đã mổ thì không suy suyển và// Vừa dạy học để đào tạo cán bộ y tế,/ vừa cầm dao mổ, ông luôn có mặt trong các trạm phẫu thuật tiền phương/ của nhiều chiến dịch lớn.</a:t>
            </a:r>
            <a:endParaRPr sz="445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246;p18">
            <a:extLst>
              <a:ext uri="{FF2B5EF4-FFF2-40B4-BE49-F238E27FC236}">
                <a16:creationId xmlns:a16="http://schemas.microsoft.com/office/drawing/2014/main" id="{4CFFB741-57D0-6D82-5763-4C7E552FF384}"/>
              </a:ext>
            </a:extLst>
          </p:cNvPr>
          <p:cNvSpPr/>
          <p:nvPr/>
        </p:nvSpPr>
        <p:spPr>
          <a:xfrm>
            <a:off x="3198601" y="1795997"/>
            <a:ext cx="5794794" cy="784225"/>
          </a:xfrm>
          <a:prstGeom prst="roundRect">
            <a:avLst>
              <a:gd name="adj" fmla="val 10619"/>
            </a:avLst>
          </a:prstGeom>
          <a:solidFill>
            <a:srgbClr val="CB796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/>
            <a:r>
              <a:rPr lang="vi-VN" sz="2300" b="1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Hướng dẫn nghỉ hơi và nhấn giọng</a:t>
            </a:r>
            <a:endParaRPr sz="230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063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D43C463-0876-EBB8-029C-F7FCE4CE9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58" y="3121730"/>
            <a:ext cx="2905284" cy="16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p18">
            <a:extLst>
              <a:ext uri="{FF2B5EF4-FFF2-40B4-BE49-F238E27FC236}">
                <a16:creationId xmlns:a16="http://schemas.microsoft.com/office/drawing/2014/main" id="{D0AB81F1-6661-4D7A-9EA0-E5B64FAAA96D}"/>
              </a:ext>
            </a:extLst>
          </p:cNvPr>
          <p:cNvSpPr/>
          <p:nvPr/>
        </p:nvSpPr>
        <p:spPr>
          <a:xfrm rot="-5400000">
            <a:off x="-507434" y="5365184"/>
            <a:ext cx="2050347" cy="368393"/>
          </a:xfrm>
          <a:custGeom>
            <a:avLst/>
            <a:gdLst/>
            <a:ahLst/>
            <a:cxnLst/>
            <a:rect l="l" t="t" r="r" b="b"/>
            <a:pathLst>
              <a:path w="3785256" h="680110" extrusionOk="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244;p18">
            <a:extLst>
              <a:ext uri="{FF2B5EF4-FFF2-40B4-BE49-F238E27FC236}">
                <a16:creationId xmlns:a16="http://schemas.microsoft.com/office/drawing/2014/main" id="{71E2C7DA-B83C-D25B-7FA7-0E60B573640F}"/>
              </a:ext>
            </a:extLst>
          </p:cNvPr>
          <p:cNvSpPr/>
          <p:nvPr/>
        </p:nvSpPr>
        <p:spPr>
          <a:xfrm rot="-5400000">
            <a:off x="10766321" y="1611801"/>
            <a:ext cx="2050347" cy="368393"/>
          </a:xfrm>
          <a:custGeom>
            <a:avLst/>
            <a:gdLst/>
            <a:ahLst/>
            <a:cxnLst/>
            <a:rect l="l" t="t" r="r" b="b"/>
            <a:pathLst>
              <a:path w="3785256" h="680110" extrusionOk="0">
                <a:moveTo>
                  <a:pt x="0" y="0"/>
                </a:moveTo>
                <a:lnTo>
                  <a:pt x="3785256" y="0"/>
                </a:lnTo>
                <a:lnTo>
                  <a:pt x="3785256" y="680109"/>
                </a:lnTo>
                <a:lnTo>
                  <a:pt x="0" y="6801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46;p18">
            <a:extLst>
              <a:ext uri="{FF2B5EF4-FFF2-40B4-BE49-F238E27FC236}">
                <a16:creationId xmlns:a16="http://schemas.microsoft.com/office/drawing/2014/main" id="{4CFFB741-57D0-6D82-5763-4C7E552FF384}"/>
              </a:ext>
            </a:extLst>
          </p:cNvPr>
          <p:cNvSpPr/>
          <p:nvPr/>
        </p:nvSpPr>
        <p:spPr>
          <a:xfrm>
            <a:off x="3216648" y="1795997"/>
            <a:ext cx="5758699" cy="784225"/>
          </a:xfrm>
          <a:prstGeom prst="roundRect">
            <a:avLst>
              <a:gd name="adj" fmla="val 10619"/>
            </a:avLst>
          </a:prstGeom>
          <a:solidFill>
            <a:srgbClr val="CB796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Hướng dẫn nghỉ hơi và nhấn giọng</a:t>
            </a:r>
            <a:endParaRPr sz="23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254;p19">
            <a:extLst>
              <a:ext uri="{FF2B5EF4-FFF2-40B4-BE49-F238E27FC236}">
                <a16:creationId xmlns:a16="http://schemas.microsoft.com/office/drawing/2014/main" id="{FC2C3FB1-16F6-93EE-F2B7-C139727BE877}"/>
              </a:ext>
            </a:extLst>
          </p:cNvPr>
          <p:cNvSpPr/>
          <p:nvPr/>
        </p:nvSpPr>
        <p:spPr>
          <a:xfrm>
            <a:off x="1211396" y="2821171"/>
            <a:ext cx="9769205" cy="3130383"/>
          </a:xfrm>
          <a:prstGeom prst="roundRect">
            <a:avLst>
              <a:gd name="adj" fmla="val 10088"/>
            </a:avLst>
          </a:prstGeom>
          <a:solidFill>
            <a:schemeClr val="lt1"/>
          </a:solidFill>
          <a:ln w="38100" cap="flat" cmpd="sng">
            <a:solidFill>
              <a:srgbClr val="CB7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300">
                <a:solidFill>
                  <a:schemeClr val="dk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Với những cống hiến xuất sắc của mình/ bác sĩ Tôn Thất Tùng đã được tặng danh hiệu Anh hùng Lao động và Giải thưởng Hồ Chí Minh// Ông cũng là một trong mười hai người trên thế giới/ và là người duy nhất ở Việt Nam/ được Viện Hàn lâm Phẫu thuật Pa-ri/ tặng Huy chương Phẫu thuật Quốc tế.</a:t>
            </a:r>
            <a:endParaRPr sz="23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986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56BBB51-C6D5-846C-DA32-EA89D8F03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58" y="2917193"/>
            <a:ext cx="2905284" cy="16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;p12">
            <a:extLst>
              <a:ext uri="{FF2B5EF4-FFF2-40B4-BE49-F238E27FC236}">
                <a16:creationId xmlns:a16="http://schemas.microsoft.com/office/drawing/2014/main" id="{F3130FC2-B06D-ADB7-69B1-70E94230780D}"/>
              </a:ext>
            </a:extLst>
          </p:cNvPr>
          <p:cNvSpPr/>
          <p:nvPr/>
        </p:nvSpPr>
        <p:spPr>
          <a:xfrm>
            <a:off x="5701630" y="2374063"/>
            <a:ext cx="5546450" cy="21391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03B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Chuẩn bị Luyện từ và câu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Luyện tập viết tên riêng của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cơ quan, tổ chức</a:t>
            </a:r>
          </a:p>
        </p:txBody>
      </p:sp>
      <p:sp>
        <p:nvSpPr>
          <p:cNvPr id="5" name="Google Shape;179;p12">
            <a:extLst>
              <a:ext uri="{FF2B5EF4-FFF2-40B4-BE49-F238E27FC236}">
                <a16:creationId xmlns:a16="http://schemas.microsoft.com/office/drawing/2014/main" id="{9C631527-543A-B28A-EA6D-7C856583DAE6}"/>
              </a:ext>
            </a:extLst>
          </p:cNvPr>
          <p:cNvSpPr/>
          <p:nvPr/>
        </p:nvSpPr>
        <p:spPr>
          <a:xfrm>
            <a:off x="1078830" y="2359447"/>
            <a:ext cx="4327250" cy="21391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03B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Ôn tập kiến thức đã học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6" name="Google Shape;180;p12">
            <a:extLst>
              <a:ext uri="{FF2B5EF4-FFF2-40B4-BE49-F238E27FC236}">
                <a16:creationId xmlns:a16="http://schemas.microsoft.com/office/drawing/2014/main" id="{3D9D628B-5BC0-A7A8-E5EE-B3A08939EF4E}"/>
              </a:ext>
            </a:extLst>
          </p:cNvPr>
          <p:cNvSpPr/>
          <p:nvPr/>
        </p:nvSpPr>
        <p:spPr>
          <a:xfrm>
            <a:off x="138260" y="4114800"/>
            <a:ext cx="1907108" cy="2743200"/>
          </a:xfrm>
          <a:custGeom>
            <a:avLst/>
            <a:gdLst/>
            <a:ahLst/>
            <a:cxnLst/>
            <a:rect l="l" t="t" r="r" b="b"/>
            <a:pathLst>
              <a:path w="3100281" h="4423707" extrusionOk="0">
                <a:moveTo>
                  <a:pt x="0" y="0"/>
                </a:moveTo>
                <a:lnTo>
                  <a:pt x="3100281" y="0"/>
                </a:lnTo>
                <a:lnTo>
                  <a:pt x="3100281" y="4423707"/>
                </a:lnTo>
                <a:lnTo>
                  <a:pt x="0" y="4423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F6FAB3C1-C2FA-8225-1C2C-478EA254332D}"/>
              </a:ext>
            </a:extLst>
          </p:cNvPr>
          <p:cNvSpPr/>
          <p:nvPr/>
        </p:nvSpPr>
        <p:spPr>
          <a:xfrm>
            <a:off x="10685192" y="1142902"/>
            <a:ext cx="761677" cy="956444"/>
          </a:xfrm>
          <a:custGeom>
            <a:avLst/>
            <a:gdLst/>
            <a:ahLst/>
            <a:cxnLst/>
            <a:rect l="l" t="t" r="r" b="b"/>
            <a:pathLst>
              <a:path w="1406172" h="1765742" extrusionOk="0">
                <a:moveTo>
                  <a:pt x="0" y="0"/>
                </a:moveTo>
                <a:lnTo>
                  <a:pt x="1406173" y="0"/>
                </a:lnTo>
                <a:lnTo>
                  <a:pt x="1406173" y="1765742"/>
                </a:lnTo>
                <a:lnTo>
                  <a:pt x="0" y="1765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93;p2">
            <a:extLst>
              <a:ext uri="{FF2B5EF4-FFF2-40B4-BE49-F238E27FC236}">
                <a16:creationId xmlns:a16="http://schemas.microsoft.com/office/drawing/2014/main" id="{879BA803-9131-0FDE-EEEB-7EE461849532}"/>
              </a:ext>
            </a:extLst>
          </p:cNvPr>
          <p:cNvSpPr/>
          <p:nvPr/>
        </p:nvSpPr>
        <p:spPr>
          <a:xfrm rot="3590218">
            <a:off x="28945" y="5310027"/>
            <a:ext cx="1164419" cy="1420023"/>
          </a:xfrm>
          <a:custGeom>
            <a:avLst/>
            <a:gdLst/>
            <a:ahLst/>
            <a:cxnLst/>
            <a:rect l="l" t="t" r="r" b="b"/>
            <a:pathLst>
              <a:path w="2149697" h="2621581" extrusionOk="0">
                <a:moveTo>
                  <a:pt x="0" y="0"/>
                </a:moveTo>
                <a:lnTo>
                  <a:pt x="2149697" y="0"/>
                </a:lnTo>
                <a:lnTo>
                  <a:pt x="2149697" y="2621582"/>
                </a:lnTo>
                <a:lnTo>
                  <a:pt x="0" y="2621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95;p2">
            <a:extLst>
              <a:ext uri="{FF2B5EF4-FFF2-40B4-BE49-F238E27FC236}">
                <a16:creationId xmlns:a16="http://schemas.microsoft.com/office/drawing/2014/main" id="{4E7E37F2-840E-5456-B9B5-9F21152EB658}"/>
              </a:ext>
            </a:extLst>
          </p:cNvPr>
          <p:cNvSpPr/>
          <p:nvPr/>
        </p:nvSpPr>
        <p:spPr>
          <a:xfrm>
            <a:off x="11263820" y="5844644"/>
            <a:ext cx="366098" cy="350788"/>
          </a:xfrm>
          <a:custGeom>
            <a:avLst/>
            <a:gdLst/>
            <a:ahLst/>
            <a:cxnLst/>
            <a:rect l="l" t="t" r="r" b="b"/>
            <a:pathLst>
              <a:path w="675873" h="647609" extrusionOk="0">
                <a:moveTo>
                  <a:pt x="0" y="0"/>
                </a:moveTo>
                <a:lnTo>
                  <a:pt x="675874" y="0"/>
                </a:lnTo>
                <a:lnTo>
                  <a:pt x="675874" y="647610"/>
                </a:lnTo>
                <a:lnTo>
                  <a:pt x="0" y="647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97;p2">
            <a:extLst>
              <a:ext uri="{FF2B5EF4-FFF2-40B4-BE49-F238E27FC236}">
                <a16:creationId xmlns:a16="http://schemas.microsoft.com/office/drawing/2014/main" id="{F975D2F5-988E-0F21-9F39-8DA12C5572EA}"/>
              </a:ext>
            </a:extLst>
          </p:cNvPr>
          <p:cNvSpPr/>
          <p:nvPr/>
        </p:nvSpPr>
        <p:spPr>
          <a:xfrm>
            <a:off x="1610447" y="1985449"/>
            <a:ext cx="8870540" cy="6194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vi-VN" sz="2500" b="1" dirty="0">
                <a:solidFill>
                  <a:schemeClr val="bg1"/>
                </a:solidFill>
                <a:latin typeface="UTM Avo" panose="02040603050506020204" pitchFamily="18"/>
              </a:rPr>
              <a:t>Hãy cho biết cảm nhận của em sau khi xem xong video dưới đây:</a:t>
            </a:r>
            <a:endParaRPr sz="25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25" name="Google Shape;99;p2">
            <a:extLst>
              <a:ext uri="{FF2B5EF4-FFF2-40B4-BE49-F238E27FC236}">
                <a16:creationId xmlns:a16="http://schemas.microsoft.com/office/drawing/2014/main" id="{87C362D4-F0F1-41ED-02F4-C91568ADF6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1428" y="3331610"/>
            <a:ext cx="2270125" cy="274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ĐIỀU PHI THƯỜNG NHỎ BÉ - Ngọc Linh x Hoàng Thùy Linh x Chi Pu &amp; Đen Vâu - Sáng tác- DTAP">
            <a:hlinkClick r:id="" action="ppaction://media"/>
            <a:extLst>
              <a:ext uri="{FF2B5EF4-FFF2-40B4-BE49-F238E27FC236}">
                <a16:creationId xmlns:a16="http://schemas.microsoft.com/office/drawing/2014/main" id="{C96EC0D8-6EA8-6B9F-C9A7-3F97B2DCB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6996" y="2879678"/>
            <a:ext cx="6247194" cy="35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E23746E-34E1-9F31-B7CC-ECF54E3F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58" y="2953288"/>
            <a:ext cx="2905284" cy="16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5">
            <a:extLst>
              <a:ext uri="{FF2B5EF4-FFF2-40B4-BE49-F238E27FC236}">
                <a16:creationId xmlns:a16="http://schemas.microsoft.com/office/drawing/2014/main" id="{A97BA3BC-2F00-FDF1-FDE5-8DEFC9A41BC7}"/>
              </a:ext>
            </a:extLst>
          </p:cNvPr>
          <p:cNvSpPr/>
          <p:nvPr/>
        </p:nvSpPr>
        <p:spPr>
          <a:xfrm>
            <a:off x="1386418" y="2026573"/>
            <a:ext cx="7147426" cy="3038722"/>
          </a:xfrm>
          <a:custGeom>
            <a:avLst/>
            <a:gdLst/>
            <a:ahLst/>
            <a:cxnLst/>
            <a:rect l="l" t="t" r="r" b="b"/>
            <a:pathLst>
              <a:path w="16045583" h="8566568" extrusionOk="0">
                <a:moveTo>
                  <a:pt x="0" y="0"/>
                </a:moveTo>
                <a:lnTo>
                  <a:pt x="16045583" y="0"/>
                </a:lnTo>
                <a:lnTo>
                  <a:pt x="16045583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16;p5">
            <a:extLst>
              <a:ext uri="{FF2B5EF4-FFF2-40B4-BE49-F238E27FC236}">
                <a16:creationId xmlns:a16="http://schemas.microsoft.com/office/drawing/2014/main" id="{7BBAA6D3-22F1-14C4-5FA8-9A1EFAF47B3C}"/>
              </a:ext>
            </a:extLst>
          </p:cNvPr>
          <p:cNvSpPr/>
          <p:nvPr/>
        </p:nvSpPr>
        <p:spPr>
          <a:xfrm flipH="1">
            <a:off x="1227542" y="1894226"/>
            <a:ext cx="510258" cy="565014"/>
          </a:xfrm>
          <a:custGeom>
            <a:avLst/>
            <a:gdLst/>
            <a:ahLst/>
            <a:cxnLst/>
            <a:rect l="l" t="t" r="r" b="b"/>
            <a:pathLst>
              <a:path w="1145501" h="1403370" extrusionOk="0">
                <a:moveTo>
                  <a:pt x="1145501" y="0"/>
                </a:moveTo>
                <a:lnTo>
                  <a:pt x="0" y="0"/>
                </a:lnTo>
                <a:lnTo>
                  <a:pt x="0" y="1403370"/>
                </a:lnTo>
                <a:lnTo>
                  <a:pt x="1145501" y="1403370"/>
                </a:lnTo>
                <a:lnTo>
                  <a:pt x="11455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00CDC51C-4070-03A4-A9BA-E605E9434067}"/>
              </a:ext>
            </a:extLst>
          </p:cNvPr>
          <p:cNvSpPr/>
          <p:nvPr/>
        </p:nvSpPr>
        <p:spPr>
          <a:xfrm>
            <a:off x="1752525" y="2737955"/>
            <a:ext cx="6415212" cy="14302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/>
            <a:r>
              <a:rPr lang="vi-VN" sz="3792" b="1" dirty="0">
                <a:solidFill>
                  <a:schemeClr val="bg1"/>
                </a:solidFill>
              </a:rPr>
              <a:t>1. ĐỌC THÀNH TIẾNG</a:t>
            </a:r>
            <a:endParaRPr sz="3792" b="1" dirty="0">
              <a:solidFill>
                <a:schemeClr val="bg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6625FA2-2AF7-63D5-7B30-3550EDAB9699}"/>
              </a:ext>
            </a:extLst>
          </p:cNvPr>
          <p:cNvSpPr>
            <a:spLocks noChangeAspect="1"/>
          </p:cNvSpPr>
          <p:nvPr/>
        </p:nvSpPr>
        <p:spPr>
          <a:xfrm flipH="1">
            <a:off x="8208002" y="1749847"/>
            <a:ext cx="2597580" cy="7994291"/>
          </a:xfrm>
          <a:custGeom>
            <a:avLst/>
            <a:gdLst/>
            <a:ahLst/>
            <a:cxnLst/>
            <a:rect l="l" t="t" r="r" b="b"/>
            <a:pathLst>
              <a:path w="831334" h="2400964">
                <a:moveTo>
                  <a:pt x="0" y="0"/>
                </a:moveTo>
                <a:lnTo>
                  <a:pt x="831333" y="0"/>
                </a:lnTo>
                <a:lnTo>
                  <a:pt x="831333" y="2400964"/>
                </a:lnTo>
                <a:lnTo>
                  <a:pt x="0" y="2400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6">
            <a:extLst>
              <a:ext uri="{FF2B5EF4-FFF2-40B4-BE49-F238E27FC236}">
                <a16:creationId xmlns:a16="http://schemas.microsoft.com/office/drawing/2014/main" id="{2EC49696-97E8-5FED-1C47-55CE9CB1A881}"/>
              </a:ext>
            </a:extLst>
          </p:cNvPr>
          <p:cNvSpPr/>
          <p:nvPr/>
        </p:nvSpPr>
        <p:spPr>
          <a:xfrm>
            <a:off x="5986369" y="5309768"/>
            <a:ext cx="627392" cy="787821"/>
          </a:xfrm>
          <a:custGeom>
            <a:avLst/>
            <a:gdLst/>
            <a:ahLst/>
            <a:cxnLst/>
            <a:rect l="l" t="t" r="r" b="b"/>
            <a:pathLst>
              <a:path w="1158262" h="1454439" extrusionOk="0">
                <a:moveTo>
                  <a:pt x="0" y="0"/>
                </a:moveTo>
                <a:lnTo>
                  <a:pt x="1158262" y="0"/>
                </a:lnTo>
                <a:lnTo>
                  <a:pt x="1158262" y="1454438"/>
                </a:lnTo>
                <a:lnTo>
                  <a:pt x="0" y="1454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23;p6">
            <a:extLst>
              <a:ext uri="{FF2B5EF4-FFF2-40B4-BE49-F238E27FC236}">
                <a16:creationId xmlns:a16="http://schemas.microsoft.com/office/drawing/2014/main" id="{B68A71D2-5DEC-D9BF-13BA-9D729F7D8373}"/>
              </a:ext>
            </a:extLst>
          </p:cNvPr>
          <p:cNvSpPr/>
          <p:nvPr/>
        </p:nvSpPr>
        <p:spPr>
          <a:xfrm rot="725173" flipH="1">
            <a:off x="540078" y="1830886"/>
            <a:ext cx="610567" cy="678407"/>
          </a:xfrm>
          <a:custGeom>
            <a:avLst/>
            <a:gdLst/>
            <a:ahLst/>
            <a:cxnLst/>
            <a:rect l="l" t="t" r="r" b="b"/>
            <a:pathLst>
              <a:path w="1127200" h="1252444" extrusionOk="0">
                <a:moveTo>
                  <a:pt x="1127199" y="0"/>
                </a:moveTo>
                <a:lnTo>
                  <a:pt x="0" y="0"/>
                </a:lnTo>
                <a:lnTo>
                  <a:pt x="0" y="1252444"/>
                </a:lnTo>
                <a:lnTo>
                  <a:pt x="1127199" y="1252444"/>
                </a:lnTo>
                <a:lnTo>
                  <a:pt x="112719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24;p6">
            <a:extLst>
              <a:ext uri="{FF2B5EF4-FFF2-40B4-BE49-F238E27FC236}">
                <a16:creationId xmlns:a16="http://schemas.microsoft.com/office/drawing/2014/main" id="{BBBAC9D4-CA3A-97E0-5ACC-EB7F442D1A46}"/>
              </a:ext>
            </a:extLst>
          </p:cNvPr>
          <p:cNvSpPr txBox="1"/>
          <p:nvPr/>
        </p:nvSpPr>
        <p:spPr>
          <a:xfrm>
            <a:off x="3359642" y="1940861"/>
            <a:ext cx="5472716" cy="45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979" b="1" dirty="0">
                <a:solidFill>
                  <a:schemeClr val="bg1"/>
                </a:solidFill>
                <a:latin typeface="UTM Avo" panose="02040603050506020204" pitchFamily="18"/>
              </a:rPr>
              <a:t>GIỌNG ĐỌC TRONG BÀI</a:t>
            </a:r>
            <a:endParaRPr sz="445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25;p6">
            <a:extLst>
              <a:ext uri="{FF2B5EF4-FFF2-40B4-BE49-F238E27FC236}">
                <a16:creationId xmlns:a16="http://schemas.microsoft.com/office/drawing/2014/main" id="{CFFB30E9-DA61-1B78-2720-12CA738C377D}"/>
              </a:ext>
            </a:extLst>
          </p:cNvPr>
          <p:cNvSpPr txBox="1"/>
          <p:nvPr/>
        </p:nvSpPr>
        <p:spPr>
          <a:xfrm>
            <a:off x="981306" y="2756530"/>
            <a:ext cx="6003581" cy="255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9522" tIns="24754" rIns="49522" bIns="24754" anchor="t" anchorCtr="0">
            <a:spAutoFit/>
          </a:bodyPr>
          <a:lstStyle/>
          <a:p>
            <a:pPr marL="309582" indent="-309582" algn="just">
              <a:lnSpc>
                <a:spcPct val="150000"/>
              </a:lnSpc>
              <a:buClr>
                <a:schemeClr val="dk1"/>
              </a:buClr>
              <a:buSzPts val="4000"/>
              <a:buFont typeface="Noto Sans Symbols"/>
              <a:buChar char="❖"/>
            </a:pPr>
            <a:r>
              <a:rPr lang="vi-VN" sz="2167" b="1" dirty="0">
                <a:solidFill>
                  <a:schemeClr val="bg1"/>
                </a:solidFill>
                <a:latin typeface="UTM Avo" panose="02040603050506020204" pitchFamily="18"/>
              </a:rPr>
              <a:t>Giọng đọc:</a:t>
            </a: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Đọc phù hợp với nội dung câu chuyện: khoan thai, rành mạch</a:t>
            </a: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</a:rPr>
              <a:t>.</a:t>
            </a:r>
            <a:endParaRPr sz="445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09582" indent="-309582" algn="just">
              <a:lnSpc>
                <a:spcPct val="150000"/>
              </a:lnSpc>
              <a:buClr>
                <a:schemeClr val="dk1"/>
              </a:buClr>
              <a:buSzPts val="4000"/>
              <a:buFont typeface="Noto Sans Symbols"/>
              <a:buChar char="❖"/>
            </a:pPr>
            <a:r>
              <a:rPr lang="vi-VN" sz="2167" b="1" dirty="0">
                <a:solidFill>
                  <a:schemeClr val="bg1"/>
                </a:solidFill>
                <a:latin typeface="UTM Avo" panose="02040603050506020204" pitchFamily="18"/>
              </a:rPr>
              <a:t>Thể hiện: </a:t>
            </a: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Niềm vui và sự khâm phục đối với nhân vật chính trong câu chuyện – bác sĩ Tôn Thất Tùng.</a:t>
            </a:r>
            <a:endParaRPr sz="2167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6" name="Google Shape;126;p6">
            <a:extLst>
              <a:ext uri="{FF2B5EF4-FFF2-40B4-BE49-F238E27FC236}">
                <a16:creationId xmlns:a16="http://schemas.microsoft.com/office/drawing/2014/main" id="{837476A4-4492-75E4-84DB-DCFD0D6025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3282" y="2170091"/>
            <a:ext cx="3124317" cy="468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7F39F024-3913-359F-FE90-A1F849821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599" y="590661"/>
            <a:ext cx="1437064" cy="15808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1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;p7">
            <a:extLst>
              <a:ext uri="{FF2B5EF4-FFF2-40B4-BE49-F238E27FC236}">
                <a16:creationId xmlns:a16="http://schemas.microsoft.com/office/drawing/2014/main" id="{F34D226D-28C2-4A14-0B74-0D5F174D9EAE}"/>
              </a:ext>
            </a:extLst>
          </p:cNvPr>
          <p:cNvSpPr/>
          <p:nvPr/>
        </p:nvSpPr>
        <p:spPr>
          <a:xfrm rot="-1941666">
            <a:off x="10345695" y="1272124"/>
            <a:ext cx="426095" cy="408276"/>
          </a:xfrm>
          <a:custGeom>
            <a:avLst/>
            <a:gdLst/>
            <a:ahLst/>
            <a:cxnLst/>
            <a:rect l="l" t="t" r="r" b="b"/>
            <a:pathLst>
              <a:path w="786637" h="753741" extrusionOk="0">
                <a:moveTo>
                  <a:pt x="0" y="0"/>
                </a:moveTo>
                <a:lnTo>
                  <a:pt x="786636" y="0"/>
                </a:lnTo>
                <a:lnTo>
                  <a:pt x="786636" y="753740"/>
                </a:lnTo>
                <a:lnTo>
                  <a:pt x="0" y="753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33;p7">
            <a:extLst>
              <a:ext uri="{FF2B5EF4-FFF2-40B4-BE49-F238E27FC236}">
                <a16:creationId xmlns:a16="http://schemas.microsoft.com/office/drawing/2014/main" id="{191A8154-F125-215D-AD46-BBA5748D16FD}"/>
              </a:ext>
            </a:extLst>
          </p:cNvPr>
          <p:cNvSpPr/>
          <p:nvPr/>
        </p:nvSpPr>
        <p:spPr>
          <a:xfrm flipH="1">
            <a:off x="10082227" y="622262"/>
            <a:ext cx="2109773" cy="1009323"/>
          </a:xfrm>
          <a:custGeom>
            <a:avLst/>
            <a:gdLst/>
            <a:ahLst/>
            <a:cxnLst/>
            <a:rect l="l" t="t" r="r" b="b"/>
            <a:pathLst>
              <a:path w="3029863" h="1863366" extrusionOk="0">
                <a:moveTo>
                  <a:pt x="0" y="0"/>
                </a:moveTo>
                <a:lnTo>
                  <a:pt x="3029863" y="0"/>
                </a:lnTo>
                <a:lnTo>
                  <a:pt x="3029863" y="1863366"/>
                </a:lnTo>
                <a:lnTo>
                  <a:pt x="0" y="1863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34;p7">
            <a:extLst>
              <a:ext uri="{FF2B5EF4-FFF2-40B4-BE49-F238E27FC236}">
                <a16:creationId xmlns:a16="http://schemas.microsoft.com/office/drawing/2014/main" id="{E89E5B8F-8C7B-D3FB-9A0B-B95B2BB0DA15}"/>
              </a:ext>
            </a:extLst>
          </p:cNvPr>
          <p:cNvSpPr/>
          <p:nvPr/>
        </p:nvSpPr>
        <p:spPr>
          <a:xfrm rot="10800000">
            <a:off x="10558742" y="5848677"/>
            <a:ext cx="1641176" cy="1009323"/>
          </a:xfrm>
          <a:custGeom>
            <a:avLst/>
            <a:gdLst/>
            <a:ahLst/>
            <a:cxnLst/>
            <a:rect l="l" t="t" r="r" b="b"/>
            <a:pathLst>
              <a:path w="3029863" h="1863366" extrusionOk="0">
                <a:moveTo>
                  <a:pt x="3029863" y="1863366"/>
                </a:moveTo>
                <a:lnTo>
                  <a:pt x="0" y="1863366"/>
                </a:lnTo>
                <a:lnTo>
                  <a:pt x="0" y="0"/>
                </a:lnTo>
                <a:lnTo>
                  <a:pt x="3029863" y="0"/>
                </a:lnTo>
                <a:lnTo>
                  <a:pt x="3029863" y="186336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35;p7">
            <a:extLst>
              <a:ext uri="{FF2B5EF4-FFF2-40B4-BE49-F238E27FC236}">
                <a16:creationId xmlns:a16="http://schemas.microsoft.com/office/drawing/2014/main" id="{A2BDE008-5102-76DE-6B72-C7ED74881007}"/>
              </a:ext>
            </a:extLst>
          </p:cNvPr>
          <p:cNvSpPr/>
          <p:nvPr/>
        </p:nvSpPr>
        <p:spPr>
          <a:xfrm>
            <a:off x="4028878" y="1632645"/>
            <a:ext cx="4134244" cy="620086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vi-VN" sz="2329" b="1" dirty="0">
                <a:latin typeface="UTM Avo" panose="02040603050506020204" pitchFamily="18"/>
                <a:ea typeface="Calibri"/>
                <a:cs typeface="Calibri"/>
                <a:sym typeface="Calibri"/>
              </a:rPr>
              <a:t>Giải nghĩa từ khó</a:t>
            </a:r>
            <a:endParaRPr sz="2329" dirty="0">
              <a:latin typeface="UTM Avo" panose="02040603050506020204" pitchFamily="18"/>
            </a:endParaRPr>
          </a:p>
        </p:txBody>
      </p:sp>
      <p:sp>
        <p:nvSpPr>
          <p:cNvPr id="6" name="Google Shape;136;p7">
            <a:extLst>
              <a:ext uri="{FF2B5EF4-FFF2-40B4-BE49-F238E27FC236}">
                <a16:creationId xmlns:a16="http://schemas.microsoft.com/office/drawing/2014/main" id="{A27D4E0E-A618-1881-8E14-6E3D62ADA9BF}"/>
              </a:ext>
            </a:extLst>
          </p:cNvPr>
          <p:cNvSpPr/>
          <p:nvPr/>
        </p:nvSpPr>
        <p:spPr>
          <a:xfrm>
            <a:off x="2572165" y="2455118"/>
            <a:ext cx="7047668" cy="666577"/>
          </a:xfrm>
          <a:prstGeom prst="roundRect">
            <a:avLst>
              <a:gd name="adj" fmla="val 8766"/>
            </a:avLst>
          </a:prstGeom>
          <a:solidFill>
            <a:schemeClr val="lt1"/>
          </a:solidFill>
          <a:ln w="38100" cap="flat" cmpd="sng">
            <a:solidFill>
              <a:srgbClr val="8236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vi-VN" sz="2167" b="1">
                <a:solidFill>
                  <a:schemeClr val="bg1"/>
                </a:solidFill>
                <a:latin typeface="UTM Avo" panose="02040603050506020204" pitchFamily="18"/>
              </a:rPr>
              <a:t>Suy suyển: </a:t>
            </a:r>
            <a:r>
              <a:rPr lang="vi-VN" sz="2167">
                <a:solidFill>
                  <a:schemeClr val="bg1"/>
                </a:solidFill>
                <a:latin typeface="UTM Avo" panose="02040603050506020204" pitchFamily="18"/>
              </a:rPr>
              <a:t>Bị mất hoặc thay đổi theo hướng xấu.</a:t>
            </a:r>
            <a:endParaRPr sz="2167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7" name="Google Shape;137;p7">
            <a:extLst>
              <a:ext uri="{FF2B5EF4-FFF2-40B4-BE49-F238E27FC236}">
                <a16:creationId xmlns:a16="http://schemas.microsoft.com/office/drawing/2014/main" id="{4CD4819D-5B98-EB2A-97AB-A9497EED7BEA}"/>
              </a:ext>
            </a:extLst>
          </p:cNvPr>
          <p:cNvGrpSpPr/>
          <p:nvPr/>
        </p:nvGrpSpPr>
        <p:grpSpPr>
          <a:xfrm>
            <a:off x="1087553" y="3324082"/>
            <a:ext cx="4298074" cy="3403954"/>
            <a:chOff x="824079" y="3976438"/>
            <a:chExt cx="7934905" cy="6284223"/>
          </a:xfrm>
        </p:grpSpPr>
        <p:pic>
          <p:nvPicPr>
            <p:cNvPr id="8" name="Google Shape;138;p7">
              <a:extLst>
                <a:ext uri="{FF2B5EF4-FFF2-40B4-BE49-F238E27FC236}">
                  <a16:creationId xmlns:a16="http://schemas.microsoft.com/office/drawing/2014/main" id="{3D63809F-4D4D-E63B-75EE-B754B42E82C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14931" y="3976438"/>
              <a:ext cx="6553200" cy="44344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9" name="Google Shape;139;p7">
              <a:extLst>
                <a:ext uri="{FF2B5EF4-FFF2-40B4-BE49-F238E27FC236}">
                  <a16:creationId xmlns:a16="http://schemas.microsoft.com/office/drawing/2014/main" id="{31A004D7-FC95-B478-17FC-171C49BC325B}"/>
                </a:ext>
              </a:extLst>
            </p:cNvPr>
            <p:cNvSpPr/>
            <p:nvPr/>
          </p:nvSpPr>
          <p:spPr>
            <a:xfrm>
              <a:off x="824079" y="8410935"/>
              <a:ext cx="7934905" cy="1849726"/>
            </a:xfrm>
            <a:prstGeom prst="roundRect">
              <a:avLst>
                <a:gd name="adj" fmla="val 8766"/>
              </a:avLst>
            </a:prstGeom>
            <a:solidFill>
              <a:schemeClr val="lt1"/>
            </a:solidFill>
            <a:ln w="38100" cap="flat" cmpd="sng">
              <a:solidFill>
                <a:srgbClr val="8236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9522" tIns="24754" rIns="49522" bIns="24754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167" b="1" dirty="0">
                  <a:solidFill>
                    <a:schemeClr val="bg1"/>
                  </a:solidFill>
                  <a:latin typeface="UTM Avo" panose="02040603050506020204" pitchFamily="18"/>
                </a:rPr>
                <a:t>Tiền phương: </a:t>
              </a:r>
              <a:r>
                <a:rPr lang="vi-VN" sz="2167" dirty="0">
                  <a:solidFill>
                    <a:schemeClr val="bg1"/>
                  </a:solidFill>
                  <a:latin typeface="UTM Avo" panose="02040603050506020204" pitchFamily="18"/>
                </a:rPr>
                <a:t>Vùng đang diễn ra những trận chiến đấu.</a:t>
              </a:r>
              <a:endParaRPr sz="2167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0" name="Google Shape;140;p7">
            <a:extLst>
              <a:ext uri="{FF2B5EF4-FFF2-40B4-BE49-F238E27FC236}">
                <a16:creationId xmlns:a16="http://schemas.microsoft.com/office/drawing/2014/main" id="{5002BDBF-7A77-0BFE-D2F5-C56CF79FEB9F}"/>
              </a:ext>
            </a:extLst>
          </p:cNvPr>
          <p:cNvGrpSpPr/>
          <p:nvPr/>
        </p:nvGrpSpPr>
        <p:grpSpPr>
          <a:xfrm>
            <a:off x="6186652" y="3324082"/>
            <a:ext cx="4482328" cy="3395521"/>
            <a:chOff x="8945026" y="3976438"/>
            <a:chExt cx="8275068" cy="6268653"/>
          </a:xfrm>
        </p:grpSpPr>
        <p:pic>
          <p:nvPicPr>
            <p:cNvPr id="22" name="Google Shape;141;p7">
              <a:extLst>
                <a:ext uri="{FF2B5EF4-FFF2-40B4-BE49-F238E27FC236}">
                  <a16:creationId xmlns:a16="http://schemas.microsoft.com/office/drawing/2014/main" id="{CB145E34-76A2-827D-9EFC-639DEEE4F9F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13956" y="3976438"/>
              <a:ext cx="6907315" cy="44344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23" name="Google Shape;142;p7">
              <a:extLst>
                <a:ext uri="{FF2B5EF4-FFF2-40B4-BE49-F238E27FC236}">
                  <a16:creationId xmlns:a16="http://schemas.microsoft.com/office/drawing/2014/main" id="{65C8FF15-6E3E-5216-3284-2340C1351379}"/>
                </a:ext>
              </a:extLst>
            </p:cNvPr>
            <p:cNvSpPr/>
            <p:nvPr/>
          </p:nvSpPr>
          <p:spPr>
            <a:xfrm>
              <a:off x="8945026" y="8395363"/>
              <a:ext cx="8275068" cy="1849728"/>
            </a:xfrm>
            <a:prstGeom prst="roundRect">
              <a:avLst>
                <a:gd name="adj" fmla="val 8766"/>
              </a:avLst>
            </a:prstGeom>
            <a:solidFill>
              <a:schemeClr val="lt1"/>
            </a:solidFill>
            <a:ln w="38100" cap="flat" cmpd="sng">
              <a:solidFill>
                <a:srgbClr val="8236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9522" tIns="24754" rIns="49522" bIns="24754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167" b="1" dirty="0">
                  <a:solidFill>
                    <a:schemeClr val="bg1"/>
                  </a:solidFill>
                  <a:latin typeface="UTM Avo" panose="02040603050506020204" pitchFamily="18"/>
                </a:rPr>
                <a:t>Bệnh viện Phủ Doãn: </a:t>
              </a:r>
              <a:r>
                <a:rPr lang="vi-VN" sz="2167" dirty="0">
                  <a:solidFill>
                    <a:schemeClr val="bg1"/>
                  </a:solidFill>
                  <a:latin typeface="UTM Avo" panose="02040603050506020204" pitchFamily="18"/>
                </a:rPr>
                <a:t>Nay là Bệnh viện Việt – Đức ở Hà Nội.</a:t>
              </a:r>
              <a:endParaRPr sz="2167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5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5">
            <a:extLst>
              <a:ext uri="{FF2B5EF4-FFF2-40B4-BE49-F238E27FC236}">
                <a16:creationId xmlns:a16="http://schemas.microsoft.com/office/drawing/2014/main" id="{A97BA3BC-2F00-FDF1-FDE5-8DEFC9A41BC7}"/>
              </a:ext>
            </a:extLst>
          </p:cNvPr>
          <p:cNvSpPr/>
          <p:nvPr/>
        </p:nvSpPr>
        <p:spPr>
          <a:xfrm>
            <a:off x="1386418" y="2026573"/>
            <a:ext cx="7147426" cy="3038722"/>
          </a:xfrm>
          <a:custGeom>
            <a:avLst/>
            <a:gdLst/>
            <a:ahLst/>
            <a:cxnLst/>
            <a:rect l="l" t="t" r="r" b="b"/>
            <a:pathLst>
              <a:path w="16045583" h="8566568" extrusionOk="0">
                <a:moveTo>
                  <a:pt x="0" y="0"/>
                </a:moveTo>
                <a:lnTo>
                  <a:pt x="16045583" y="0"/>
                </a:lnTo>
                <a:lnTo>
                  <a:pt x="16045583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16;p5">
            <a:extLst>
              <a:ext uri="{FF2B5EF4-FFF2-40B4-BE49-F238E27FC236}">
                <a16:creationId xmlns:a16="http://schemas.microsoft.com/office/drawing/2014/main" id="{7BBAA6D3-22F1-14C4-5FA8-9A1EFAF47B3C}"/>
              </a:ext>
            </a:extLst>
          </p:cNvPr>
          <p:cNvSpPr/>
          <p:nvPr/>
        </p:nvSpPr>
        <p:spPr>
          <a:xfrm flipH="1">
            <a:off x="1227542" y="1894226"/>
            <a:ext cx="510258" cy="565014"/>
          </a:xfrm>
          <a:custGeom>
            <a:avLst/>
            <a:gdLst/>
            <a:ahLst/>
            <a:cxnLst/>
            <a:rect l="l" t="t" r="r" b="b"/>
            <a:pathLst>
              <a:path w="1145501" h="1403370" extrusionOk="0">
                <a:moveTo>
                  <a:pt x="1145501" y="0"/>
                </a:moveTo>
                <a:lnTo>
                  <a:pt x="0" y="0"/>
                </a:lnTo>
                <a:lnTo>
                  <a:pt x="0" y="1403370"/>
                </a:lnTo>
                <a:lnTo>
                  <a:pt x="1145501" y="1403370"/>
                </a:lnTo>
                <a:lnTo>
                  <a:pt x="11455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00CDC51C-4070-03A4-A9BA-E605E9434067}"/>
              </a:ext>
            </a:extLst>
          </p:cNvPr>
          <p:cNvSpPr/>
          <p:nvPr/>
        </p:nvSpPr>
        <p:spPr>
          <a:xfrm>
            <a:off x="1752525" y="2737955"/>
            <a:ext cx="6415212" cy="14302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/>
            <a:r>
              <a:rPr lang="vi-VN" sz="3792" b="1" dirty="0">
                <a:solidFill>
                  <a:schemeClr val="bg1"/>
                </a:solidFill>
              </a:rPr>
              <a:t>2. ĐỌC HIỂU</a:t>
            </a:r>
            <a:endParaRPr sz="3792" b="1" dirty="0">
              <a:solidFill>
                <a:schemeClr val="bg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6625FA2-2AF7-63D5-7B30-3550EDAB9699}"/>
              </a:ext>
            </a:extLst>
          </p:cNvPr>
          <p:cNvSpPr>
            <a:spLocks noChangeAspect="1"/>
          </p:cNvSpPr>
          <p:nvPr/>
        </p:nvSpPr>
        <p:spPr>
          <a:xfrm flipH="1">
            <a:off x="8208002" y="1749847"/>
            <a:ext cx="2597580" cy="7994291"/>
          </a:xfrm>
          <a:custGeom>
            <a:avLst/>
            <a:gdLst/>
            <a:ahLst/>
            <a:cxnLst/>
            <a:rect l="l" t="t" r="r" b="b"/>
            <a:pathLst>
              <a:path w="831334" h="2400964">
                <a:moveTo>
                  <a:pt x="0" y="0"/>
                </a:moveTo>
                <a:lnTo>
                  <a:pt x="831333" y="0"/>
                </a:lnTo>
                <a:lnTo>
                  <a:pt x="831333" y="2400964"/>
                </a:lnTo>
                <a:lnTo>
                  <a:pt x="0" y="2400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4;p10">
            <a:extLst>
              <a:ext uri="{FF2B5EF4-FFF2-40B4-BE49-F238E27FC236}">
                <a16:creationId xmlns:a16="http://schemas.microsoft.com/office/drawing/2014/main" id="{F13F397D-C019-BD25-DC5B-4DBD9DB0B9B5}"/>
              </a:ext>
            </a:extLst>
          </p:cNvPr>
          <p:cNvSpPr/>
          <p:nvPr/>
        </p:nvSpPr>
        <p:spPr>
          <a:xfrm>
            <a:off x="411571" y="1939054"/>
            <a:ext cx="469387" cy="579218"/>
          </a:xfrm>
          <a:custGeom>
            <a:avLst/>
            <a:gdLst/>
            <a:ahLst/>
            <a:cxnLst/>
            <a:rect l="l" t="t" r="r" b="b"/>
            <a:pathLst>
              <a:path w="563941" h="708145" extrusionOk="0">
                <a:moveTo>
                  <a:pt x="0" y="0"/>
                </a:moveTo>
                <a:lnTo>
                  <a:pt x="563941" y="0"/>
                </a:lnTo>
                <a:lnTo>
                  <a:pt x="563941" y="708144"/>
                </a:lnTo>
                <a:lnTo>
                  <a:pt x="0" y="708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55;p10">
            <a:extLst>
              <a:ext uri="{FF2B5EF4-FFF2-40B4-BE49-F238E27FC236}">
                <a16:creationId xmlns:a16="http://schemas.microsoft.com/office/drawing/2014/main" id="{79C80281-EA61-61F7-4F39-D4D1D8A052FC}"/>
              </a:ext>
            </a:extLst>
          </p:cNvPr>
          <p:cNvSpPr/>
          <p:nvPr/>
        </p:nvSpPr>
        <p:spPr>
          <a:xfrm flipH="1">
            <a:off x="10370556" y="1112474"/>
            <a:ext cx="1115111" cy="910210"/>
          </a:xfrm>
          <a:custGeom>
            <a:avLst/>
            <a:gdLst/>
            <a:ahLst/>
            <a:cxnLst/>
            <a:rect l="l" t="t" r="r" b="b"/>
            <a:pathLst>
              <a:path w="2058667" h="1680387" extrusionOk="0">
                <a:moveTo>
                  <a:pt x="2058667" y="0"/>
                </a:moveTo>
                <a:lnTo>
                  <a:pt x="0" y="0"/>
                </a:lnTo>
                <a:lnTo>
                  <a:pt x="0" y="1680387"/>
                </a:lnTo>
                <a:lnTo>
                  <a:pt x="2058667" y="1680387"/>
                </a:lnTo>
                <a:lnTo>
                  <a:pt x="20586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56;p10">
            <a:extLst>
              <a:ext uri="{FF2B5EF4-FFF2-40B4-BE49-F238E27FC236}">
                <a16:creationId xmlns:a16="http://schemas.microsoft.com/office/drawing/2014/main" id="{09D4A95E-7A14-6874-6584-1DBF0142D95D}"/>
              </a:ext>
            </a:extLst>
          </p:cNvPr>
          <p:cNvSpPr/>
          <p:nvPr/>
        </p:nvSpPr>
        <p:spPr>
          <a:xfrm>
            <a:off x="4045206" y="1567579"/>
            <a:ext cx="4101588" cy="7429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ctr"/>
            <a:r>
              <a:rPr lang="vi-VN" sz="2438" b="1" dirty="0">
                <a:solidFill>
                  <a:schemeClr val="bg1"/>
                </a:solidFill>
                <a:latin typeface="UTM Avo" panose="02040603050506020204" pitchFamily="18"/>
              </a:rPr>
              <a:t>HOẠT ĐỘNG NHÓM</a:t>
            </a:r>
            <a:endParaRPr sz="445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57;p10">
            <a:extLst>
              <a:ext uri="{FF2B5EF4-FFF2-40B4-BE49-F238E27FC236}">
                <a16:creationId xmlns:a16="http://schemas.microsoft.com/office/drawing/2014/main" id="{C50AF308-06DB-5FA6-DD71-145B0B0BCB8E}"/>
              </a:ext>
            </a:extLst>
          </p:cNvPr>
          <p:cNvSpPr/>
          <p:nvPr/>
        </p:nvSpPr>
        <p:spPr>
          <a:xfrm>
            <a:off x="1131386" y="2375943"/>
            <a:ext cx="9929227" cy="1053057"/>
          </a:xfrm>
          <a:prstGeom prst="roundRect">
            <a:avLst>
              <a:gd name="adj" fmla="val 10514"/>
            </a:avLst>
          </a:prstGeom>
          <a:solidFill>
            <a:schemeClr val="lt1"/>
          </a:solidFill>
          <a:ln w="38100" cap="flat" cmpd="sng">
            <a:solidFill>
              <a:srgbClr val="CB796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167" b="1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Câu 1. </a:t>
            </a:r>
            <a:r>
              <a:rPr lang="vi-VN" sz="2167" dirty="0">
                <a:solidFill>
                  <a:schemeClr val="bg1"/>
                </a:solidFill>
                <a:latin typeface="UTM Avo" panose="02040603050506020204" pitchFamily="18"/>
                <a:ea typeface="Calibri"/>
                <a:cs typeface="Calibri"/>
                <a:sym typeface="Calibri"/>
              </a:rPr>
              <a:t>Thời trai trẻ, bác sĩ Tôn Thất Tùng đã dành trọn tâm huyết cho con đường mình chọn như thế nào?</a:t>
            </a:r>
            <a:endParaRPr sz="2167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58;p10">
            <a:extLst>
              <a:ext uri="{FF2B5EF4-FFF2-40B4-BE49-F238E27FC236}">
                <a16:creationId xmlns:a16="http://schemas.microsoft.com/office/drawing/2014/main" id="{69A28B5C-291A-E4F3-9C93-DA4F3FCF3E88}"/>
              </a:ext>
            </a:extLst>
          </p:cNvPr>
          <p:cNvSpPr/>
          <p:nvPr/>
        </p:nvSpPr>
        <p:spPr>
          <a:xfrm>
            <a:off x="1131386" y="3588788"/>
            <a:ext cx="9929227" cy="779612"/>
          </a:xfrm>
          <a:prstGeom prst="roundRect">
            <a:avLst>
              <a:gd name="adj" fmla="val 12090"/>
            </a:avLst>
          </a:prstGeom>
          <a:solidFill>
            <a:srgbClr val="CB7969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/>
            <a:r>
              <a:rPr lang="vi-VN" sz="2167" b="1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167">
                <a:solidFill>
                  <a:schemeClr val="bg1"/>
                </a:solidFill>
                <a:latin typeface="UTM Avo" panose="02040603050506020204" pitchFamily="18"/>
              </a:rPr>
              <a:t>Những chi tiết ở đoạn 2 nói lên điều gì về bác sĩ Tôn Thất Tùng?</a:t>
            </a:r>
            <a:endParaRPr sz="445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59;p10">
            <a:extLst>
              <a:ext uri="{FF2B5EF4-FFF2-40B4-BE49-F238E27FC236}">
                <a16:creationId xmlns:a16="http://schemas.microsoft.com/office/drawing/2014/main" id="{982EB4D0-8005-B209-0F41-CABF75887669}"/>
              </a:ext>
            </a:extLst>
          </p:cNvPr>
          <p:cNvSpPr/>
          <p:nvPr/>
        </p:nvSpPr>
        <p:spPr>
          <a:xfrm>
            <a:off x="1131386" y="4497852"/>
            <a:ext cx="9929227" cy="1065409"/>
          </a:xfrm>
          <a:prstGeom prst="roundRect">
            <a:avLst>
              <a:gd name="adj" fmla="val 10417"/>
            </a:avLst>
          </a:prstGeom>
          <a:solidFill>
            <a:schemeClr val="lt1"/>
          </a:solidFill>
          <a:ln w="38100" cap="flat" cmpd="sng">
            <a:solidFill>
              <a:srgbClr val="CB796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167" b="1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167">
                <a:solidFill>
                  <a:schemeClr val="bg1"/>
                </a:solidFill>
                <a:latin typeface="UTM Avo" panose="02040603050506020204" pitchFamily="18"/>
              </a:rPr>
              <a:t>Sau khi hoà bình lập lại, bác sĩ Tôn Thất Tùng đã có những đóng góp gì cho y học?</a:t>
            </a:r>
            <a:endParaRPr sz="445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60;p10">
            <a:extLst>
              <a:ext uri="{FF2B5EF4-FFF2-40B4-BE49-F238E27FC236}">
                <a16:creationId xmlns:a16="http://schemas.microsoft.com/office/drawing/2014/main" id="{29ED40C7-449A-C9AF-6458-EA297094A507}"/>
              </a:ext>
            </a:extLst>
          </p:cNvPr>
          <p:cNvSpPr/>
          <p:nvPr/>
        </p:nvSpPr>
        <p:spPr>
          <a:xfrm>
            <a:off x="1131386" y="5694089"/>
            <a:ext cx="9929227" cy="742950"/>
          </a:xfrm>
          <a:prstGeom prst="roundRect">
            <a:avLst>
              <a:gd name="adj" fmla="val 16440"/>
            </a:avLst>
          </a:prstGeom>
          <a:solidFill>
            <a:srgbClr val="CB7969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49522" tIns="24754" rIns="49522" bIns="24754" anchor="ctr" anchorCtr="0">
            <a:noAutofit/>
          </a:bodyPr>
          <a:lstStyle/>
          <a:p>
            <a:pPr algn="just"/>
            <a:r>
              <a:rPr lang="vi-VN" sz="2167" b="1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2167">
                <a:solidFill>
                  <a:schemeClr val="bg1"/>
                </a:solidFill>
                <a:latin typeface="UTM Avo" panose="02040603050506020204" pitchFamily="18"/>
              </a:rPr>
              <a:t>Theo em, điều gì đã giúp bác sĩ Tôn Thất Tùng thành công?</a:t>
            </a:r>
            <a:endParaRPr sz="445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2730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729</Words>
  <Application>Microsoft Office PowerPoint</Application>
  <PresentationFormat>Widescreen</PresentationFormat>
  <Paragraphs>63</Paragraphs>
  <Slides>24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Calibri Light</vt:lpstr>
      <vt:lpstr>Noto Sans Symbols</vt:lpstr>
      <vt:lpstr>Calibri</vt:lpstr>
      <vt:lpstr>Arial</vt:lpstr>
      <vt:lpstr>Office Theme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75</cp:revision>
  <dcterms:created xsi:type="dcterms:W3CDTF">2023-10-19T01:39:18Z</dcterms:created>
  <dcterms:modified xsi:type="dcterms:W3CDTF">2024-02-26T09:59:24Z</dcterms:modified>
</cp:coreProperties>
</file>