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0" r:id="rId2"/>
    <p:sldMasterId id="2147483672" r:id="rId3"/>
  </p:sldMasterIdLst>
  <p:notesMasterIdLst>
    <p:notesMasterId r:id="rId25"/>
  </p:notesMasterIdLst>
  <p:sldIdLst>
    <p:sldId id="256" r:id="rId4"/>
    <p:sldId id="260" r:id="rId5"/>
    <p:sldId id="261" r:id="rId6"/>
    <p:sldId id="266" r:id="rId7"/>
    <p:sldId id="267" r:id="rId8"/>
    <p:sldId id="268" r:id="rId9"/>
    <p:sldId id="285" r:id="rId10"/>
    <p:sldId id="286" r:id="rId11"/>
    <p:sldId id="287" r:id="rId12"/>
    <p:sldId id="280" r:id="rId13"/>
    <p:sldId id="290" r:id="rId14"/>
    <p:sldId id="291" r:id="rId15"/>
    <p:sldId id="288" r:id="rId16"/>
    <p:sldId id="289" r:id="rId17"/>
    <p:sldId id="283" r:id="rId18"/>
    <p:sldId id="284" r:id="rId19"/>
    <p:sldId id="292" r:id="rId20"/>
    <p:sldId id="275" r:id="rId21"/>
    <p:sldId id="276" r:id="rId22"/>
    <p:sldId id="278" r:id="rId23"/>
    <p:sldId id="279"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UTM Avo" panose="02040603050506020204" pitchFamily="18"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Dzl0zg1wnN98VYnZXEtwQG81E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7D"/>
    <a:srgbClr val="8D554D"/>
    <a:srgbClr val="616161"/>
    <a:srgbClr val="C69C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42772-0E9B-41E9-8366-DE913F3C3C53}" v="47" dt="2024-02-20T13:53:25.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2"/>
  </p:normalViewPr>
  <p:slideViewPr>
    <p:cSldViewPr snapToGrid="0">
      <p:cViewPr varScale="1">
        <p:scale>
          <a:sx n="70" d="100"/>
          <a:sy n="70" d="100"/>
        </p:scale>
        <p:origin x="9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microsoft.com/office/2015/10/relationships/revisionInfo" Target="revisionInfo.xml"/><Relationship Id="rId21" Type="http://schemas.openxmlformats.org/officeDocument/2006/relationships/slide" Target="slides/slide18.xml"/><Relationship Id="rId34"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BED306B7-1DCB-3FD3-1533-DC0BE1C3E5ED}"/>
            </a:ext>
          </a:extLst>
        </p:cNvPr>
        <p:cNvGrpSpPr/>
        <p:nvPr/>
      </p:nvGrpSpPr>
      <p:grpSpPr>
        <a:xfrm>
          <a:off x="0" y="0"/>
          <a:ext cx="0" cy="0"/>
          <a:chOff x="0" y="0"/>
          <a:chExt cx="0" cy="0"/>
        </a:xfrm>
      </p:grpSpPr>
      <p:sp>
        <p:nvSpPr>
          <p:cNvPr id="293" name="Google Shape;293;p13:notes">
            <a:extLst>
              <a:ext uri="{FF2B5EF4-FFF2-40B4-BE49-F238E27FC236}">
                <a16:creationId xmlns:a16="http://schemas.microsoft.com/office/drawing/2014/main" id="{3F138093-76AB-4023-DBA0-95EBD2AE07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a:extLst>
              <a:ext uri="{FF2B5EF4-FFF2-40B4-BE49-F238E27FC236}">
                <a16:creationId xmlns:a16="http://schemas.microsoft.com/office/drawing/2014/main" id="{2471813D-1CB3-7283-37DF-DBA59EF1CE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039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389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665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BED306B7-1DCB-3FD3-1533-DC0BE1C3E5ED}"/>
            </a:ext>
          </a:extLst>
        </p:cNvPr>
        <p:cNvGrpSpPr/>
        <p:nvPr/>
      </p:nvGrpSpPr>
      <p:grpSpPr>
        <a:xfrm>
          <a:off x="0" y="0"/>
          <a:ext cx="0" cy="0"/>
          <a:chOff x="0" y="0"/>
          <a:chExt cx="0" cy="0"/>
        </a:xfrm>
      </p:grpSpPr>
      <p:sp>
        <p:nvSpPr>
          <p:cNvPr id="293" name="Google Shape;293;p13:notes">
            <a:extLst>
              <a:ext uri="{FF2B5EF4-FFF2-40B4-BE49-F238E27FC236}">
                <a16:creationId xmlns:a16="http://schemas.microsoft.com/office/drawing/2014/main" id="{3F138093-76AB-4023-DBA0-95EBD2AE07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a:extLst>
              <a:ext uri="{FF2B5EF4-FFF2-40B4-BE49-F238E27FC236}">
                <a16:creationId xmlns:a16="http://schemas.microsoft.com/office/drawing/2014/main" id="{2471813D-1CB3-7283-37DF-DBA59EF1CE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6193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BED306B7-1DCB-3FD3-1533-DC0BE1C3E5ED}"/>
            </a:ext>
          </a:extLst>
        </p:cNvPr>
        <p:cNvGrpSpPr/>
        <p:nvPr/>
      </p:nvGrpSpPr>
      <p:grpSpPr>
        <a:xfrm>
          <a:off x="0" y="0"/>
          <a:ext cx="0" cy="0"/>
          <a:chOff x="0" y="0"/>
          <a:chExt cx="0" cy="0"/>
        </a:xfrm>
      </p:grpSpPr>
      <p:sp>
        <p:nvSpPr>
          <p:cNvPr id="293" name="Google Shape;293;p13:notes">
            <a:extLst>
              <a:ext uri="{FF2B5EF4-FFF2-40B4-BE49-F238E27FC236}">
                <a16:creationId xmlns:a16="http://schemas.microsoft.com/office/drawing/2014/main" id="{3F138093-76AB-4023-DBA0-95EBD2AE07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a:extLst>
              <a:ext uri="{FF2B5EF4-FFF2-40B4-BE49-F238E27FC236}">
                <a16:creationId xmlns:a16="http://schemas.microsoft.com/office/drawing/2014/main" id="{2471813D-1CB3-7283-37DF-DBA59EF1CE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866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53EB8A1A-E71E-AE12-C455-4E5122303CC5}"/>
            </a:ext>
          </a:extLst>
        </p:cNvPr>
        <p:cNvGrpSpPr/>
        <p:nvPr/>
      </p:nvGrpSpPr>
      <p:grpSpPr>
        <a:xfrm>
          <a:off x="0" y="0"/>
          <a:ext cx="0" cy="0"/>
          <a:chOff x="0" y="0"/>
          <a:chExt cx="0" cy="0"/>
        </a:xfrm>
      </p:grpSpPr>
      <p:sp>
        <p:nvSpPr>
          <p:cNvPr id="293" name="Google Shape;293;p13:notes">
            <a:extLst>
              <a:ext uri="{FF2B5EF4-FFF2-40B4-BE49-F238E27FC236}">
                <a16:creationId xmlns:a16="http://schemas.microsoft.com/office/drawing/2014/main" id="{67AD1315-36C6-6627-65BB-BC334E7A5E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a:extLst>
              <a:ext uri="{FF2B5EF4-FFF2-40B4-BE49-F238E27FC236}">
                <a16:creationId xmlns:a16="http://schemas.microsoft.com/office/drawing/2014/main" id="{B457D41D-5646-DCDC-07FB-11DE37AB85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790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342A0BBC-948D-D23B-6DEE-946D004B1A3F}"/>
            </a:ext>
          </a:extLst>
        </p:cNvPr>
        <p:cNvGrpSpPr/>
        <p:nvPr/>
      </p:nvGrpSpPr>
      <p:grpSpPr>
        <a:xfrm>
          <a:off x="0" y="0"/>
          <a:ext cx="0" cy="0"/>
          <a:chOff x="0" y="0"/>
          <a:chExt cx="0" cy="0"/>
        </a:xfrm>
      </p:grpSpPr>
      <p:sp>
        <p:nvSpPr>
          <p:cNvPr id="293" name="Google Shape;293;p13:notes">
            <a:extLst>
              <a:ext uri="{FF2B5EF4-FFF2-40B4-BE49-F238E27FC236}">
                <a16:creationId xmlns:a16="http://schemas.microsoft.com/office/drawing/2014/main" id="{F516B9B7-0DFA-DCEE-28E2-E26063848F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a:extLst>
              <a:ext uri="{FF2B5EF4-FFF2-40B4-BE49-F238E27FC236}">
                <a16:creationId xmlns:a16="http://schemas.microsoft.com/office/drawing/2014/main" id="{9C9E110D-60F3-79B5-897D-0563B50B85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498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342A0BBC-948D-D23B-6DEE-946D004B1A3F}"/>
            </a:ext>
          </a:extLst>
        </p:cNvPr>
        <p:cNvGrpSpPr/>
        <p:nvPr/>
      </p:nvGrpSpPr>
      <p:grpSpPr>
        <a:xfrm>
          <a:off x="0" y="0"/>
          <a:ext cx="0" cy="0"/>
          <a:chOff x="0" y="0"/>
          <a:chExt cx="0" cy="0"/>
        </a:xfrm>
      </p:grpSpPr>
      <p:sp>
        <p:nvSpPr>
          <p:cNvPr id="293" name="Google Shape;293;p13:notes">
            <a:extLst>
              <a:ext uri="{FF2B5EF4-FFF2-40B4-BE49-F238E27FC236}">
                <a16:creationId xmlns:a16="http://schemas.microsoft.com/office/drawing/2014/main" id="{F516B9B7-0DFA-DCEE-28E2-E26063848F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a:extLst>
              <a:ext uri="{FF2B5EF4-FFF2-40B4-BE49-F238E27FC236}">
                <a16:creationId xmlns:a16="http://schemas.microsoft.com/office/drawing/2014/main" id="{9C9E110D-60F3-79B5-897D-0563B50B85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9891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1463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0444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2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93" name="Google Shape;9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9" name="Google Shape;9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05" name="Google Shape;10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1" name="Google Shape;111;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2" name="Google Shape;1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8" name="Google Shape;118;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9" name="Google Shape;119;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20" name="Google Shape;120;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1" name="Google Shape;12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132" name="Google Shape;132;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3" name="Google Shape;13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9"/>
          <p:cNvSpPr>
            <a:spLocks noGrp="1"/>
          </p:cNvSpPr>
          <p:nvPr>
            <p:ph type="pic" idx="2"/>
          </p:nvPr>
        </p:nvSpPr>
        <p:spPr>
          <a:xfrm>
            <a:off x="5183188" y="987425"/>
            <a:ext cx="6172200" cy="4873625"/>
          </a:xfrm>
          <a:prstGeom prst="rect">
            <a:avLst/>
          </a:prstGeom>
          <a:noFill/>
          <a:ln>
            <a:noFill/>
          </a:ln>
        </p:spPr>
      </p:sp>
      <p:sp>
        <p:nvSpPr>
          <p:cNvPr id="139" name="Google Shape;139;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0" name="Google Shape;14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46" name="Google Shape;1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52" name="Google Shape;15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sp>
        <p:nvSpPr>
          <p:cNvPr id="163" name="Google Shape;163;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5" name="Google Shape;1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8"/>
        <p:cNvGrpSpPr/>
        <p:nvPr/>
      </p:nvGrpSpPr>
      <p:grpSpPr>
        <a:xfrm>
          <a:off x="0" y="0"/>
          <a:ext cx="0" cy="0"/>
          <a:chOff x="0" y="0"/>
          <a:chExt cx="0" cy="0"/>
        </a:xfrm>
      </p:grpSpPr>
      <p:sp>
        <p:nvSpPr>
          <p:cNvPr id="169" name="Google Shape;169;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4"/>
        <p:cNvGrpSpPr/>
        <p:nvPr/>
      </p:nvGrpSpPr>
      <p:grpSpPr>
        <a:xfrm>
          <a:off x="0" y="0"/>
          <a:ext cx="0" cy="0"/>
          <a:chOff x="0" y="0"/>
          <a:chExt cx="0" cy="0"/>
        </a:xfrm>
      </p:grpSpPr>
      <p:sp>
        <p:nvSpPr>
          <p:cNvPr id="175" name="Google Shape;175;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7" name="Google Shape;17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0"/>
        <p:cNvGrpSpPr/>
        <p:nvPr/>
      </p:nvGrpSpPr>
      <p:grpSpPr>
        <a:xfrm>
          <a:off x="0" y="0"/>
          <a:ext cx="0" cy="0"/>
          <a:chOff x="0" y="0"/>
          <a:chExt cx="0" cy="0"/>
        </a:xfrm>
      </p:grpSpPr>
      <p:sp>
        <p:nvSpPr>
          <p:cNvPr id="181" name="Google Shape;181;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7"/>
        <p:cNvGrpSpPr/>
        <p:nvPr/>
      </p:nvGrpSpPr>
      <p:grpSpPr>
        <a:xfrm>
          <a:off x="0" y="0"/>
          <a:ext cx="0" cy="0"/>
          <a:chOff x="0" y="0"/>
          <a:chExt cx="0" cy="0"/>
        </a:xfrm>
      </p:grpSpPr>
      <p:sp>
        <p:nvSpPr>
          <p:cNvPr id="188" name="Google Shape;188;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0" name="Google Shape;190;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2" name="Google Shape;192;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
        <p:cNvGrpSpPr/>
        <p:nvPr/>
      </p:nvGrpSpPr>
      <p:grpSpPr>
        <a:xfrm>
          <a:off x="0" y="0"/>
          <a:ext cx="0" cy="0"/>
          <a:chOff x="0" y="0"/>
          <a:chExt cx="0" cy="0"/>
        </a:xfrm>
      </p:grpSpPr>
      <p:sp>
        <p:nvSpPr>
          <p:cNvPr id="197" name="Google Shape;197;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
        <p:nvSpPr>
          <p:cNvPr id="202" name="Google Shape;20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5"/>
        <p:cNvGrpSpPr/>
        <p:nvPr/>
      </p:nvGrpSpPr>
      <p:grpSpPr>
        <a:xfrm>
          <a:off x="0" y="0"/>
          <a:ext cx="0" cy="0"/>
          <a:chOff x="0" y="0"/>
          <a:chExt cx="0" cy="0"/>
        </a:xfrm>
      </p:grpSpPr>
      <p:sp>
        <p:nvSpPr>
          <p:cNvPr id="206" name="Google Shape;206;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8" name="Google Shape;208;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9" name="Google Shape;20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2"/>
        <p:cNvGrpSpPr/>
        <p:nvPr/>
      </p:nvGrpSpPr>
      <p:grpSpPr>
        <a:xfrm>
          <a:off x="0" y="0"/>
          <a:ext cx="0" cy="0"/>
          <a:chOff x="0" y="0"/>
          <a:chExt cx="0" cy="0"/>
        </a:xfrm>
      </p:grpSpPr>
      <p:sp>
        <p:nvSpPr>
          <p:cNvPr id="213" name="Google Shape;213;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58"/>
          <p:cNvSpPr>
            <a:spLocks noGrp="1"/>
          </p:cNvSpPr>
          <p:nvPr>
            <p:ph type="pic" idx="2"/>
          </p:nvPr>
        </p:nvSpPr>
        <p:spPr>
          <a:xfrm>
            <a:off x="5183188" y="987425"/>
            <a:ext cx="6172200" cy="4873625"/>
          </a:xfrm>
          <a:prstGeom prst="rect">
            <a:avLst/>
          </a:prstGeom>
          <a:noFill/>
          <a:ln>
            <a:noFill/>
          </a:ln>
        </p:spPr>
      </p:sp>
      <p:sp>
        <p:nvSpPr>
          <p:cNvPr id="215" name="Google Shape;215;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6" name="Google Shape;21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9"/>
        <p:cNvGrpSpPr/>
        <p:nvPr/>
      </p:nvGrpSpPr>
      <p:grpSpPr>
        <a:xfrm>
          <a:off x="0" y="0"/>
          <a:ext cx="0" cy="0"/>
          <a:chOff x="0" y="0"/>
          <a:chExt cx="0" cy="0"/>
        </a:xfrm>
      </p:grpSpPr>
      <p:sp>
        <p:nvSpPr>
          <p:cNvPr id="220" name="Google Shape;22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8"/>
          <p:cNvSpPr>
            <a:spLocks noGrp="1"/>
          </p:cNvSpPr>
          <p:nvPr>
            <p:ph type="pic" idx="2"/>
          </p:nvPr>
        </p:nvSpPr>
        <p:spPr>
          <a:xfrm>
            <a:off x="5183188" y="987425"/>
            <a:ext cx="6172200" cy="4873625"/>
          </a:xfrm>
          <a:prstGeom prst="rect">
            <a:avLst/>
          </a:prstGeom>
          <a:noFill/>
          <a:ln>
            <a:noFill/>
          </a:ln>
        </p:spPr>
      </p:sp>
      <p:sp>
        <p:nvSpPr>
          <p:cNvPr id="64" name="Google Shape;64;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1" name="Google Shape;8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30"/>
          <p:cNvSpPr txBox="1"/>
          <p:nvPr/>
        </p:nvSpPr>
        <p:spPr>
          <a:xfrm>
            <a:off x="0" y="-27349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CFCFCF"/>
                </a:solidFill>
                <a:latin typeface="Calibri"/>
                <a:ea typeface="Calibri"/>
                <a:cs typeface="Calibri"/>
                <a:sym typeface="Calibri"/>
              </a:rPr>
              <a:t>www.9slide.vn</a:t>
            </a:r>
            <a:endParaRPr/>
          </a:p>
        </p:txBody>
      </p:sp>
      <p:sp>
        <p:nvSpPr>
          <p:cNvPr id="157" name="Google Shape;15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 name="Google Shape;158;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11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11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11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1"/>
          <p:cNvSpPr txBox="1">
            <a:spLocks noGrp="1"/>
          </p:cNvSpPr>
          <p:nvPr>
            <p:ph type="ctrTitle"/>
          </p:nvPr>
        </p:nvSpPr>
        <p:spPr>
          <a:xfrm>
            <a:off x="9173497" y="0"/>
            <a:ext cx="3018503" cy="1242146"/>
          </a:xfrm>
          <a:prstGeom prst="rect">
            <a:avLst/>
          </a:prstGeom>
          <a:noFill/>
          <a:ln>
            <a:noFill/>
          </a:ln>
        </p:spPr>
        <p:txBody>
          <a:bodyPr spcFirstLastPara="1" wrap="square" lIns="91425" tIns="45700" rIns="91425" bIns="45700" anchor="b" anchorCtr="0">
            <a:normAutofit/>
          </a:bodyPr>
          <a:lstStyle/>
          <a:p>
            <a:pPr marL="0" lvl="0" indent="0" rtl="0">
              <a:lnSpc>
                <a:spcPct val="100000"/>
              </a:lnSpc>
              <a:spcBef>
                <a:spcPts val="0"/>
              </a:spcBef>
              <a:spcAft>
                <a:spcPts val="0"/>
              </a:spcAft>
              <a:buClr>
                <a:schemeClr val="dk1"/>
              </a:buClr>
              <a:buSzPts val="5200"/>
              <a:buFont typeface="Calibri"/>
              <a:buNone/>
            </a:pPr>
            <a:r>
              <a:rPr lang="en-US" sz="3200" dirty="0">
                <a:solidFill>
                  <a:schemeClr val="bg1"/>
                </a:solidFill>
                <a:latin typeface="+mn-lt"/>
                <a:ea typeface="Arial"/>
                <a:cs typeface="Arial"/>
                <a:sym typeface="Arial"/>
              </a:rPr>
              <a:t>TIẾNG VIỆT 4</a:t>
            </a:r>
            <a:br>
              <a:rPr lang="en-US" sz="3200" dirty="0">
                <a:solidFill>
                  <a:schemeClr val="bg1"/>
                </a:solidFill>
                <a:latin typeface="+mn-lt"/>
                <a:ea typeface="Arial"/>
                <a:cs typeface="Arial"/>
                <a:sym typeface="Arial"/>
              </a:rPr>
            </a:br>
            <a:r>
              <a:rPr lang="en-US" sz="3200" dirty="0">
                <a:solidFill>
                  <a:schemeClr val="bg1"/>
                </a:solidFill>
                <a:latin typeface="+mn-lt"/>
                <a:ea typeface="Arial"/>
                <a:cs typeface="Arial"/>
                <a:sym typeface="Arial"/>
              </a:rPr>
              <a:t>          </a:t>
            </a:r>
            <a:r>
              <a:rPr lang="en-US" sz="3200" dirty="0" err="1">
                <a:solidFill>
                  <a:schemeClr val="bg1"/>
                </a:solidFill>
                <a:latin typeface="+mn-lt"/>
                <a:ea typeface="Arial"/>
                <a:cs typeface="Arial"/>
                <a:sym typeface="Arial"/>
              </a:rPr>
              <a:t>Tập</a:t>
            </a:r>
            <a:r>
              <a:rPr lang="en-US" sz="3200" dirty="0">
                <a:solidFill>
                  <a:schemeClr val="bg1"/>
                </a:solidFill>
                <a:latin typeface="+mn-lt"/>
                <a:ea typeface="Arial"/>
                <a:cs typeface="Arial"/>
                <a:sym typeface="Arial"/>
              </a:rPr>
              <a:t> 2</a:t>
            </a:r>
            <a:endParaRPr sz="3200" dirty="0">
              <a:solidFill>
                <a:schemeClr val="bg1"/>
              </a:solidFill>
              <a:latin typeface="+mn-lt"/>
              <a:ea typeface="Arial"/>
              <a:cs typeface="Arial"/>
              <a:sym typeface="Arial"/>
            </a:endParaRPr>
          </a:p>
        </p:txBody>
      </p:sp>
      <p:sp>
        <p:nvSpPr>
          <p:cNvPr id="236" name="Google Shape;236;p1"/>
          <p:cNvSpPr txBox="1">
            <a:spLocks noGrp="1"/>
          </p:cNvSpPr>
          <p:nvPr>
            <p:ph type="subTitle" idx="1"/>
          </p:nvPr>
        </p:nvSpPr>
        <p:spPr>
          <a:xfrm>
            <a:off x="889819" y="1460417"/>
            <a:ext cx="10412361" cy="1655762"/>
          </a:xfrm>
          <a:prstGeom prst="rect">
            <a:avLst/>
          </a:prstGeom>
          <a:noFill/>
          <a:ln>
            <a:noFill/>
          </a:ln>
        </p:spPr>
        <p:txBody>
          <a:bodyPr spcFirstLastPara="1" wrap="square" lIns="91425" tIns="45700" rIns="91425" bIns="45700" anchor="t" anchorCtr="0">
            <a:noAutofit/>
          </a:bodyPr>
          <a:lstStyle/>
          <a:p>
            <a:pPr marL="0" lvl="0" indent="0" algn="ctr" rtl="0">
              <a:lnSpc>
                <a:spcPct val="130000"/>
              </a:lnSpc>
              <a:spcBef>
                <a:spcPts val="0"/>
              </a:spcBef>
              <a:spcAft>
                <a:spcPts val="0"/>
              </a:spcAft>
              <a:buClr>
                <a:schemeClr val="dk1"/>
              </a:buClr>
              <a:buSzPts val="6000"/>
              <a:buNone/>
            </a:pPr>
            <a:r>
              <a:rPr lang="en-US" sz="5400" b="1" dirty="0" err="1">
                <a:solidFill>
                  <a:srgbClr val="002060"/>
                </a:solidFill>
                <a:latin typeface="+mn-lt"/>
                <a:ea typeface="Arial"/>
                <a:cs typeface="Arial"/>
                <a:sym typeface="Arial"/>
              </a:rPr>
              <a:t>Tuần</a:t>
            </a:r>
            <a:r>
              <a:rPr lang="en-US" sz="5400" b="1" dirty="0">
                <a:solidFill>
                  <a:srgbClr val="002060"/>
                </a:solidFill>
                <a:latin typeface="+mn-lt"/>
                <a:ea typeface="Arial"/>
                <a:cs typeface="Arial"/>
                <a:sym typeface="Arial"/>
              </a:rPr>
              <a:t> 34</a:t>
            </a:r>
          </a:p>
          <a:p>
            <a:pPr marL="0" indent="0">
              <a:lnSpc>
                <a:spcPct val="130000"/>
              </a:lnSpc>
              <a:spcBef>
                <a:spcPts val="0"/>
              </a:spcBef>
              <a:buSzPts val="6000"/>
            </a:pPr>
            <a:r>
              <a:rPr lang="en-US" sz="5400" b="1" dirty="0" err="1">
                <a:solidFill>
                  <a:srgbClr val="FF0000"/>
                </a:solidFill>
                <a:latin typeface="+mn-lt"/>
                <a:ea typeface="Arial"/>
                <a:cs typeface="Arial"/>
                <a:sym typeface="Arial"/>
              </a:rPr>
              <a:t>Luyện</a:t>
            </a:r>
            <a:r>
              <a:rPr lang="en-US" sz="5400" b="1" dirty="0">
                <a:solidFill>
                  <a:srgbClr val="FF0000"/>
                </a:solidFill>
                <a:latin typeface="+mn-lt"/>
                <a:ea typeface="Arial"/>
                <a:cs typeface="Arial"/>
                <a:sym typeface="Arial"/>
              </a:rPr>
              <a:t> </a:t>
            </a:r>
            <a:r>
              <a:rPr lang="en-US" sz="5400" b="1" dirty="0" err="1">
                <a:solidFill>
                  <a:srgbClr val="FF0000"/>
                </a:solidFill>
                <a:latin typeface="+mn-lt"/>
                <a:ea typeface="Arial"/>
                <a:cs typeface="Arial"/>
                <a:sym typeface="Arial"/>
              </a:rPr>
              <a:t>từ</a:t>
            </a:r>
            <a:r>
              <a:rPr lang="en-US" sz="5400" b="1" dirty="0">
                <a:solidFill>
                  <a:srgbClr val="FF0000"/>
                </a:solidFill>
                <a:latin typeface="+mn-lt"/>
                <a:ea typeface="Arial"/>
                <a:cs typeface="Arial"/>
                <a:sym typeface="Arial"/>
              </a:rPr>
              <a:t> </a:t>
            </a:r>
            <a:r>
              <a:rPr lang="en-US" sz="5400" b="1" dirty="0" err="1">
                <a:solidFill>
                  <a:srgbClr val="FF0000"/>
                </a:solidFill>
                <a:latin typeface="+mn-lt"/>
                <a:ea typeface="Arial"/>
                <a:cs typeface="Arial"/>
                <a:sym typeface="Arial"/>
              </a:rPr>
              <a:t>và</a:t>
            </a:r>
            <a:r>
              <a:rPr lang="en-US" sz="5400" b="1" dirty="0">
                <a:solidFill>
                  <a:srgbClr val="FF0000"/>
                </a:solidFill>
                <a:latin typeface="+mn-lt"/>
                <a:ea typeface="Arial"/>
                <a:cs typeface="Arial"/>
                <a:sym typeface="Arial"/>
              </a:rPr>
              <a:t> </a:t>
            </a:r>
            <a:r>
              <a:rPr lang="en-US" sz="5400" b="1" dirty="0" err="1">
                <a:solidFill>
                  <a:srgbClr val="FF0000"/>
                </a:solidFill>
                <a:latin typeface="+mn-lt"/>
                <a:ea typeface="Arial"/>
                <a:cs typeface="Arial"/>
                <a:sym typeface="Arial"/>
              </a:rPr>
              <a:t>câu</a:t>
            </a:r>
            <a:r>
              <a:rPr lang="en-US" sz="5400" b="1" dirty="0">
                <a:solidFill>
                  <a:srgbClr val="FF0000"/>
                </a:solidFill>
                <a:latin typeface="+mn-lt"/>
                <a:ea typeface="Arial"/>
                <a:cs typeface="Arial"/>
                <a:sym typeface="Arial"/>
              </a:rPr>
              <a:t>: </a:t>
            </a:r>
            <a:r>
              <a:rPr lang="vi-VN" sz="5400" b="1" dirty="0">
                <a:solidFill>
                  <a:srgbClr val="FF0000"/>
                </a:solidFill>
                <a:latin typeface="+mn-lt"/>
                <a:ea typeface="Arial"/>
                <a:cs typeface="Arial"/>
                <a:sym typeface="Arial"/>
              </a:rPr>
              <a:t>Luyện tập viết tên riêng của cơ quan, tổ chức</a:t>
            </a:r>
            <a:br>
              <a:rPr lang="vi-VN" sz="5400" b="1" dirty="0">
                <a:solidFill>
                  <a:srgbClr val="FF0000"/>
                </a:solidFill>
                <a:latin typeface="+mn-lt"/>
                <a:ea typeface="Arial"/>
                <a:cs typeface="Arial"/>
                <a:sym typeface="Arial"/>
              </a:rPr>
            </a:br>
            <a:endParaRPr lang="vi-VN" sz="5400" b="1" dirty="0">
              <a:solidFill>
                <a:srgbClr val="FF0000"/>
              </a:solidFill>
              <a:latin typeface="+mn-lt"/>
              <a:ea typeface="Arial"/>
              <a:cs typeface="Arial"/>
              <a:sym typeface="Arial"/>
            </a:endParaRPr>
          </a:p>
          <a:p>
            <a:pPr marL="0" indent="0">
              <a:lnSpc>
                <a:spcPct val="130000"/>
              </a:lnSpc>
              <a:spcBef>
                <a:spcPts val="0"/>
              </a:spcBef>
              <a:buSzPts val="6000"/>
            </a:pPr>
            <a:br>
              <a:rPr lang="vi-VN" sz="5400" b="1" dirty="0">
                <a:solidFill>
                  <a:srgbClr val="FF0000"/>
                </a:solidFill>
                <a:latin typeface="+mn-lt"/>
                <a:ea typeface="Arial"/>
                <a:cs typeface="Arial"/>
                <a:sym typeface="Arial"/>
              </a:rPr>
            </a:br>
            <a:endParaRPr sz="5400" b="1" dirty="0">
              <a:solidFill>
                <a:srgbClr val="FF0000"/>
              </a:solidFill>
              <a:latin typeface="+mn-lt"/>
              <a:ea typeface="Arial"/>
              <a:cs typeface="Arial"/>
              <a:sym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a:extLst>
            <a:ext uri="{FF2B5EF4-FFF2-40B4-BE49-F238E27FC236}">
              <a16:creationId xmlns:a16="http://schemas.microsoft.com/office/drawing/2014/main" id="{5B998BD9-FD24-F2AA-ACF6-E3CC136692EB}"/>
            </a:ext>
          </a:extLst>
        </p:cNvPr>
        <p:cNvGrpSpPr/>
        <p:nvPr/>
      </p:nvGrpSpPr>
      <p:grpSpPr>
        <a:xfrm>
          <a:off x="0" y="0"/>
          <a:ext cx="0" cy="0"/>
          <a:chOff x="0" y="0"/>
          <a:chExt cx="0" cy="0"/>
        </a:xfrm>
      </p:grpSpPr>
      <p:sp>
        <p:nvSpPr>
          <p:cNvPr id="2" name="Google Shape;172;p12">
            <a:extLst>
              <a:ext uri="{FF2B5EF4-FFF2-40B4-BE49-F238E27FC236}">
                <a16:creationId xmlns:a16="http://schemas.microsoft.com/office/drawing/2014/main" id="{BFFF0F45-229B-337E-2563-26E09B07733D}"/>
              </a:ext>
            </a:extLst>
          </p:cNvPr>
          <p:cNvSpPr/>
          <p:nvPr/>
        </p:nvSpPr>
        <p:spPr>
          <a:xfrm>
            <a:off x="0" y="4852487"/>
            <a:ext cx="1822085" cy="2228850"/>
          </a:xfrm>
          <a:custGeom>
            <a:avLst/>
            <a:gdLst/>
            <a:ahLst/>
            <a:cxnLst/>
            <a:rect l="l" t="t" r="r" b="b"/>
            <a:pathLst>
              <a:path w="3363849" h="4114800" extrusionOk="0">
                <a:moveTo>
                  <a:pt x="0" y="0"/>
                </a:moveTo>
                <a:lnTo>
                  <a:pt x="3363849" y="0"/>
                </a:lnTo>
                <a:lnTo>
                  <a:pt x="3363849" y="4114800"/>
                </a:lnTo>
                <a:lnTo>
                  <a:pt x="0" y="4114800"/>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173;p12">
            <a:extLst>
              <a:ext uri="{FF2B5EF4-FFF2-40B4-BE49-F238E27FC236}">
                <a16:creationId xmlns:a16="http://schemas.microsoft.com/office/drawing/2014/main" id="{FACF955D-071C-DB0D-9FE2-437ECDE75F1A}"/>
              </a:ext>
            </a:extLst>
          </p:cNvPr>
          <p:cNvSpPr/>
          <p:nvPr/>
        </p:nvSpPr>
        <p:spPr>
          <a:xfrm rot="10800000">
            <a:off x="10297169" y="721519"/>
            <a:ext cx="1822085" cy="2228850"/>
          </a:xfrm>
          <a:custGeom>
            <a:avLst/>
            <a:gdLst/>
            <a:ahLst/>
            <a:cxnLst/>
            <a:rect l="l" t="t" r="r" b="b"/>
            <a:pathLst>
              <a:path w="3363849" h="4114800" extrusionOk="0">
                <a:moveTo>
                  <a:pt x="3363849" y="4114800"/>
                </a:moveTo>
                <a:lnTo>
                  <a:pt x="0" y="4114800"/>
                </a:lnTo>
                <a:lnTo>
                  <a:pt x="0" y="0"/>
                </a:lnTo>
                <a:lnTo>
                  <a:pt x="3363849" y="0"/>
                </a:lnTo>
                <a:lnTo>
                  <a:pt x="3363849" y="4114800"/>
                </a:lnTo>
                <a:close/>
              </a:path>
            </a:pathLst>
          </a:custGeom>
          <a:blipFill rotWithShape="1">
            <a:blip r:embed="rId4">
              <a:alphaModFix/>
            </a:blip>
            <a:stretch>
              <a:fillRect/>
            </a:stretch>
          </a:blipFill>
          <a:ln>
            <a:noFill/>
          </a:ln>
        </p:spPr>
        <p:txBody>
          <a:bodyPr/>
          <a:lstStyle/>
          <a:p>
            <a:endParaRPr lang="en-US"/>
          </a:p>
        </p:txBody>
      </p:sp>
      <p:sp>
        <p:nvSpPr>
          <p:cNvPr id="6" name="Google Shape;174;p12">
            <a:extLst>
              <a:ext uri="{FF2B5EF4-FFF2-40B4-BE49-F238E27FC236}">
                <a16:creationId xmlns:a16="http://schemas.microsoft.com/office/drawing/2014/main" id="{E920FBD5-089B-5FC5-7824-29DBAD12D56E}"/>
              </a:ext>
            </a:extLst>
          </p:cNvPr>
          <p:cNvSpPr/>
          <p:nvPr/>
        </p:nvSpPr>
        <p:spPr>
          <a:xfrm>
            <a:off x="1671637" y="2714238"/>
            <a:ext cx="5171407" cy="1583584"/>
          </a:xfrm>
          <a:prstGeom prst="roundRect">
            <a:avLst>
              <a:gd name="adj" fmla="val 9173"/>
            </a:avLst>
          </a:prstGeom>
          <a:solidFill>
            <a:srgbClr val="F2DADA"/>
          </a:solidFill>
          <a:ln>
            <a:noFill/>
          </a:ln>
        </p:spPr>
        <p:txBody>
          <a:bodyPr spcFirstLastPara="1" wrap="square" lIns="49522" tIns="24754" rIns="49522" bIns="24754" anchor="ctr" anchorCtr="0">
            <a:noAutofit/>
          </a:bodyPr>
          <a:lstStyle/>
          <a:p>
            <a:pPr algn="ctr">
              <a:lnSpc>
                <a:spcPct val="150000"/>
              </a:lnSpc>
            </a:pPr>
            <a:r>
              <a:rPr lang="vi-VN" sz="2167" b="1" dirty="0">
                <a:solidFill>
                  <a:schemeClr val="dk1"/>
                </a:solidFill>
                <a:latin typeface="UTM Avo" panose="02040603050506020204" pitchFamily="18"/>
              </a:rPr>
              <a:t>Nhóm 3 (tên tổ chức – các hội)</a:t>
            </a:r>
            <a:endParaRPr sz="445" dirty="0">
              <a:latin typeface="UTM Avo" panose="02040603050506020204" pitchFamily="18"/>
            </a:endParaRPr>
          </a:p>
          <a:p>
            <a:pPr marL="309582" indent="-309582" algn="just">
              <a:lnSpc>
                <a:spcPct val="150000"/>
              </a:lnSpc>
              <a:buClr>
                <a:schemeClr val="dk1"/>
              </a:buClr>
              <a:buSzPts val="4000"/>
              <a:buFont typeface="Arial"/>
              <a:buChar char="•"/>
            </a:pPr>
            <a:r>
              <a:rPr lang="vi-VN" sz="2167" dirty="0">
                <a:solidFill>
                  <a:schemeClr val="dk1"/>
                </a:solidFill>
                <a:latin typeface="UTM Avo" panose="02040603050506020204" pitchFamily="18"/>
              </a:rPr>
              <a:t>Hội Khuyến học tỉnh Hưng Yên</a:t>
            </a:r>
            <a:endParaRPr sz="2167" dirty="0">
              <a:solidFill>
                <a:schemeClr val="dk1"/>
              </a:solidFill>
              <a:latin typeface="UTM Avo" panose="02040603050506020204" pitchFamily="18"/>
            </a:endParaRPr>
          </a:p>
          <a:p>
            <a:pPr marL="309582" indent="-309582" algn="just">
              <a:lnSpc>
                <a:spcPct val="150000"/>
              </a:lnSpc>
              <a:buClr>
                <a:schemeClr val="dk1"/>
              </a:buClr>
              <a:buSzPts val="4000"/>
              <a:buFont typeface="Arial"/>
              <a:buChar char="•"/>
            </a:pPr>
            <a:r>
              <a:rPr lang="vi-VN" sz="2167" dirty="0">
                <a:solidFill>
                  <a:schemeClr val="dk1"/>
                </a:solidFill>
                <a:latin typeface="UTM Avo" panose="02040603050506020204" pitchFamily="18"/>
              </a:rPr>
              <a:t>Hội Chữ Thập Đỏ Việt Nam</a:t>
            </a:r>
            <a:endParaRPr sz="2167" dirty="0">
              <a:solidFill>
                <a:schemeClr val="dk1"/>
              </a:solidFill>
              <a:latin typeface="UTM Avo" panose="02040603050506020204" pitchFamily="18"/>
            </a:endParaRPr>
          </a:p>
        </p:txBody>
      </p:sp>
      <p:sp>
        <p:nvSpPr>
          <p:cNvPr id="7" name="Google Shape;175;p12">
            <a:extLst>
              <a:ext uri="{FF2B5EF4-FFF2-40B4-BE49-F238E27FC236}">
                <a16:creationId xmlns:a16="http://schemas.microsoft.com/office/drawing/2014/main" id="{6FBC828A-42FF-3710-8528-CE0D7857C9E7}"/>
              </a:ext>
            </a:extLst>
          </p:cNvPr>
          <p:cNvSpPr/>
          <p:nvPr/>
        </p:nvSpPr>
        <p:spPr>
          <a:xfrm>
            <a:off x="2532069" y="4647865"/>
            <a:ext cx="5384509" cy="1583584"/>
          </a:xfrm>
          <a:prstGeom prst="roundRect">
            <a:avLst>
              <a:gd name="adj" fmla="val 9173"/>
            </a:avLst>
          </a:prstGeom>
          <a:solidFill>
            <a:srgbClr val="FFF1C5"/>
          </a:solidFill>
          <a:ln>
            <a:noFill/>
          </a:ln>
        </p:spPr>
        <p:txBody>
          <a:bodyPr spcFirstLastPara="1" wrap="square" lIns="49522" tIns="24754" rIns="49522" bIns="24754" anchor="ctr" anchorCtr="0">
            <a:noAutofit/>
          </a:bodyPr>
          <a:lstStyle/>
          <a:p>
            <a:pPr algn="ctr">
              <a:lnSpc>
                <a:spcPct val="150000"/>
              </a:lnSpc>
            </a:pPr>
            <a:r>
              <a:rPr lang="vi-VN" sz="2167" b="1">
                <a:solidFill>
                  <a:schemeClr val="dk1"/>
                </a:solidFill>
                <a:latin typeface="UTM Avo" panose="02040603050506020204" pitchFamily="18"/>
              </a:rPr>
              <a:t>Nhóm 4 (tên tổ chức – các quỹ)</a:t>
            </a:r>
            <a:endParaRPr sz="445">
              <a:latin typeface="UTM Avo" panose="02040603050506020204" pitchFamily="18"/>
            </a:endParaRPr>
          </a:p>
          <a:p>
            <a:pPr marL="309582" indent="-309582" algn="just">
              <a:lnSpc>
                <a:spcPct val="150000"/>
              </a:lnSpc>
              <a:buClr>
                <a:schemeClr val="dk1"/>
              </a:buClr>
              <a:buSzPts val="4000"/>
              <a:buFont typeface="Arial"/>
              <a:buChar char="•"/>
            </a:pPr>
            <a:r>
              <a:rPr lang="vi-VN" sz="2167">
                <a:solidFill>
                  <a:schemeClr val="dk1"/>
                </a:solidFill>
                <a:latin typeface="UTM Avo" panose="02040603050506020204" pitchFamily="18"/>
              </a:rPr>
              <a:t>Quỹ Bảo vệ môi trường Việt Nam</a:t>
            </a:r>
            <a:endParaRPr sz="2167">
              <a:solidFill>
                <a:schemeClr val="dk1"/>
              </a:solidFill>
              <a:latin typeface="UTM Avo" panose="02040603050506020204" pitchFamily="18"/>
            </a:endParaRPr>
          </a:p>
          <a:p>
            <a:pPr marL="309582" indent="-309582" algn="just">
              <a:lnSpc>
                <a:spcPct val="150000"/>
              </a:lnSpc>
              <a:buClr>
                <a:schemeClr val="dk1"/>
              </a:buClr>
              <a:buSzPts val="4000"/>
              <a:buFont typeface="Arial"/>
              <a:buChar char="•"/>
            </a:pPr>
            <a:r>
              <a:rPr lang="vi-VN" sz="2167">
                <a:solidFill>
                  <a:schemeClr val="dk1"/>
                </a:solidFill>
                <a:latin typeface="UTM Avo" panose="02040603050506020204" pitchFamily="18"/>
              </a:rPr>
              <a:t>Quỹ Nhi đồng Liên hợp quốc</a:t>
            </a:r>
            <a:endParaRPr sz="445">
              <a:latin typeface="UTM Avo" panose="02040603050506020204" pitchFamily="18"/>
            </a:endParaRPr>
          </a:p>
        </p:txBody>
      </p:sp>
      <p:sp>
        <p:nvSpPr>
          <p:cNvPr id="8" name="Google Shape;176;p12">
            <a:extLst>
              <a:ext uri="{FF2B5EF4-FFF2-40B4-BE49-F238E27FC236}">
                <a16:creationId xmlns:a16="http://schemas.microsoft.com/office/drawing/2014/main" id="{579A6B16-1A3C-7A39-EC1D-50D9042EA8C6}"/>
              </a:ext>
            </a:extLst>
          </p:cNvPr>
          <p:cNvSpPr/>
          <p:nvPr/>
        </p:nvSpPr>
        <p:spPr>
          <a:xfrm>
            <a:off x="0" y="1835944"/>
            <a:ext cx="3343275" cy="557213"/>
          </a:xfrm>
          <a:prstGeom prst="homePlate">
            <a:avLst>
              <a:gd name="adj" fmla="val 50000"/>
            </a:avLst>
          </a:prstGeom>
          <a:solidFill>
            <a:srgbClr val="C00000"/>
          </a:solidFill>
          <a:ln w="38100" cap="flat" cmpd="sng">
            <a:solidFill>
              <a:srgbClr val="C00000"/>
            </a:solidFill>
            <a:prstDash val="solid"/>
            <a:round/>
            <a:headEnd type="none" w="sm" len="sm"/>
            <a:tailEnd type="none" w="sm" len="sm"/>
          </a:ln>
        </p:spPr>
        <p:txBody>
          <a:bodyPr spcFirstLastPara="1" wrap="square" lIns="49522" tIns="24754" rIns="49522" bIns="24754" anchor="ctr" anchorCtr="0">
            <a:noAutofit/>
          </a:bodyPr>
          <a:lstStyle/>
          <a:p>
            <a:pPr algn="ctr"/>
            <a:r>
              <a:rPr lang="vi-VN" sz="2800" b="1">
                <a:solidFill>
                  <a:schemeClr val="lt1"/>
                </a:solidFill>
                <a:latin typeface="UTM Avo" panose="02040603050506020204" pitchFamily="18"/>
              </a:rPr>
              <a:t>Đáp án </a:t>
            </a:r>
            <a:endParaRPr sz="2800" b="1">
              <a:solidFill>
                <a:schemeClr val="lt1"/>
              </a:solidFill>
              <a:latin typeface="UTM Avo" panose="02040603050506020204" pitchFamily="18"/>
            </a:endParaRPr>
          </a:p>
        </p:txBody>
      </p:sp>
      <p:pic>
        <p:nvPicPr>
          <p:cNvPr id="9" name="Google Shape;177;p12">
            <a:extLst>
              <a:ext uri="{FF2B5EF4-FFF2-40B4-BE49-F238E27FC236}">
                <a16:creationId xmlns:a16="http://schemas.microsoft.com/office/drawing/2014/main" id="{2CF83411-2E00-F49F-FA9E-6839FAC476AC}"/>
              </a:ext>
            </a:extLst>
          </p:cNvPr>
          <p:cNvPicPr preferRelativeResize="0"/>
          <p:nvPr/>
        </p:nvPicPr>
        <p:blipFill rotWithShape="1">
          <a:blip r:embed="rId5">
            <a:alphaModFix/>
          </a:blip>
          <a:srcRect/>
          <a:stretch/>
        </p:blipFill>
        <p:spPr>
          <a:xfrm>
            <a:off x="8410489" y="2123070"/>
            <a:ext cx="2444833" cy="4734930"/>
          </a:xfrm>
          <a:prstGeom prst="rect">
            <a:avLst/>
          </a:prstGeom>
          <a:noFill/>
          <a:ln>
            <a:noFill/>
          </a:ln>
        </p:spPr>
      </p:pic>
    </p:spTree>
    <p:extLst>
      <p:ext uri="{BB962C8B-B14F-4D97-AF65-F5344CB8AC3E}">
        <p14:creationId xmlns:p14="http://schemas.microsoft.com/office/powerpoint/2010/main" val="3635374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0"/>
        <p:cNvGrpSpPr/>
        <p:nvPr/>
      </p:nvGrpSpPr>
      <p:grpSpPr>
        <a:xfrm>
          <a:off x="0" y="0"/>
          <a:ext cx="0" cy="0"/>
          <a:chOff x="0" y="0"/>
          <a:chExt cx="0" cy="0"/>
        </a:xfrm>
      </p:grpSpPr>
      <p:sp>
        <p:nvSpPr>
          <p:cNvPr id="2" name="Google Shape;182;p14">
            <a:extLst>
              <a:ext uri="{FF2B5EF4-FFF2-40B4-BE49-F238E27FC236}">
                <a16:creationId xmlns:a16="http://schemas.microsoft.com/office/drawing/2014/main" id="{3FDD701A-CEEA-A1FC-5658-34EF4D3F2952}"/>
              </a:ext>
            </a:extLst>
          </p:cNvPr>
          <p:cNvSpPr/>
          <p:nvPr/>
        </p:nvSpPr>
        <p:spPr>
          <a:xfrm rot="10800000" flipH="1">
            <a:off x="322473" y="1633175"/>
            <a:ext cx="1080990" cy="2245121"/>
          </a:xfrm>
          <a:custGeom>
            <a:avLst/>
            <a:gdLst/>
            <a:ahLst/>
            <a:cxnLst/>
            <a:rect l="l" t="t" r="r" b="b"/>
            <a:pathLst>
              <a:path w="2083117" h="4114800" extrusionOk="0">
                <a:moveTo>
                  <a:pt x="0" y="4114800"/>
                </a:moveTo>
                <a:lnTo>
                  <a:pt x="2083117" y="4114800"/>
                </a:lnTo>
                <a:lnTo>
                  <a:pt x="2083117" y="0"/>
                </a:lnTo>
                <a:lnTo>
                  <a:pt x="0" y="0"/>
                </a:lnTo>
                <a:lnTo>
                  <a:pt x="0" y="4114800"/>
                </a:lnTo>
                <a:close/>
              </a:path>
            </a:pathLst>
          </a:custGeom>
          <a:blipFill rotWithShape="1">
            <a:blip r:embed="rId4">
              <a:alphaModFix/>
            </a:blip>
            <a:stretch>
              <a:fillRect/>
            </a:stretch>
          </a:blipFill>
          <a:ln>
            <a:noFill/>
          </a:ln>
        </p:spPr>
        <p:txBody>
          <a:bodyPr/>
          <a:lstStyle/>
          <a:p>
            <a:endParaRPr lang="en-US"/>
          </a:p>
        </p:txBody>
      </p:sp>
      <p:sp>
        <p:nvSpPr>
          <p:cNvPr id="3" name="Google Shape;183;p14">
            <a:extLst>
              <a:ext uri="{FF2B5EF4-FFF2-40B4-BE49-F238E27FC236}">
                <a16:creationId xmlns:a16="http://schemas.microsoft.com/office/drawing/2014/main" id="{176F29E0-2F17-7C4B-603B-8DF4FF59D3B7}"/>
              </a:ext>
            </a:extLst>
          </p:cNvPr>
          <p:cNvSpPr/>
          <p:nvPr/>
        </p:nvSpPr>
        <p:spPr>
          <a:xfrm flipH="1">
            <a:off x="10654631" y="4501387"/>
            <a:ext cx="1128356" cy="2228850"/>
          </a:xfrm>
          <a:custGeom>
            <a:avLst/>
            <a:gdLst/>
            <a:ahLst/>
            <a:cxnLst/>
            <a:rect l="l" t="t" r="r" b="b"/>
            <a:pathLst>
              <a:path w="2083118" h="4114800" extrusionOk="0">
                <a:moveTo>
                  <a:pt x="2083118" y="0"/>
                </a:moveTo>
                <a:lnTo>
                  <a:pt x="0" y="0"/>
                </a:lnTo>
                <a:lnTo>
                  <a:pt x="0" y="4114800"/>
                </a:lnTo>
                <a:lnTo>
                  <a:pt x="2083118" y="4114800"/>
                </a:lnTo>
                <a:lnTo>
                  <a:pt x="2083118" y="0"/>
                </a:lnTo>
                <a:close/>
              </a:path>
            </a:pathLst>
          </a:custGeom>
          <a:blipFill rotWithShape="1">
            <a:blip r:embed="rId4">
              <a:alphaModFix/>
            </a:blip>
            <a:stretch>
              <a:fillRect/>
            </a:stretch>
          </a:blipFill>
          <a:ln>
            <a:noFill/>
          </a:ln>
        </p:spPr>
        <p:txBody>
          <a:bodyPr/>
          <a:lstStyle/>
          <a:p>
            <a:endParaRPr lang="en-US"/>
          </a:p>
        </p:txBody>
      </p:sp>
      <p:sp>
        <p:nvSpPr>
          <p:cNvPr id="4" name="Google Shape;184;p14">
            <a:extLst>
              <a:ext uri="{FF2B5EF4-FFF2-40B4-BE49-F238E27FC236}">
                <a16:creationId xmlns:a16="http://schemas.microsoft.com/office/drawing/2014/main" id="{6660DC82-4DFC-4436-F46F-000A0D4F31C8}"/>
              </a:ext>
            </a:extLst>
          </p:cNvPr>
          <p:cNvSpPr/>
          <p:nvPr/>
        </p:nvSpPr>
        <p:spPr>
          <a:xfrm>
            <a:off x="4117099" y="1677600"/>
            <a:ext cx="3957802" cy="637920"/>
          </a:xfrm>
          <a:prstGeom prst="roundRect">
            <a:avLst>
              <a:gd name="adj" fmla="val 50000"/>
            </a:avLst>
          </a:prstGeom>
          <a:solidFill>
            <a:srgbClr val="6E9277"/>
          </a:solidFill>
          <a:ln w="38100" cap="flat" cmpd="sng">
            <a:solidFill>
              <a:srgbClr val="6E9277"/>
            </a:solidFill>
            <a:prstDash val="solid"/>
            <a:round/>
            <a:headEnd type="none" w="sm" len="sm"/>
            <a:tailEnd type="none" w="sm" len="sm"/>
          </a:ln>
        </p:spPr>
        <p:txBody>
          <a:bodyPr spcFirstLastPara="1" wrap="square" lIns="49522" tIns="24754" rIns="49522" bIns="24754" anchor="ctr" anchorCtr="0">
            <a:noAutofit/>
          </a:bodyPr>
          <a:lstStyle/>
          <a:p>
            <a:pPr algn="ctr"/>
            <a:r>
              <a:rPr lang="vi-VN" sz="2800" b="1">
                <a:solidFill>
                  <a:schemeClr val="lt1"/>
                </a:solidFill>
                <a:latin typeface="UTM Avo" panose="02040603050506020204" pitchFamily="18"/>
              </a:rPr>
              <a:t>Bài 3 SGK.118</a:t>
            </a:r>
            <a:endParaRPr sz="2800" b="1">
              <a:solidFill>
                <a:schemeClr val="lt1"/>
              </a:solidFill>
              <a:latin typeface="UTM Avo" panose="02040603050506020204" pitchFamily="18"/>
            </a:endParaRPr>
          </a:p>
        </p:txBody>
      </p:sp>
      <p:sp>
        <p:nvSpPr>
          <p:cNvPr id="5" name="Google Shape;185;p14">
            <a:extLst>
              <a:ext uri="{FF2B5EF4-FFF2-40B4-BE49-F238E27FC236}">
                <a16:creationId xmlns:a16="http://schemas.microsoft.com/office/drawing/2014/main" id="{91B26502-AD3B-6C65-A4E7-664918E669BF}"/>
              </a:ext>
            </a:extLst>
          </p:cNvPr>
          <p:cNvSpPr txBox="1"/>
          <p:nvPr/>
        </p:nvSpPr>
        <p:spPr>
          <a:xfrm>
            <a:off x="3968980" y="2406224"/>
            <a:ext cx="4254039" cy="434712"/>
          </a:xfrm>
          <a:prstGeom prst="rect">
            <a:avLst/>
          </a:prstGeom>
          <a:noFill/>
          <a:ln>
            <a:noFill/>
          </a:ln>
        </p:spPr>
        <p:txBody>
          <a:bodyPr spcFirstLastPara="1" wrap="square" lIns="49522" tIns="24754" rIns="49522" bIns="24754" anchor="t" anchorCtr="0">
            <a:spAutoFit/>
          </a:bodyPr>
          <a:lstStyle/>
          <a:p>
            <a:pPr algn="ctr"/>
            <a:r>
              <a:rPr lang="vi-VN" sz="2500" b="1">
                <a:solidFill>
                  <a:schemeClr val="dk1"/>
                </a:solidFill>
                <a:latin typeface="UTM Avo" panose="02040603050506020204" pitchFamily="18"/>
              </a:rPr>
              <a:t>Chọn 1 trong 2 đề sau: </a:t>
            </a:r>
            <a:endParaRPr sz="2500" b="1" i="1">
              <a:solidFill>
                <a:schemeClr val="dk1"/>
              </a:solidFill>
              <a:latin typeface="UTM Avo" panose="02040603050506020204" pitchFamily="18"/>
            </a:endParaRPr>
          </a:p>
        </p:txBody>
      </p:sp>
      <p:sp>
        <p:nvSpPr>
          <p:cNvPr id="6" name="Google Shape;186;p14">
            <a:extLst>
              <a:ext uri="{FF2B5EF4-FFF2-40B4-BE49-F238E27FC236}">
                <a16:creationId xmlns:a16="http://schemas.microsoft.com/office/drawing/2014/main" id="{ADF6070A-A3F2-3817-28B6-A31040F039BB}"/>
              </a:ext>
            </a:extLst>
          </p:cNvPr>
          <p:cNvSpPr/>
          <p:nvPr/>
        </p:nvSpPr>
        <p:spPr>
          <a:xfrm>
            <a:off x="1671774" y="3083323"/>
            <a:ext cx="3770507" cy="1785296"/>
          </a:xfrm>
          <a:prstGeom prst="roundRect">
            <a:avLst>
              <a:gd name="adj" fmla="val 9173"/>
            </a:avLst>
          </a:prstGeom>
          <a:solidFill>
            <a:schemeClr val="lt1"/>
          </a:solidFill>
          <a:ln w="38100" cap="flat" cmpd="sng">
            <a:solidFill>
              <a:srgbClr val="6E9277"/>
            </a:solidFill>
            <a:prstDash val="dash"/>
            <a:round/>
            <a:headEnd type="none" w="sm" len="sm"/>
            <a:tailEnd type="none" w="sm" len="sm"/>
          </a:ln>
        </p:spPr>
        <p:txBody>
          <a:bodyPr spcFirstLastPara="1" wrap="square" lIns="49522" tIns="24754" rIns="49522" bIns="24754" anchor="ctr" anchorCtr="0">
            <a:noAutofit/>
          </a:bodyPr>
          <a:lstStyle/>
          <a:p>
            <a:pPr algn="ctr">
              <a:lnSpc>
                <a:spcPct val="150000"/>
              </a:lnSpc>
            </a:pPr>
            <a:r>
              <a:rPr lang="vi-VN" sz="2167" dirty="0">
                <a:solidFill>
                  <a:schemeClr val="dk1"/>
                </a:solidFill>
                <a:latin typeface="UTM Avo" panose="02040603050506020204" pitchFamily="18"/>
              </a:rPr>
              <a:t>a. Viết đoạn văn ngắn về một bảo tàng (hoặc một thư viện) mà em biết. </a:t>
            </a:r>
            <a:endParaRPr sz="445" dirty="0">
              <a:latin typeface="UTM Avo" panose="02040603050506020204" pitchFamily="18"/>
            </a:endParaRPr>
          </a:p>
        </p:txBody>
      </p:sp>
      <p:sp>
        <p:nvSpPr>
          <p:cNvPr id="7" name="Google Shape;187;p14">
            <a:extLst>
              <a:ext uri="{FF2B5EF4-FFF2-40B4-BE49-F238E27FC236}">
                <a16:creationId xmlns:a16="http://schemas.microsoft.com/office/drawing/2014/main" id="{761FE846-DA82-B1E2-F7DD-DCC0407BE3D2}"/>
              </a:ext>
            </a:extLst>
          </p:cNvPr>
          <p:cNvSpPr/>
          <p:nvPr/>
        </p:nvSpPr>
        <p:spPr>
          <a:xfrm>
            <a:off x="5877799" y="4017065"/>
            <a:ext cx="4394203" cy="1779097"/>
          </a:xfrm>
          <a:prstGeom prst="roundRect">
            <a:avLst>
              <a:gd name="adj" fmla="val 9173"/>
            </a:avLst>
          </a:prstGeom>
          <a:solidFill>
            <a:schemeClr val="lt1"/>
          </a:solidFill>
          <a:ln w="38100" cap="flat" cmpd="sng">
            <a:solidFill>
              <a:srgbClr val="6E9277"/>
            </a:solidFill>
            <a:prstDash val="dash"/>
            <a:round/>
            <a:headEnd type="none" w="sm" len="sm"/>
            <a:tailEnd type="none" w="sm" len="sm"/>
          </a:ln>
        </p:spPr>
        <p:txBody>
          <a:bodyPr spcFirstLastPara="1" wrap="square" lIns="49522" tIns="24754" rIns="49522" bIns="24754" anchor="ctr" anchorCtr="0">
            <a:noAutofit/>
          </a:bodyPr>
          <a:lstStyle/>
          <a:p>
            <a:pPr algn="ctr">
              <a:lnSpc>
                <a:spcPct val="150000"/>
              </a:lnSpc>
            </a:pPr>
            <a:r>
              <a:rPr lang="vi-VN" sz="2167" dirty="0">
                <a:solidFill>
                  <a:schemeClr val="dk1"/>
                </a:solidFill>
                <a:latin typeface="UTM Avo" panose="02040603050506020204" pitchFamily="18"/>
              </a:rPr>
              <a:t>b. Viết đoạn văn ngắn về một đội bóng (hoặc một đoàn nghệ thuật) mà em yêu thích.</a:t>
            </a:r>
            <a:endParaRPr sz="445" dirty="0">
              <a:latin typeface="UTM Avo" panose="02040603050506020204" pitchFamily="18"/>
            </a:endParaRPr>
          </a:p>
        </p:txBody>
      </p:sp>
      <p:pic>
        <p:nvPicPr>
          <p:cNvPr id="8" name="Google Shape;188;p14">
            <a:extLst>
              <a:ext uri="{FF2B5EF4-FFF2-40B4-BE49-F238E27FC236}">
                <a16:creationId xmlns:a16="http://schemas.microsoft.com/office/drawing/2014/main" id="{4AAF7EBA-F6A6-E1D2-73B0-62108F18E4AA}"/>
              </a:ext>
            </a:extLst>
          </p:cNvPr>
          <p:cNvPicPr preferRelativeResize="0"/>
          <p:nvPr/>
        </p:nvPicPr>
        <p:blipFill rotWithShape="1">
          <a:blip r:embed="rId5">
            <a:alphaModFix/>
          </a:blip>
          <a:srcRect/>
          <a:stretch/>
        </p:blipFill>
        <p:spPr>
          <a:xfrm>
            <a:off x="9412481" y="798236"/>
            <a:ext cx="2484299" cy="2863004"/>
          </a:xfrm>
          <a:prstGeom prst="rect">
            <a:avLst/>
          </a:prstGeom>
          <a:noFill/>
          <a:ln>
            <a:noFill/>
          </a:ln>
        </p:spPr>
      </p:pic>
    </p:spTree>
    <p:extLst>
      <p:ext uri="{BB962C8B-B14F-4D97-AF65-F5344CB8AC3E}">
        <p14:creationId xmlns:p14="http://schemas.microsoft.com/office/powerpoint/2010/main" val="3834002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0"/>
        <p:cNvGrpSpPr/>
        <p:nvPr/>
      </p:nvGrpSpPr>
      <p:grpSpPr>
        <a:xfrm>
          <a:off x="0" y="0"/>
          <a:ext cx="0" cy="0"/>
          <a:chOff x="0" y="0"/>
          <a:chExt cx="0" cy="0"/>
        </a:xfrm>
      </p:grpSpPr>
      <p:sp>
        <p:nvSpPr>
          <p:cNvPr id="9" name="Google Shape;193;p15">
            <a:extLst>
              <a:ext uri="{FF2B5EF4-FFF2-40B4-BE49-F238E27FC236}">
                <a16:creationId xmlns:a16="http://schemas.microsoft.com/office/drawing/2014/main" id="{3403D119-168A-9205-9A4D-092F2BE75AA3}"/>
              </a:ext>
            </a:extLst>
          </p:cNvPr>
          <p:cNvSpPr/>
          <p:nvPr/>
        </p:nvSpPr>
        <p:spPr>
          <a:xfrm>
            <a:off x="89396" y="1781272"/>
            <a:ext cx="1822085" cy="2228850"/>
          </a:xfrm>
          <a:custGeom>
            <a:avLst/>
            <a:gdLst/>
            <a:ahLst/>
            <a:cxnLst/>
            <a:rect l="l" t="t" r="r" b="b"/>
            <a:pathLst>
              <a:path w="3363849" h="4114800" extrusionOk="0">
                <a:moveTo>
                  <a:pt x="0" y="0"/>
                </a:moveTo>
                <a:lnTo>
                  <a:pt x="3363849" y="0"/>
                </a:lnTo>
                <a:lnTo>
                  <a:pt x="3363849" y="4114800"/>
                </a:lnTo>
                <a:lnTo>
                  <a:pt x="0" y="4114800"/>
                </a:lnTo>
                <a:lnTo>
                  <a:pt x="0" y="0"/>
                </a:lnTo>
                <a:close/>
              </a:path>
            </a:pathLst>
          </a:custGeom>
          <a:blipFill rotWithShape="1">
            <a:blip r:embed="rId4">
              <a:alphaModFix/>
            </a:blip>
            <a:stretch>
              <a:fillRect/>
            </a:stretch>
          </a:blipFill>
          <a:ln>
            <a:noFill/>
          </a:ln>
        </p:spPr>
        <p:txBody>
          <a:bodyPr/>
          <a:lstStyle/>
          <a:p>
            <a:endParaRPr lang="en-US"/>
          </a:p>
        </p:txBody>
      </p:sp>
      <p:grpSp>
        <p:nvGrpSpPr>
          <p:cNvPr id="11" name="Google Shape;195;p15">
            <a:extLst>
              <a:ext uri="{FF2B5EF4-FFF2-40B4-BE49-F238E27FC236}">
                <a16:creationId xmlns:a16="http://schemas.microsoft.com/office/drawing/2014/main" id="{7F70651A-EA80-39AF-89D4-239BE3670AC7}"/>
              </a:ext>
            </a:extLst>
          </p:cNvPr>
          <p:cNvGrpSpPr/>
          <p:nvPr/>
        </p:nvGrpSpPr>
        <p:grpSpPr>
          <a:xfrm>
            <a:off x="4804610" y="1132714"/>
            <a:ext cx="2256122" cy="1681483"/>
            <a:chOff x="7287568" y="419100"/>
            <a:chExt cx="3758293" cy="3104276"/>
          </a:xfrm>
        </p:grpSpPr>
        <p:pic>
          <p:nvPicPr>
            <p:cNvPr id="12" name="Google Shape;196;p15">
              <a:extLst>
                <a:ext uri="{FF2B5EF4-FFF2-40B4-BE49-F238E27FC236}">
                  <a16:creationId xmlns:a16="http://schemas.microsoft.com/office/drawing/2014/main" id="{2150EC49-C8BF-FBAD-7F68-2C1FF734FDD2}"/>
                </a:ext>
              </a:extLst>
            </p:cNvPr>
            <p:cNvPicPr preferRelativeResize="0"/>
            <p:nvPr/>
          </p:nvPicPr>
          <p:blipFill rotWithShape="1">
            <a:blip r:embed="rId5">
              <a:alphaModFix/>
            </a:blip>
            <a:srcRect/>
            <a:stretch/>
          </p:blipFill>
          <p:spPr>
            <a:xfrm>
              <a:off x="7287568" y="419100"/>
              <a:ext cx="3758293" cy="3104276"/>
            </a:xfrm>
            <a:prstGeom prst="rect">
              <a:avLst/>
            </a:prstGeom>
            <a:noFill/>
            <a:ln>
              <a:noFill/>
            </a:ln>
          </p:spPr>
        </p:pic>
        <p:sp>
          <p:nvSpPr>
            <p:cNvPr id="13" name="Google Shape;197;p15">
              <a:extLst>
                <a:ext uri="{FF2B5EF4-FFF2-40B4-BE49-F238E27FC236}">
                  <a16:creationId xmlns:a16="http://schemas.microsoft.com/office/drawing/2014/main" id="{B6593214-81C9-00E0-4F1B-2EBF549E1287}"/>
                </a:ext>
              </a:extLst>
            </p:cNvPr>
            <p:cNvSpPr/>
            <p:nvPr/>
          </p:nvSpPr>
          <p:spPr>
            <a:xfrm>
              <a:off x="7562846" y="1285438"/>
              <a:ext cx="3162303" cy="1371600"/>
            </a:xfrm>
            <a:prstGeom prst="roundRect">
              <a:avLst>
                <a:gd name="adj" fmla="val 16667"/>
              </a:avLst>
            </a:prstGeom>
            <a:noFill/>
            <a:ln>
              <a:noFill/>
            </a:ln>
          </p:spPr>
          <p:txBody>
            <a:bodyPr spcFirstLastPara="1" wrap="square" lIns="49522" tIns="24754" rIns="49522" bIns="24754" anchor="ctr" anchorCtr="0">
              <a:noAutofit/>
            </a:bodyPr>
            <a:lstStyle/>
            <a:p>
              <a:pPr algn="ctr">
                <a:lnSpc>
                  <a:spcPct val="150000"/>
                </a:lnSpc>
              </a:pPr>
              <a:r>
                <a:rPr lang="vi-VN" sz="2709" b="1">
                  <a:solidFill>
                    <a:srgbClr val="C00000"/>
                  </a:solidFill>
                  <a:latin typeface="UTM Avo" panose="02040603050506020204" pitchFamily="18"/>
                </a:rPr>
                <a:t>LƯU Ý</a:t>
              </a:r>
              <a:endParaRPr sz="2709" b="1">
                <a:solidFill>
                  <a:srgbClr val="C00000"/>
                </a:solidFill>
                <a:latin typeface="UTM Avo" panose="02040603050506020204" pitchFamily="18"/>
              </a:endParaRPr>
            </a:p>
          </p:txBody>
        </p:sp>
      </p:grpSp>
      <p:sp>
        <p:nvSpPr>
          <p:cNvPr id="14" name="Google Shape;198;p15">
            <a:extLst>
              <a:ext uri="{FF2B5EF4-FFF2-40B4-BE49-F238E27FC236}">
                <a16:creationId xmlns:a16="http://schemas.microsoft.com/office/drawing/2014/main" id="{179CA687-EA1B-26A6-C03B-04EE1676D5BD}"/>
              </a:ext>
            </a:extLst>
          </p:cNvPr>
          <p:cNvSpPr/>
          <p:nvPr/>
        </p:nvSpPr>
        <p:spPr>
          <a:xfrm>
            <a:off x="1909320" y="2937807"/>
            <a:ext cx="8046701" cy="1646737"/>
          </a:xfrm>
          <a:prstGeom prst="roundRect">
            <a:avLst>
              <a:gd name="adj" fmla="val 13368"/>
            </a:avLst>
          </a:prstGeom>
          <a:solidFill>
            <a:schemeClr val="lt1"/>
          </a:solidFill>
          <a:ln>
            <a:noFill/>
          </a:ln>
          <a:effectLst>
            <a:glow rad="101600">
              <a:schemeClr val="accent2">
                <a:satMod val="175000"/>
                <a:alpha val="40000"/>
              </a:schemeClr>
            </a:glow>
          </a:effectLst>
        </p:spPr>
        <p:txBody>
          <a:bodyPr spcFirstLastPara="1" wrap="square" lIns="49522" tIns="24754" rIns="49522" bIns="24754" anchor="ctr" anchorCtr="0">
            <a:noAutofit/>
          </a:bodyPr>
          <a:lstStyle/>
          <a:p>
            <a:pPr algn="just">
              <a:lnSpc>
                <a:spcPct val="150000"/>
              </a:lnSpc>
            </a:pPr>
            <a:r>
              <a:rPr lang="vi-VN" sz="2300" dirty="0">
                <a:latin typeface="UTM Avo" panose="02040603050506020204" pitchFamily="18"/>
                <a:ea typeface="Calibri"/>
                <a:cs typeface="Calibri"/>
                <a:sym typeface="Calibri"/>
              </a:rPr>
              <a:t>Trong đoạn văn các em viết sẽ có tên bảo tàng hoặc thư viện (với đoạn văn viết theo đề 1), tên đội bóng hoặc đoàn nghệ thuật (với đoạn văn viết theo đề 2).</a:t>
            </a:r>
            <a:endParaRPr sz="2300" dirty="0">
              <a:latin typeface="UTM Avo" panose="02040603050506020204" pitchFamily="18"/>
            </a:endParaRPr>
          </a:p>
        </p:txBody>
      </p:sp>
      <p:sp>
        <p:nvSpPr>
          <p:cNvPr id="15" name="Google Shape;199;p15">
            <a:extLst>
              <a:ext uri="{FF2B5EF4-FFF2-40B4-BE49-F238E27FC236}">
                <a16:creationId xmlns:a16="http://schemas.microsoft.com/office/drawing/2014/main" id="{A6C56BC6-485C-518F-3B8C-0A6E5DB9E883}"/>
              </a:ext>
            </a:extLst>
          </p:cNvPr>
          <p:cNvSpPr/>
          <p:nvPr/>
        </p:nvSpPr>
        <p:spPr>
          <a:xfrm>
            <a:off x="1042545" y="4809350"/>
            <a:ext cx="866775" cy="866775"/>
          </a:xfrm>
          <a:prstGeom prst="rightArrow">
            <a:avLst>
              <a:gd name="adj1" fmla="val 50000"/>
              <a:gd name="adj2" fmla="val 50000"/>
            </a:avLst>
          </a:prstGeom>
          <a:solidFill>
            <a:srgbClr val="C00000"/>
          </a:solidFill>
          <a:ln w="25400" cap="flat" cmpd="sng">
            <a:solidFill>
              <a:srgbClr val="C00000"/>
            </a:solidFill>
            <a:prstDash val="solid"/>
            <a:round/>
            <a:headEnd type="none" w="sm" len="sm"/>
            <a:tailEnd type="none" w="sm" len="sm"/>
          </a:ln>
        </p:spPr>
        <p:txBody>
          <a:bodyPr spcFirstLastPara="1" wrap="square" lIns="49522" tIns="24754" rIns="49522" bIns="24754" anchor="ctr" anchorCtr="0">
            <a:noAutofit/>
          </a:bodyPr>
          <a:lstStyle/>
          <a:p>
            <a:pPr algn="ctr"/>
            <a:endParaRPr sz="975">
              <a:solidFill>
                <a:schemeClr val="lt1"/>
              </a:solidFill>
              <a:latin typeface="UTM Avo" panose="02040603050506020204" pitchFamily="18"/>
              <a:ea typeface="Calibri"/>
              <a:cs typeface="Calibri"/>
              <a:sym typeface="Calibri"/>
            </a:endParaRPr>
          </a:p>
        </p:txBody>
      </p:sp>
      <p:sp>
        <p:nvSpPr>
          <p:cNvPr id="16" name="Google Shape;200;p15">
            <a:extLst>
              <a:ext uri="{FF2B5EF4-FFF2-40B4-BE49-F238E27FC236}">
                <a16:creationId xmlns:a16="http://schemas.microsoft.com/office/drawing/2014/main" id="{909C0841-7484-3689-719E-05A3B75DB265}"/>
              </a:ext>
            </a:extLst>
          </p:cNvPr>
          <p:cNvSpPr/>
          <p:nvPr/>
        </p:nvSpPr>
        <p:spPr>
          <a:xfrm>
            <a:off x="1909320" y="4949864"/>
            <a:ext cx="8880251" cy="612311"/>
          </a:xfrm>
          <a:prstGeom prst="roundRect">
            <a:avLst>
              <a:gd name="adj" fmla="val 0"/>
            </a:avLst>
          </a:prstGeom>
          <a:noFill/>
          <a:ln>
            <a:noFill/>
          </a:ln>
        </p:spPr>
        <p:txBody>
          <a:bodyPr spcFirstLastPara="1" wrap="square" lIns="49522" tIns="24754" rIns="49522" bIns="24754" anchor="ctr" anchorCtr="0">
            <a:noAutofit/>
          </a:bodyPr>
          <a:lstStyle/>
          <a:p>
            <a:pPr algn="ctr"/>
            <a:r>
              <a:rPr lang="vi-VN" sz="2300" b="1" dirty="0">
                <a:latin typeface="UTM Avo" panose="02040603050506020204" pitchFamily="18"/>
                <a:ea typeface="Calibri"/>
                <a:cs typeface="Calibri"/>
                <a:sym typeface="Calibri"/>
              </a:rPr>
              <a:t>Các em cần viết hoa những tên riêng đó đúng quy tắc.</a:t>
            </a:r>
            <a:endParaRPr sz="2300" b="1" dirty="0">
              <a:latin typeface="UTM Avo" panose="02040603050506020204" pitchFamily="18"/>
            </a:endParaRPr>
          </a:p>
        </p:txBody>
      </p:sp>
      <p:pic>
        <p:nvPicPr>
          <p:cNvPr id="17" name="Google Shape;201;p15">
            <a:extLst>
              <a:ext uri="{FF2B5EF4-FFF2-40B4-BE49-F238E27FC236}">
                <a16:creationId xmlns:a16="http://schemas.microsoft.com/office/drawing/2014/main" id="{5C70E7E9-67DF-648B-060B-DA18E435E9C3}"/>
              </a:ext>
            </a:extLst>
          </p:cNvPr>
          <p:cNvPicPr preferRelativeResize="0"/>
          <p:nvPr/>
        </p:nvPicPr>
        <p:blipFill rotWithShape="1">
          <a:blip r:embed="rId6">
            <a:alphaModFix/>
          </a:blip>
          <a:srcRect/>
          <a:stretch/>
        </p:blipFill>
        <p:spPr>
          <a:xfrm>
            <a:off x="8602718" y="1973455"/>
            <a:ext cx="1417269" cy="1116639"/>
          </a:xfrm>
          <a:prstGeom prst="rect">
            <a:avLst/>
          </a:prstGeom>
          <a:noFill/>
          <a:ln>
            <a:noFill/>
          </a:ln>
        </p:spPr>
      </p:pic>
    </p:spTree>
    <p:extLst>
      <p:ext uri="{BB962C8B-B14F-4D97-AF65-F5344CB8AC3E}">
        <p14:creationId xmlns:p14="http://schemas.microsoft.com/office/powerpoint/2010/main" val="2958342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a:extLst>
            <a:ext uri="{FF2B5EF4-FFF2-40B4-BE49-F238E27FC236}">
              <a16:creationId xmlns:a16="http://schemas.microsoft.com/office/drawing/2014/main" id="{5B998BD9-FD24-F2AA-ACF6-E3CC136692EB}"/>
            </a:ext>
          </a:extLst>
        </p:cNvPr>
        <p:cNvGrpSpPr/>
        <p:nvPr/>
      </p:nvGrpSpPr>
      <p:grpSpPr>
        <a:xfrm>
          <a:off x="0" y="0"/>
          <a:ext cx="0" cy="0"/>
          <a:chOff x="0" y="0"/>
          <a:chExt cx="0" cy="0"/>
        </a:xfrm>
      </p:grpSpPr>
      <p:sp>
        <p:nvSpPr>
          <p:cNvPr id="9" name="Google Shape;206;p16">
            <a:extLst>
              <a:ext uri="{FF2B5EF4-FFF2-40B4-BE49-F238E27FC236}">
                <a16:creationId xmlns:a16="http://schemas.microsoft.com/office/drawing/2014/main" id="{9198550E-57CE-97F6-B2DA-F078CA56E695}"/>
              </a:ext>
            </a:extLst>
          </p:cNvPr>
          <p:cNvSpPr/>
          <p:nvPr/>
        </p:nvSpPr>
        <p:spPr>
          <a:xfrm rot="1208403" flipH="1">
            <a:off x="10829671" y="1096846"/>
            <a:ext cx="741502" cy="791719"/>
          </a:xfrm>
          <a:custGeom>
            <a:avLst/>
            <a:gdLst/>
            <a:ahLst/>
            <a:cxnLst/>
            <a:rect l="l" t="t" r="r" b="b"/>
            <a:pathLst>
              <a:path w="1050310" h="911144" extrusionOk="0">
                <a:moveTo>
                  <a:pt x="1050310" y="0"/>
                </a:moveTo>
                <a:lnTo>
                  <a:pt x="0" y="0"/>
                </a:lnTo>
                <a:lnTo>
                  <a:pt x="0" y="911144"/>
                </a:lnTo>
                <a:lnTo>
                  <a:pt x="1050310" y="911144"/>
                </a:lnTo>
                <a:lnTo>
                  <a:pt x="1050310" y="0"/>
                </a:lnTo>
                <a:close/>
              </a:path>
            </a:pathLst>
          </a:custGeom>
          <a:blipFill rotWithShape="1">
            <a:blip r:embed="rId4">
              <a:alphaModFix/>
            </a:blip>
            <a:stretch>
              <a:fillRect/>
            </a:stretch>
          </a:blipFill>
          <a:ln>
            <a:noFill/>
          </a:ln>
        </p:spPr>
        <p:txBody>
          <a:bodyPr/>
          <a:lstStyle/>
          <a:p>
            <a:endParaRPr lang="en-US"/>
          </a:p>
        </p:txBody>
      </p:sp>
      <p:sp>
        <p:nvSpPr>
          <p:cNvPr id="12" name="Google Shape;209;p16">
            <a:extLst>
              <a:ext uri="{FF2B5EF4-FFF2-40B4-BE49-F238E27FC236}">
                <a16:creationId xmlns:a16="http://schemas.microsoft.com/office/drawing/2014/main" id="{506C005F-6D09-588D-0C98-393E98971A47}"/>
              </a:ext>
            </a:extLst>
          </p:cNvPr>
          <p:cNvSpPr/>
          <p:nvPr/>
        </p:nvSpPr>
        <p:spPr>
          <a:xfrm>
            <a:off x="4117098" y="1320738"/>
            <a:ext cx="3957802" cy="637920"/>
          </a:xfrm>
          <a:prstGeom prst="roundRect">
            <a:avLst>
              <a:gd name="adj" fmla="val 24119"/>
            </a:avLst>
          </a:prstGeom>
          <a:solidFill>
            <a:srgbClr val="C3D8CC"/>
          </a:solidFill>
          <a:ln>
            <a:noFill/>
          </a:ln>
          <a:effectLst>
            <a:outerShdw blurRad="149987" dist="250190" dir="8460000" algn="ctr">
              <a:srgbClr val="000000">
                <a:alpha val="27843"/>
              </a:srgbClr>
            </a:outerShdw>
          </a:effectLst>
        </p:spPr>
        <p:txBody>
          <a:bodyPr spcFirstLastPara="1" wrap="square" lIns="49522" tIns="24754" rIns="49522" bIns="24754" anchor="ctr" anchorCtr="0">
            <a:noAutofit/>
          </a:bodyPr>
          <a:lstStyle/>
          <a:p>
            <a:pPr algn="ctr"/>
            <a:r>
              <a:rPr lang="vi-VN" sz="2329" b="1" dirty="0">
                <a:solidFill>
                  <a:schemeClr val="tx1"/>
                </a:solidFill>
                <a:latin typeface="UTM Avo" panose="02040603050506020204" pitchFamily="18"/>
              </a:rPr>
              <a:t>Đoạn văn a tham khảo</a:t>
            </a:r>
            <a:endParaRPr sz="2329" b="1" dirty="0">
              <a:solidFill>
                <a:schemeClr val="tx1"/>
              </a:solidFill>
              <a:latin typeface="UTM Avo" panose="02040603050506020204" pitchFamily="18"/>
            </a:endParaRPr>
          </a:p>
        </p:txBody>
      </p:sp>
      <p:sp>
        <p:nvSpPr>
          <p:cNvPr id="13" name="Google Shape;210;p16">
            <a:extLst>
              <a:ext uri="{FF2B5EF4-FFF2-40B4-BE49-F238E27FC236}">
                <a16:creationId xmlns:a16="http://schemas.microsoft.com/office/drawing/2014/main" id="{FBA097E9-A5CF-F258-862B-CE7D858818AC}"/>
              </a:ext>
            </a:extLst>
          </p:cNvPr>
          <p:cNvSpPr/>
          <p:nvPr/>
        </p:nvSpPr>
        <p:spPr>
          <a:xfrm>
            <a:off x="900112" y="2298032"/>
            <a:ext cx="10391775" cy="4223084"/>
          </a:xfrm>
          <a:prstGeom prst="roundRect">
            <a:avLst>
              <a:gd name="adj" fmla="val 2524"/>
            </a:avLst>
          </a:prstGeom>
          <a:solidFill>
            <a:schemeClr val="lt1"/>
          </a:solidFill>
          <a:ln w="38100" cap="flat" cmpd="sng">
            <a:solidFill>
              <a:srgbClr val="677EA4"/>
            </a:solidFill>
            <a:prstDash val="solid"/>
            <a:round/>
            <a:headEnd type="none" w="sm" len="sm"/>
            <a:tailEnd type="none" w="sm" len="sm"/>
          </a:ln>
        </p:spPr>
        <p:txBody>
          <a:bodyPr spcFirstLastPara="1" wrap="square" lIns="49522" tIns="24754" rIns="49522" bIns="24754" anchor="ctr" anchorCtr="0">
            <a:noAutofit/>
          </a:bodyPr>
          <a:lstStyle/>
          <a:p>
            <a:pPr indent="247665" algn="just">
              <a:lnSpc>
                <a:spcPct val="150000"/>
              </a:lnSpc>
            </a:pPr>
            <a:r>
              <a:rPr lang="vi-VN" sz="1896" dirty="0">
                <a:solidFill>
                  <a:schemeClr val="tx1"/>
                </a:solidFill>
                <a:latin typeface="UTM Avo" panose="02040603050506020204" pitchFamily="18"/>
                <a:ea typeface="Calibri"/>
                <a:cs typeface="Calibri"/>
                <a:sym typeface="Calibri"/>
              </a:rPr>
              <a:t>Hè năm ngoái, tôi đã cùng các bạn trong lớp có chuyến tham quan Bảo tàng Lịch sử TPHCM. Những hình ảnh ấn tượng tại viện bảo tàng đã để lại nhiều cảm xúc, suy nghĩ trong tôi. Bảo tàng lịch sử Việt Nam nằm ở số 02 đường Nguyễn Bỉnh Khiêm, P. Bến Nghé, Quận 1, TPHCM, bên trong sở thú về phía bên trái và đối diện với Đền thờ Vua Hùng. Trước bảo tàng là một khoảng sân rộng và luôn lộng gió. Cả tòa nhà được xây theo lối kiến trúc Đông Dương cổ, với những mái ngói ống, có gắn vật trang trí hình phụng, hình rồng cách điệu. Đã một thế kỉ trôi qua kể từ khi được xây dựng vào năm 1929, Bảo tàng Lịch sử TPHCM vẫn giữ cho mình vẻ đẹp cuốn hút, khiến bất cứ ai cũng phải say đắm. </a:t>
            </a:r>
            <a:endParaRPr sz="1896" dirty="0">
              <a:solidFill>
                <a:schemeClr val="tx1"/>
              </a:solidFill>
              <a:latin typeface="UTM Avo" panose="02040603050506020204" pitchFamily="18"/>
            </a:endParaRPr>
          </a:p>
        </p:txBody>
      </p:sp>
    </p:spTree>
    <p:extLst>
      <p:ext uri="{BB962C8B-B14F-4D97-AF65-F5344CB8AC3E}">
        <p14:creationId xmlns:p14="http://schemas.microsoft.com/office/powerpoint/2010/main" val="348782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a:extLst>
            <a:ext uri="{FF2B5EF4-FFF2-40B4-BE49-F238E27FC236}">
              <a16:creationId xmlns:a16="http://schemas.microsoft.com/office/drawing/2014/main" id="{5B998BD9-FD24-F2AA-ACF6-E3CC136692EB}"/>
            </a:ext>
          </a:extLst>
        </p:cNvPr>
        <p:cNvGrpSpPr/>
        <p:nvPr/>
      </p:nvGrpSpPr>
      <p:grpSpPr>
        <a:xfrm>
          <a:off x="0" y="0"/>
          <a:ext cx="0" cy="0"/>
          <a:chOff x="0" y="0"/>
          <a:chExt cx="0" cy="0"/>
        </a:xfrm>
      </p:grpSpPr>
      <p:sp>
        <p:nvSpPr>
          <p:cNvPr id="3" name="Google Shape;216;p17">
            <a:extLst>
              <a:ext uri="{FF2B5EF4-FFF2-40B4-BE49-F238E27FC236}">
                <a16:creationId xmlns:a16="http://schemas.microsoft.com/office/drawing/2014/main" id="{7007412A-67B2-2975-FF90-005AC8EB1340}"/>
              </a:ext>
            </a:extLst>
          </p:cNvPr>
          <p:cNvSpPr/>
          <p:nvPr/>
        </p:nvSpPr>
        <p:spPr>
          <a:xfrm flipH="1">
            <a:off x="10957467" y="633377"/>
            <a:ext cx="1128356" cy="2228850"/>
          </a:xfrm>
          <a:custGeom>
            <a:avLst/>
            <a:gdLst/>
            <a:ahLst/>
            <a:cxnLst/>
            <a:rect l="l" t="t" r="r" b="b"/>
            <a:pathLst>
              <a:path w="2083118" h="4114800" extrusionOk="0">
                <a:moveTo>
                  <a:pt x="2083118" y="0"/>
                </a:moveTo>
                <a:lnTo>
                  <a:pt x="0" y="0"/>
                </a:lnTo>
                <a:lnTo>
                  <a:pt x="0" y="4114800"/>
                </a:lnTo>
                <a:lnTo>
                  <a:pt x="2083118" y="4114800"/>
                </a:lnTo>
                <a:lnTo>
                  <a:pt x="2083118" y="0"/>
                </a:lnTo>
                <a:close/>
              </a:path>
            </a:pathLst>
          </a:custGeom>
          <a:blipFill rotWithShape="1">
            <a:blip r:embed="rId4">
              <a:alphaModFix/>
            </a:blip>
            <a:stretch>
              <a:fillRect/>
            </a:stretch>
          </a:blipFill>
          <a:ln>
            <a:noFill/>
          </a:ln>
        </p:spPr>
        <p:txBody>
          <a:bodyPr/>
          <a:lstStyle/>
          <a:p>
            <a:endParaRPr lang="en-US"/>
          </a:p>
        </p:txBody>
      </p:sp>
      <p:sp>
        <p:nvSpPr>
          <p:cNvPr id="6" name="Google Shape;219;p17">
            <a:extLst>
              <a:ext uri="{FF2B5EF4-FFF2-40B4-BE49-F238E27FC236}">
                <a16:creationId xmlns:a16="http://schemas.microsoft.com/office/drawing/2014/main" id="{4A00FD5A-3732-958C-DBBA-CE17390FB1C7}"/>
              </a:ext>
            </a:extLst>
          </p:cNvPr>
          <p:cNvSpPr/>
          <p:nvPr/>
        </p:nvSpPr>
        <p:spPr>
          <a:xfrm>
            <a:off x="802105" y="2400773"/>
            <a:ext cx="10587790" cy="4026368"/>
          </a:xfrm>
          <a:prstGeom prst="roundRect">
            <a:avLst>
              <a:gd name="adj" fmla="val 8741"/>
            </a:avLst>
          </a:prstGeom>
          <a:solidFill>
            <a:schemeClr val="lt1"/>
          </a:solidFill>
          <a:ln w="38100" cap="flat" cmpd="sng">
            <a:solidFill>
              <a:srgbClr val="677EA4"/>
            </a:solidFill>
            <a:prstDash val="solid"/>
            <a:round/>
            <a:headEnd type="none" w="sm" len="sm"/>
            <a:tailEnd type="none" w="sm" len="sm"/>
          </a:ln>
        </p:spPr>
        <p:txBody>
          <a:bodyPr spcFirstLastPara="1" wrap="square" lIns="49522" tIns="24754" rIns="49522" bIns="24754" anchor="ctr" anchorCtr="0">
            <a:noAutofit/>
          </a:bodyPr>
          <a:lstStyle/>
          <a:p>
            <a:pPr algn="just">
              <a:lnSpc>
                <a:spcPct val="150000"/>
              </a:lnSpc>
            </a:pPr>
            <a:r>
              <a:rPr lang="vi-VN" sz="1896" dirty="0">
                <a:solidFill>
                  <a:schemeClr val="dk1"/>
                </a:solidFill>
                <a:latin typeface="UTM Avo" panose="02040603050506020204" pitchFamily="18"/>
                <a:ea typeface="Calibri"/>
                <a:cs typeface="Calibri"/>
                <a:sym typeface="Calibri"/>
              </a:rPr>
              <a:t>Thời gian có lẽ chỉ làm tăng thêm nét quyến rũ, đượm màu rêu phong, cổ kính cho nơi đây. Dạo bước quanh Bảo tàng, tôi như vị khách du hành xuyên suốt chiều dài hàng ngàn năm lịch sử cũng như văn hóa Việt Nam, tìm hiểu về nét đặc trưng văn hóa vùng đất phương Nam thông qua hệ thống các phòng trưng bày cố định, chuyên đề đặc biệt. Mỗi gian phòng là một thời kỳ khác nhau, giúp cho du khách được trải nghiệm lại nước Việt Nam từ thời kỳ tiền sử cho đến hết thời nhà Nguyễn. Bên cạnh mỗi hiện vật là những chú thích vô cùng chi tiết, giúp người đến tham quan cảm thấy thích thú khi tìm hiểu về lịch sử cội nguồn của những đồ vật cổ xưa này. </a:t>
            </a:r>
            <a:endParaRPr sz="1896" dirty="0">
              <a:solidFill>
                <a:schemeClr val="dk1"/>
              </a:solidFill>
              <a:latin typeface="UTM Avo" panose="02040603050506020204" pitchFamily="18"/>
            </a:endParaRPr>
          </a:p>
        </p:txBody>
      </p:sp>
      <p:sp>
        <p:nvSpPr>
          <p:cNvPr id="7" name="Google Shape;220;p17">
            <a:extLst>
              <a:ext uri="{FF2B5EF4-FFF2-40B4-BE49-F238E27FC236}">
                <a16:creationId xmlns:a16="http://schemas.microsoft.com/office/drawing/2014/main" id="{6AC393A0-3443-5AFF-9433-6F3EF6E0ED68}"/>
              </a:ext>
            </a:extLst>
          </p:cNvPr>
          <p:cNvSpPr/>
          <p:nvPr/>
        </p:nvSpPr>
        <p:spPr>
          <a:xfrm>
            <a:off x="4117099" y="1428842"/>
            <a:ext cx="3957802" cy="637920"/>
          </a:xfrm>
          <a:prstGeom prst="roundRect">
            <a:avLst>
              <a:gd name="adj" fmla="val 24119"/>
            </a:avLst>
          </a:prstGeom>
          <a:solidFill>
            <a:srgbClr val="C3D8CC"/>
          </a:solidFill>
          <a:ln>
            <a:noFill/>
          </a:ln>
          <a:effectLst>
            <a:outerShdw blurRad="149987" dist="250190" dir="8460000" algn="ctr">
              <a:srgbClr val="000000">
                <a:alpha val="27843"/>
              </a:srgbClr>
            </a:outerShdw>
          </a:effectLst>
        </p:spPr>
        <p:txBody>
          <a:bodyPr spcFirstLastPara="1" wrap="square" lIns="49522" tIns="24754" rIns="49522" bIns="24754" anchor="ctr" anchorCtr="0">
            <a:noAutofit/>
          </a:bodyPr>
          <a:lstStyle/>
          <a:p>
            <a:pPr algn="ctr"/>
            <a:r>
              <a:rPr lang="vi-VN" sz="2329" b="1">
                <a:solidFill>
                  <a:schemeClr val="tx1"/>
                </a:solidFill>
                <a:latin typeface="UTM Avo" panose="02040603050506020204" pitchFamily="18"/>
              </a:rPr>
              <a:t>Đoạn văn</a:t>
            </a:r>
            <a:r>
              <a:rPr lang="en-US" sz="2329" b="1">
                <a:solidFill>
                  <a:schemeClr val="tx1"/>
                </a:solidFill>
                <a:latin typeface="UTM Avo" panose="02040603050506020204" pitchFamily="18"/>
              </a:rPr>
              <a:t> a</a:t>
            </a:r>
            <a:r>
              <a:rPr lang="vi-VN" sz="2329" b="1">
                <a:solidFill>
                  <a:schemeClr val="tx1"/>
                </a:solidFill>
                <a:latin typeface="UTM Avo" panose="02040603050506020204" pitchFamily="18"/>
              </a:rPr>
              <a:t> </a:t>
            </a:r>
            <a:r>
              <a:rPr lang="vi-VN" sz="2329" b="1" dirty="0">
                <a:solidFill>
                  <a:schemeClr val="tx1"/>
                </a:solidFill>
                <a:latin typeface="UTM Avo" panose="02040603050506020204" pitchFamily="18"/>
              </a:rPr>
              <a:t>tham khảo</a:t>
            </a:r>
            <a:endParaRPr sz="2329" b="1" dirty="0">
              <a:solidFill>
                <a:schemeClr val="tx1"/>
              </a:solidFill>
              <a:latin typeface="UTM Avo" panose="02040603050506020204" pitchFamily="18"/>
            </a:endParaRPr>
          </a:p>
        </p:txBody>
      </p:sp>
    </p:spTree>
    <p:extLst>
      <p:ext uri="{BB962C8B-B14F-4D97-AF65-F5344CB8AC3E}">
        <p14:creationId xmlns:p14="http://schemas.microsoft.com/office/powerpoint/2010/main" val="3336782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a:extLst>
            <a:ext uri="{FF2B5EF4-FFF2-40B4-BE49-F238E27FC236}">
              <a16:creationId xmlns:a16="http://schemas.microsoft.com/office/drawing/2014/main" id="{7F1CBC8E-211F-E155-1700-093544CEB471}"/>
            </a:ext>
          </a:extLst>
        </p:cNvPr>
        <p:cNvGrpSpPr/>
        <p:nvPr/>
      </p:nvGrpSpPr>
      <p:grpSpPr>
        <a:xfrm>
          <a:off x="0" y="0"/>
          <a:ext cx="0" cy="0"/>
          <a:chOff x="0" y="0"/>
          <a:chExt cx="0" cy="0"/>
        </a:xfrm>
      </p:grpSpPr>
      <p:sp>
        <p:nvSpPr>
          <p:cNvPr id="6" name="Google Shape;225;p18">
            <a:extLst>
              <a:ext uri="{FF2B5EF4-FFF2-40B4-BE49-F238E27FC236}">
                <a16:creationId xmlns:a16="http://schemas.microsoft.com/office/drawing/2014/main" id="{D596E8C2-6498-0DCF-0220-045433AE1A29}"/>
              </a:ext>
            </a:extLst>
          </p:cNvPr>
          <p:cNvSpPr/>
          <p:nvPr/>
        </p:nvSpPr>
        <p:spPr>
          <a:xfrm>
            <a:off x="-240632" y="1808347"/>
            <a:ext cx="1505158" cy="2128987"/>
          </a:xfrm>
          <a:custGeom>
            <a:avLst/>
            <a:gdLst/>
            <a:ahLst/>
            <a:cxnLst/>
            <a:rect l="l" t="t" r="r" b="b"/>
            <a:pathLst>
              <a:path w="3363849" h="4114800" extrusionOk="0">
                <a:moveTo>
                  <a:pt x="0" y="0"/>
                </a:moveTo>
                <a:lnTo>
                  <a:pt x="3363849" y="0"/>
                </a:lnTo>
                <a:lnTo>
                  <a:pt x="3363849" y="4114800"/>
                </a:lnTo>
                <a:lnTo>
                  <a:pt x="0" y="4114800"/>
                </a:lnTo>
                <a:lnTo>
                  <a:pt x="0" y="0"/>
                </a:lnTo>
                <a:close/>
              </a:path>
            </a:pathLst>
          </a:custGeom>
          <a:blipFill rotWithShape="1">
            <a:blip r:embed="rId4">
              <a:alphaModFix/>
            </a:blip>
            <a:stretch>
              <a:fillRect/>
            </a:stretch>
          </a:blipFill>
          <a:ln>
            <a:noFill/>
          </a:ln>
        </p:spPr>
        <p:txBody>
          <a:bodyPr/>
          <a:lstStyle/>
          <a:p>
            <a:endParaRPr lang="en-US"/>
          </a:p>
        </p:txBody>
      </p:sp>
      <p:sp>
        <p:nvSpPr>
          <p:cNvPr id="8" name="Google Shape;227;p18">
            <a:extLst>
              <a:ext uri="{FF2B5EF4-FFF2-40B4-BE49-F238E27FC236}">
                <a16:creationId xmlns:a16="http://schemas.microsoft.com/office/drawing/2014/main" id="{4E0D30AA-910E-3B7E-0DEB-1213E8825F53}"/>
              </a:ext>
            </a:extLst>
          </p:cNvPr>
          <p:cNvSpPr/>
          <p:nvPr/>
        </p:nvSpPr>
        <p:spPr>
          <a:xfrm>
            <a:off x="1109308" y="2261627"/>
            <a:ext cx="9973384" cy="4278289"/>
          </a:xfrm>
          <a:prstGeom prst="roundRect">
            <a:avLst>
              <a:gd name="adj" fmla="val 8741"/>
            </a:avLst>
          </a:prstGeom>
          <a:solidFill>
            <a:schemeClr val="lt1"/>
          </a:solidFill>
          <a:ln w="38100" cap="flat" cmpd="sng">
            <a:solidFill>
              <a:srgbClr val="677EA4"/>
            </a:solidFill>
            <a:prstDash val="solid"/>
            <a:round/>
            <a:headEnd type="none" w="sm" len="sm"/>
            <a:tailEnd type="none" w="sm" len="sm"/>
          </a:ln>
        </p:spPr>
        <p:txBody>
          <a:bodyPr spcFirstLastPara="1" wrap="square" lIns="49522" tIns="24754" rIns="49522" bIns="24754" anchor="ctr" anchorCtr="0">
            <a:noAutofit/>
          </a:bodyPr>
          <a:lstStyle/>
          <a:p>
            <a:pPr algn="just">
              <a:lnSpc>
                <a:spcPct val="150000"/>
              </a:lnSpc>
            </a:pPr>
            <a:r>
              <a:rPr lang="vi-VN" sz="1896" dirty="0">
                <a:solidFill>
                  <a:schemeClr val="tx1"/>
                </a:solidFill>
                <a:latin typeface="UTM Avo" panose="02040603050506020204" pitchFamily="18"/>
                <a:ea typeface="Calibri"/>
                <a:cs typeface="Calibri"/>
                <a:sym typeface="Calibri"/>
              </a:rPr>
              <a:t>Qua đó mà ta hiểu thêm về cuộc sống của người dân nước ta ở nhiều nhiều năm về trước. Hiện vật được trưng bày không chỉ thể hiện quá trình lịch sử phát triển mà còn tô đậm nét văn hóa của Việt Nam. Một số khu vực trưng bày những bộ xiêm y sặc sỡ và nhạc cụ truyền thống của các dân tộc, tạo thành một dải rực rỡ màu sắc. Những hiện vật và khung cảnh cổ kính trong bảo tàng Lịch sử TPHCM đã níu lấy bước chân, khiến tụi học sinh chúng tôi chẳng muốn ra về. Khiến tôi thêm yêu, tự hào về lịch sử lâu đời của Việt Nam. Tôi cũng đã chụp rất nhiều bức ảnh kỉ niệm trong không gian thơ mộng và cổ kính của bảo tàng. Chắc chắn tôi sẽ trở lại nơi đây vào một ngày không xa.</a:t>
            </a:r>
            <a:endParaRPr sz="1896" dirty="0">
              <a:solidFill>
                <a:schemeClr val="tx1"/>
              </a:solidFill>
              <a:latin typeface="UTM Avo" panose="02040603050506020204" pitchFamily="18"/>
            </a:endParaRPr>
          </a:p>
        </p:txBody>
      </p:sp>
      <p:sp>
        <p:nvSpPr>
          <p:cNvPr id="9" name="Google Shape;228;p18">
            <a:extLst>
              <a:ext uri="{FF2B5EF4-FFF2-40B4-BE49-F238E27FC236}">
                <a16:creationId xmlns:a16="http://schemas.microsoft.com/office/drawing/2014/main" id="{4EF480E2-94EC-7271-3B55-16E215FA467B}"/>
              </a:ext>
            </a:extLst>
          </p:cNvPr>
          <p:cNvSpPr/>
          <p:nvPr/>
        </p:nvSpPr>
        <p:spPr>
          <a:xfrm>
            <a:off x="4117099" y="1289661"/>
            <a:ext cx="3957802" cy="637920"/>
          </a:xfrm>
          <a:prstGeom prst="roundRect">
            <a:avLst>
              <a:gd name="adj" fmla="val 24119"/>
            </a:avLst>
          </a:prstGeom>
          <a:solidFill>
            <a:srgbClr val="C3D8CC"/>
          </a:solidFill>
          <a:ln>
            <a:noFill/>
          </a:ln>
          <a:effectLst>
            <a:outerShdw blurRad="149987" dist="250190" dir="8460000" algn="ctr">
              <a:srgbClr val="000000">
                <a:alpha val="27843"/>
              </a:srgbClr>
            </a:outerShdw>
          </a:effectLst>
        </p:spPr>
        <p:txBody>
          <a:bodyPr spcFirstLastPara="1" wrap="square" lIns="49522" tIns="24754" rIns="49522" bIns="24754" anchor="ctr" anchorCtr="0">
            <a:noAutofit/>
          </a:bodyPr>
          <a:lstStyle/>
          <a:p>
            <a:pPr algn="ctr"/>
            <a:r>
              <a:rPr lang="vi-VN" sz="2329" b="1">
                <a:solidFill>
                  <a:schemeClr val="tx1"/>
                </a:solidFill>
                <a:latin typeface="UTM Avo" panose="02040603050506020204" pitchFamily="18"/>
              </a:rPr>
              <a:t>Đoạn văn</a:t>
            </a:r>
            <a:r>
              <a:rPr lang="en-US" sz="2329" b="1">
                <a:solidFill>
                  <a:schemeClr val="tx1"/>
                </a:solidFill>
                <a:latin typeface="UTM Avo" panose="02040603050506020204" pitchFamily="18"/>
              </a:rPr>
              <a:t> a</a:t>
            </a:r>
            <a:r>
              <a:rPr lang="vi-VN" sz="2329" b="1">
                <a:solidFill>
                  <a:schemeClr val="tx1"/>
                </a:solidFill>
                <a:latin typeface="UTM Avo" panose="02040603050506020204" pitchFamily="18"/>
              </a:rPr>
              <a:t> tham khảo</a:t>
            </a:r>
            <a:endParaRPr sz="2329" b="1">
              <a:solidFill>
                <a:schemeClr val="tx1"/>
              </a:solidFill>
              <a:latin typeface="UTM Avo" panose="02040603050506020204" pitchFamily="18"/>
            </a:endParaRPr>
          </a:p>
        </p:txBody>
      </p:sp>
      <p:sp>
        <p:nvSpPr>
          <p:cNvPr id="7" name="Google Shape;226;p18">
            <a:extLst>
              <a:ext uri="{FF2B5EF4-FFF2-40B4-BE49-F238E27FC236}">
                <a16:creationId xmlns:a16="http://schemas.microsoft.com/office/drawing/2014/main" id="{47A170D3-7929-C6A0-D96F-C749BB202FD0}"/>
              </a:ext>
            </a:extLst>
          </p:cNvPr>
          <p:cNvSpPr/>
          <p:nvPr/>
        </p:nvSpPr>
        <p:spPr>
          <a:xfrm rot="10800000">
            <a:off x="10610547" y="4764346"/>
            <a:ext cx="1822085" cy="2228850"/>
          </a:xfrm>
          <a:custGeom>
            <a:avLst/>
            <a:gdLst/>
            <a:ahLst/>
            <a:cxnLst/>
            <a:rect l="l" t="t" r="r" b="b"/>
            <a:pathLst>
              <a:path w="3363849" h="4114800" extrusionOk="0">
                <a:moveTo>
                  <a:pt x="3363849" y="4114800"/>
                </a:moveTo>
                <a:lnTo>
                  <a:pt x="0" y="4114800"/>
                </a:lnTo>
                <a:lnTo>
                  <a:pt x="0" y="0"/>
                </a:lnTo>
                <a:lnTo>
                  <a:pt x="3363849" y="0"/>
                </a:lnTo>
                <a:lnTo>
                  <a:pt x="3363849" y="4114800"/>
                </a:lnTo>
                <a:close/>
              </a:path>
            </a:pathLst>
          </a:custGeom>
          <a:blipFill rotWithShape="1">
            <a:blip r:embed="rId4">
              <a:alphaModFix/>
            </a:blip>
            <a:stretch>
              <a:fillRect/>
            </a:stretch>
          </a:blipFill>
          <a:ln>
            <a:noFill/>
          </a:ln>
        </p:spPr>
        <p:txBody>
          <a:bodyPr/>
          <a:lstStyle/>
          <a:p>
            <a:endParaRPr lang="en-US"/>
          </a:p>
        </p:txBody>
      </p:sp>
    </p:spTree>
    <p:extLst>
      <p:ext uri="{BB962C8B-B14F-4D97-AF65-F5344CB8AC3E}">
        <p14:creationId xmlns:p14="http://schemas.microsoft.com/office/powerpoint/2010/main" val="2733749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a:extLst>
            <a:ext uri="{FF2B5EF4-FFF2-40B4-BE49-F238E27FC236}">
              <a16:creationId xmlns:a16="http://schemas.microsoft.com/office/drawing/2014/main" id="{E4B3A1A6-D9A2-8654-71E4-4996790C0715}"/>
            </a:ext>
          </a:extLst>
        </p:cNvPr>
        <p:cNvGrpSpPr/>
        <p:nvPr/>
      </p:nvGrpSpPr>
      <p:grpSpPr>
        <a:xfrm>
          <a:off x="0" y="0"/>
          <a:ext cx="0" cy="0"/>
          <a:chOff x="0" y="0"/>
          <a:chExt cx="0" cy="0"/>
        </a:xfrm>
      </p:grpSpPr>
      <p:sp>
        <p:nvSpPr>
          <p:cNvPr id="6" name="Google Shape;233;p19">
            <a:extLst>
              <a:ext uri="{FF2B5EF4-FFF2-40B4-BE49-F238E27FC236}">
                <a16:creationId xmlns:a16="http://schemas.microsoft.com/office/drawing/2014/main" id="{0750C2BA-D178-5116-4A1A-476E63B9A00B}"/>
              </a:ext>
            </a:extLst>
          </p:cNvPr>
          <p:cNvSpPr/>
          <p:nvPr/>
        </p:nvSpPr>
        <p:spPr>
          <a:xfrm rot="10800000" flipH="1">
            <a:off x="0" y="1588688"/>
            <a:ext cx="1128355" cy="2228850"/>
          </a:xfrm>
          <a:custGeom>
            <a:avLst/>
            <a:gdLst/>
            <a:ahLst/>
            <a:cxnLst/>
            <a:rect l="l" t="t" r="r" b="b"/>
            <a:pathLst>
              <a:path w="2083117" h="4114800" extrusionOk="0">
                <a:moveTo>
                  <a:pt x="0" y="4114800"/>
                </a:moveTo>
                <a:lnTo>
                  <a:pt x="2083117" y="4114800"/>
                </a:lnTo>
                <a:lnTo>
                  <a:pt x="2083117" y="0"/>
                </a:lnTo>
                <a:lnTo>
                  <a:pt x="0" y="0"/>
                </a:lnTo>
                <a:lnTo>
                  <a:pt x="0" y="4114800"/>
                </a:lnTo>
                <a:close/>
              </a:path>
            </a:pathLst>
          </a:custGeom>
          <a:blipFill rotWithShape="1">
            <a:blip r:embed="rId4">
              <a:alphaModFix/>
            </a:blip>
            <a:stretch>
              <a:fillRect/>
            </a:stretch>
          </a:blipFill>
          <a:ln>
            <a:noFill/>
          </a:ln>
        </p:spPr>
        <p:txBody>
          <a:bodyPr/>
          <a:lstStyle/>
          <a:p>
            <a:endParaRPr lang="en-US"/>
          </a:p>
        </p:txBody>
      </p:sp>
      <p:sp>
        <p:nvSpPr>
          <p:cNvPr id="7" name="Google Shape;234;p19">
            <a:extLst>
              <a:ext uri="{FF2B5EF4-FFF2-40B4-BE49-F238E27FC236}">
                <a16:creationId xmlns:a16="http://schemas.microsoft.com/office/drawing/2014/main" id="{3B5F776E-CC25-342B-7E79-8C39E96A90C6}"/>
              </a:ext>
            </a:extLst>
          </p:cNvPr>
          <p:cNvSpPr/>
          <p:nvPr/>
        </p:nvSpPr>
        <p:spPr>
          <a:xfrm flipH="1">
            <a:off x="11028237" y="4629150"/>
            <a:ext cx="1128356" cy="2228850"/>
          </a:xfrm>
          <a:custGeom>
            <a:avLst/>
            <a:gdLst/>
            <a:ahLst/>
            <a:cxnLst/>
            <a:rect l="l" t="t" r="r" b="b"/>
            <a:pathLst>
              <a:path w="2083118" h="4114800" extrusionOk="0">
                <a:moveTo>
                  <a:pt x="2083118" y="0"/>
                </a:moveTo>
                <a:lnTo>
                  <a:pt x="0" y="0"/>
                </a:lnTo>
                <a:lnTo>
                  <a:pt x="0" y="4114800"/>
                </a:lnTo>
                <a:lnTo>
                  <a:pt x="2083118" y="4114800"/>
                </a:lnTo>
                <a:lnTo>
                  <a:pt x="2083118" y="0"/>
                </a:lnTo>
                <a:close/>
              </a:path>
            </a:pathLst>
          </a:custGeom>
          <a:blipFill rotWithShape="1">
            <a:blip r:embed="rId4">
              <a:alphaModFix/>
            </a:blip>
            <a:stretch>
              <a:fillRect/>
            </a:stretch>
          </a:blipFill>
          <a:ln>
            <a:noFill/>
          </a:ln>
        </p:spPr>
        <p:txBody>
          <a:bodyPr/>
          <a:lstStyle/>
          <a:p>
            <a:endParaRPr lang="en-US"/>
          </a:p>
        </p:txBody>
      </p:sp>
      <p:sp>
        <p:nvSpPr>
          <p:cNvPr id="10" name="Google Shape;237;p19">
            <a:extLst>
              <a:ext uri="{FF2B5EF4-FFF2-40B4-BE49-F238E27FC236}">
                <a16:creationId xmlns:a16="http://schemas.microsoft.com/office/drawing/2014/main" id="{D637AC46-7A8C-772C-4EE5-7255FF8184C4}"/>
              </a:ext>
            </a:extLst>
          </p:cNvPr>
          <p:cNvSpPr/>
          <p:nvPr/>
        </p:nvSpPr>
        <p:spPr>
          <a:xfrm>
            <a:off x="4117099" y="1494198"/>
            <a:ext cx="3957802" cy="637920"/>
          </a:xfrm>
          <a:prstGeom prst="roundRect">
            <a:avLst>
              <a:gd name="adj" fmla="val 24119"/>
            </a:avLst>
          </a:prstGeom>
          <a:solidFill>
            <a:srgbClr val="76923C"/>
          </a:solidFill>
          <a:ln>
            <a:noFill/>
          </a:ln>
          <a:effectLst>
            <a:outerShdw blurRad="149987" dist="250190" dir="8460000" algn="ctr">
              <a:srgbClr val="000000">
                <a:alpha val="27843"/>
              </a:srgbClr>
            </a:outerShdw>
          </a:effectLst>
        </p:spPr>
        <p:txBody>
          <a:bodyPr spcFirstLastPara="1" wrap="square" lIns="49522" tIns="24754" rIns="49522" bIns="24754" anchor="ctr" anchorCtr="0">
            <a:noAutofit/>
          </a:bodyPr>
          <a:lstStyle/>
          <a:p>
            <a:pPr algn="ctr"/>
            <a:r>
              <a:rPr lang="vi-VN" sz="2329" b="1">
                <a:solidFill>
                  <a:schemeClr val="lt1"/>
                </a:solidFill>
                <a:latin typeface="UTM Avo" panose="02040603050506020204" pitchFamily="18"/>
              </a:rPr>
              <a:t>Đoạn văn b tham khảo</a:t>
            </a:r>
            <a:endParaRPr sz="2329" b="1">
              <a:solidFill>
                <a:schemeClr val="lt1"/>
              </a:solidFill>
              <a:latin typeface="UTM Avo" panose="02040603050506020204" pitchFamily="18"/>
            </a:endParaRPr>
          </a:p>
        </p:txBody>
      </p:sp>
      <p:sp>
        <p:nvSpPr>
          <p:cNvPr id="11" name="Google Shape;238;p19">
            <a:extLst>
              <a:ext uri="{FF2B5EF4-FFF2-40B4-BE49-F238E27FC236}">
                <a16:creationId xmlns:a16="http://schemas.microsoft.com/office/drawing/2014/main" id="{7055518A-8EDE-71D2-4010-F5544F7CCCAF}"/>
              </a:ext>
            </a:extLst>
          </p:cNvPr>
          <p:cNvSpPr/>
          <p:nvPr/>
        </p:nvSpPr>
        <p:spPr>
          <a:xfrm>
            <a:off x="1163763" y="2369912"/>
            <a:ext cx="9864474" cy="3946668"/>
          </a:xfrm>
          <a:prstGeom prst="roundRect">
            <a:avLst>
              <a:gd name="adj" fmla="val 8741"/>
            </a:avLst>
          </a:prstGeom>
          <a:solidFill>
            <a:schemeClr val="lt1"/>
          </a:solidFill>
          <a:ln w="38100" cap="flat" cmpd="sng">
            <a:solidFill>
              <a:srgbClr val="76923C"/>
            </a:solidFill>
            <a:prstDash val="solid"/>
            <a:round/>
            <a:headEnd type="none" w="sm" len="sm"/>
            <a:tailEnd type="none" w="sm" len="sm"/>
          </a:ln>
        </p:spPr>
        <p:txBody>
          <a:bodyPr spcFirstLastPara="1" wrap="square" lIns="49522" tIns="24754" rIns="49522" bIns="24754" anchor="ctr" anchorCtr="0">
            <a:noAutofit/>
          </a:bodyPr>
          <a:lstStyle/>
          <a:p>
            <a:pPr indent="247665" algn="just">
              <a:lnSpc>
                <a:spcPct val="150000"/>
              </a:lnSpc>
            </a:pPr>
            <a:r>
              <a:rPr lang="vi-VN" sz="1896" dirty="0">
                <a:solidFill>
                  <a:schemeClr val="dk1"/>
                </a:solidFill>
                <a:latin typeface="UTM Avo" panose="02040603050506020204" pitchFamily="18"/>
                <a:ea typeface="Calibri"/>
                <a:cs typeface="Calibri"/>
                <a:sym typeface="Calibri"/>
              </a:rPr>
              <a:t>Hôm vừa rồi em đã được xem trận đấu mở màn Asian cup 2019 của đội tuyển Việt Nam. Trận đấu diễn ra vô cùng sôi nổi ngay từ những phút đầu tiên. Đội hình ra sân của đội tuyển Việt Nam không có nhiều khác biệt ngoài vị trí của Đình Trọng phải nghỉ do chấn thương. Thiếu đi một mắt xích quan trọng ở hàng thủ nhưng sự thay thế là Thành Chung cũng mang lại sự yên tâm cho các đồng đội cũng như người hâm mộ. Ở tuyến giữa Quang Hải vẫn là cái tên không thể thiếu. Trận đấu bắt đầu mới được 4 phút thì Quang Hải đã có một cú sút xa vô cùng hoàn hảo. Bóng chạm vào tay thủ môn nhưng cuối cùng vẫn bay vào lưới. 1-0 cho đội tuyển Việt Nam. Đây cũng là tỉ số của hiệp 1. </a:t>
            </a:r>
            <a:endParaRPr sz="1896" dirty="0">
              <a:solidFill>
                <a:schemeClr val="dk1"/>
              </a:solidFill>
              <a:latin typeface="UTM Avo" panose="02040603050506020204" pitchFamily="18"/>
            </a:endParaRPr>
          </a:p>
        </p:txBody>
      </p:sp>
    </p:spTree>
    <p:extLst>
      <p:ext uri="{BB962C8B-B14F-4D97-AF65-F5344CB8AC3E}">
        <p14:creationId xmlns:p14="http://schemas.microsoft.com/office/powerpoint/2010/main" val="2130102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a:extLst>
            <a:ext uri="{FF2B5EF4-FFF2-40B4-BE49-F238E27FC236}">
              <a16:creationId xmlns:a16="http://schemas.microsoft.com/office/drawing/2014/main" id="{E4B3A1A6-D9A2-8654-71E4-4996790C0715}"/>
            </a:ext>
          </a:extLst>
        </p:cNvPr>
        <p:cNvGrpSpPr/>
        <p:nvPr/>
      </p:nvGrpSpPr>
      <p:grpSpPr>
        <a:xfrm>
          <a:off x="0" y="0"/>
          <a:ext cx="0" cy="0"/>
          <a:chOff x="0" y="0"/>
          <a:chExt cx="0" cy="0"/>
        </a:xfrm>
      </p:grpSpPr>
      <p:sp>
        <p:nvSpPr>
          <p:cNvPr id="5" name="Google Shape;243;p20">
            <a:extLst>
              <a:ext uri="{FF2B5EF4-FFF2-40B4-BE49-F238E27FC236}">
                <a16:creationId xmlns:a16="http://schemas.microsoft.com/office/drawing/2014/main" id="{1A42CD29-753E-CC0B-AF1F-C11ADDB44CF1}"/>
              </a:ext>
            </a:extLst>
          </p:cNvPr>
          <p:cNvSpPr/>
          <p:nvPr/>
        </p:nvSpPr>
        <p:spPr>
          <a:xfrm>
            <a:off x="-561916" y="4869782"/>
            <a:ext cx="2947240" cy="2228850"/>
          </a:xfrm>
          <a:custGeom>
            <a:avLst/>
            <a:gdLst/>
            <a:ahLst/>
            <a:cxnLst/>
            <a:rect l="l" t="t" r="r" b="b"/>
            <a:pathLst>
              <a:path w="5441058" h="4114800" extrusionOk="0">
                <a:moveTo>
                  <a:pt x="0" y="0"/>
                </a:moveTo>
                <a:lnTo>
                  <a:pt x="5441058" y="0"/>
                </a:lnTo>
                <a:lnTo>
                  <a:pt x="5441058" y="4114800"/>
                </a:lnTo>
                <a:lnTo>
                  <a:pt x="0" y="4114800"/>
                </a:lnTo>
                <a:lnTo>
                  <a:pt x="0" y="0"/>
                </a:lnTo>
                <a:close/>
              </a:path>
            </a:pathLst>
          </a:custGeom>
          <a:blipFill rotWithShape="1">
            <a:blip r:embed="rId4">
              <a:alphaModFix/>
            </a:blip>
            <a:stretch>
              <a:fillRect/>
            </a:stretch>
          </a:blipFill>
          <a:ln>
            <a:noFill/>
          </a:ln>
        </p:spPr>
        <p:txBody>
          <a:bodyPr/>
          <a:lstStyle/>
          <a:p>
            <a:endParaRPr lang="en-US"/>
          </a:p>
        </p:txBody>
      </p:sp>
      <p:sp>
        <p:nvSpPr>
          <p:cNvPr id="2" name="Google Shape;244;p20">
            <a:extLst>
              <a:ext uri="{FF2B5EF4-FFF2-40B4-BE49-F238E27FC236}">
                <a16:creationId xmlns:a16="http://schemas.microsoft.com/office/drawing/2014/main" id="{0D031385-8578-9E35-A45D-05A1E5AF70EC}"/>
              </a:ext>
            </a:extLst>
          </p:cNvPr>
          <p:cNvSpPr/>
          <p:nvPr/>
        </p:nvSpPr>
        <p:spPr>
          <a:xfrm>
            <a:off x="9414493" y="644520"/>
            <a:ext cx="2947240" cy="2228850"/>
          </a:xfrm>
          <a:custGeom>
            <a:avLst/>
            <a:gdLst/>
            <a:ahLst/>
            <a:cxnLst/>
            <a:rect l="l" t="t" r="r" b="b"/>
            <a:pathLst>
              <a:path w="5441058" h="4114800" extrusionOk="0">
                <a:moveTo>
                  <a:pt x="0" y="0"/>
                </a:moveTo>
                <a:lnTo>
                  <a:pt x="5441058" y="0"/>
                </a:lnTo>
                <a:lnTo>
                  <a:pt x="5441058" y="4114800"/>
                </a:lnTo>
                <a:lnTo>
                  <a:pt x="0" y="4114800"/>
                </a:lnTo>
                <a:lnTo>
                  <a:pt x="0" y="0"/>
                </a:lnTo>
                <a:close/>
              </a:path>
            </a:pathLst>
          </a:custGeom>
          <a:blipFill rotWithShape="1">
            <a:blip r:embed="rId4">
              <a:alphaModFix/>
            </a:blip>
            <a:stretch>
              <a:fillRect/>
            </a:stretch>
          </a:blipFill>
          <a:ln>
            <a:noFill/>
          </a:ln>
        </p:spPr>
        <p:txBody>
          <a:bodyPr/>
          <a:lstStyle/>
          <a:p>
            <a:endParaRPr lang="en-US"/>
          </a:p>
        </p:txBody>
      </p:sp>
      <p:sp>
        <p:nvSpPr>
          <p:cNvPr id="3" name="Google Shape;245;p20">
            <a:extLst>
              <a:ext uri="{FF2B5EF4-FFF2-40B4-BE49-F238E27FC236}">
                <a16:creationId xmlns:a16="http://schemas.microsoft.com/office/drawing/2014/main" id="{AA8E6661-ECD4-01BF-6943-998FDDF75B06}"/>
              </a:ext>
            </a:extLst>
          </p:cNvPr>
          <p:cNvSpPr/>
          <p:nvPr/>
        </p:nvSpPr>
        <p:spPr>
          <a:xfrm>
            <a:off x="1057488" y="2433053"/>
            <a:ext cx="10032332" cy="3876679"/>
          </a:xfrm>
          <a:prstGeom prst="roundRect">
            <a:avLst>
              <a:gd name="adj" fmla="val 8741"/>
            </a:avLst>
          </a:prstGeom>
          <a:solidFill>
            <a:schemeClr val="lt1"/>
          </a:solidFill>
          <a:ln w="38100" cap="flat" cmpd="sng">
            <a:solidFill>
              <a:srgbClr val="76923C"/>
            </a:solidFill>
            <a:prstDash val="solid"/>
            <a:round/>
            <a:headEnd type="none" w="sm" len="sm"/>
            <a:tailEnd type="none" w="sm" len="sm"/>
          </a:ln>
        </p:spPr>
        <p:txBody>
          <a:bodyPr spcFirstLastPara="1" wrap="square" lIns="49522" tIns="24754" rIns="49522" bIns="24754" anchor="ctr" anchorCtr="0">
            <a:noAutofit/>
          </a:bodyPr>
          <a:lstStyle/>
          <a:p>
            <a:pPr algn="just">
              <a:lnSpc>
                <a:spcPct val="150000"/>
              </a:lnSpc>
            </a:pPr>
            <a:r>
              <a:rPr lang="vi-VN" sz="1896" dirty="0">
                <a:solidFill>
                  <a:schemeClr val="dk1"/>
                </a:solidFill>
                <a:latin typeface="UTM Avo" panose="02040603050506020204" pitchFamily="18"/>
              </a:rPr>
              <a:t>Sang đến hiệp 2, cả hai đội có nhiều cơ hội nguy hiểm hơn. Thủ môn Văn Lâm ở phút thứ 65 của trận đấu đã có một pha bay người bắt bóng đầy đẳng cấp và giúp đội tuyển Việt Nam giữ sạch lưới. Phút thứ 89, Quang Hải chuyền bóng cho Công Phượng. Một mình Công Phượng đi bóng qua 3 cầu thủ của đội tuyển Iraq và đánh lừa cả thủ môn đội bạn để nâng tỉ số lên 2-0 cho đội tuyển Việt Nam. Trận đấu kết thúc, hàng triệu con tim của người dân Việt Nam như vỡ òa. Mỗi lần được xem đội tuyển Việt Nam thi đấu là em lại cảm thấy vô cùng hào hứng và phấn khích. Tình yêu thể thao trong em cũng ngày một lớn dần lên.</a:t>
            </a:r>
            <a:endParaRPr sz="445" dirty="0">
              <a:latin typeface="UTM Avo" panose="02040603050506020204" pitchFamily="18"/>
            </a:endParaRPr>
          </a:p>
        </p:txBody>
      </p:sp>
      <p:sp>
        <p:nvSpPr>
          <p:cNvPr id="4" name="Google Shape;246;p20">
            <a:extLst>
              <a:ext uri="{FF2B5EF4-FFF2-40B4-BE49-F238E27FC236}">
                <a16:creationId xmlns:a16="http://schemas.microsoft.com/office/drawing/2014/main" id="{565B6652-6DF2-0544-656F-A08175E77199}"/>
              </a:ext>
            </a:extLst>
          </p:cNvPr>
          <p:cNvSpPr/>
          <p:nvPr/>
        </p:nvSpPr>
        <p:spPr>
          <a:xfrm>
            <a:off x="4094753" y="1566388"/>
            <a:ext cx="3957802" cy="637920"/>
          </a:xfrm>
          <a:prstGeom prst="roundRect">
            <a:avLst>
              <a:gd name="adj" fmla="val 24119"/>
            </a:avLst>
          </a:prstGeom>
          <a:solidFill>
            <a:srgbClr val="76923C"/>
          </a:solidFill>
          <a:ln>
            <a:noFill/>
          </a:ln>
          <a:effectLst>
            <a:outerShdw blurRad="149987" dist="250190" dir="8460000" algn="ctr">
              <a:srgbClr val="000000">
                <a:alpha val="27843"/>
              </a:srgbClr>
            </a:outerShdw>
          </a:effectLst>
        </p:spPr>
        <p:txBody>
          <a:bodyPr spcFirstLastPara="1" wrap="square" lIns="49522" tIns="24754" rIns="49522" bIns="24754" anchor="ctr" anchorCtr="0">
            <a:noAutofit/>
          </a:bodyPr>
          <a:lstStyle/>
          <a:p>
            <a:pPr algn="ctr"/>
            <a:r>
              <a:rPr lang="vi-VN" sz="2329" b="1" dirty="0">
                <a:solidFill>
                  <a:schemeClr val="lt1"/>
                </a:solidFill>
                <a:latin typeface="UTM Avo" panose="02040603050506020204" pitchFamily="18"/>
              </a:rPr>
              <a:t>Đoạn văn b tham khảo</a:t>
            </a:r>
            <a:endParaRPr sz="2329" b="1" dirty="0">
              <a:solidFill>
                <a:schemeClr val="lt1"/>
              </a:solidFill>
              <a:latin typeface="UTM Avo" panose="02040603050506020204" pitchFamily="18"/>
            </a:endParaRPr>
          </a:p>
        </p:txBody>
      </p:sp>
    </p:spTree>
    <p:extLst>
      <p:ext uri="{BB962C8B-B14F-4D97-AF65-F5344CB8AC3E}">
        <p14:creationId xmlns:p14="http://schemas.microsoft.com/office/powerpoint/2010/main" val="1267035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0"/>
        <p:cNvGrpSpPr/>
        <p:nvPr/>
      </p:nvGrpSpPr>
      <p:grpSpPr>
        <a:xfrm>
          <a:off x="0" y="0"/>
          <a:ext cx="0" cy="0"/>
          <a:chOff x="0" y="0"/>
          <a:chExt cx="0" cy="0"/>
        </a:xfrm>
      </p:grpSpPr>
      <p:pic>
        <p:nvPicPr>
          <p:cNvPr id="4" name="Picture 3">
            <a:hlinkClick r:id="rId4"/>
            <a:extLst>
              <a:ext uri="{FF2B5EF4-FFF2-40B4-BE49-F238E27FC236}">
                <a16:creationId xmlns:a16="http://schemas.microsoft.com/office/drawing/2014/main" id="{6D5AB714-1FB2-84BD-D81B-99AA0342D598}"/>
              </a:ext>
            </a:extLst>
          </p:cNvPr>
          <p:cNvPicPr>
            <a:picLocks noChangeAspect="1"/>
          </p:cNvPicPr>
          <p:nvPr/>
        </p:nvPicPr>
        <p:blipFill>
          <a:blip r:embed="rId5"/>
          <a:stretch>
            <a:fillRect/>
          </a:stretch>
        </p:blipFill>
        <p:spPr>
          <a:xfrm>
            <a:off x="4586672" y="2977811"/>
            <a:ext cx="3018655" cy="1670072"/>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5"/>
        <p:cNvGrpSpPr/>
        <p:nvPr/>
      </p:nvGrpSpPr>
      <p:grpSpPr>
        <a:xfrm>
          <a:off x="0" y="0"/>
          <a:ext cx="0" cy="0"/>
          <a:chOff x="0" y="0"/>
          <a:chExt cx="0" cy="0"/>
        </a:xfrm>
      </p:grpSpPr>
      <p:sp>
        <p:nvSpPr>
          <p:cNvPr id="4" name="Google Shape;178;p12">
            <a:extLst>
              <a:ext uri="{FF2B5EF4-FFF2-40B4-BE49-F238E27FC236}">
                <a16:creationId xmlns:a16="http://schemas.microsoft.com/office/drawing/2014/main" id="{F3130FC2-B06D-ADB7-69B1-70E94230780D}"/>
              </a:ext>
            </a:extLst>
          </p:cNvPr>
          <p:cNvSpPr/>
          <p:nvPr/>
        </p:nvSpPr>
        <p:spPr>
          <a:xfrm>
            <a:off x="5942262" y="2731758"/>
            <a:ext cx="5546450" cy="2139105"/>
          </a:xfrm>
          <a:prstGeom prst="roundRect">
            <a:avLst>
              <a:gd name="adj" fmla="val 16667"/>
            </a:avLst>
          </a:prstGeom>
          <a:solidFill>
            <a:srgbClr val="FFFFFF"/>
          </a:solidFill>
          <a:ln w="38100" cap="flat" cmpd="sng">
            <a:solidFill>
              <a:srgbClr val="603B36"/>
            </a:solidFill>
            <a:prstDash val="solid"/>
            <a:round/>
            <a:headEnd type="none" w="sm" len="sm"/>
            <a:tailEnd type="none" w="sm" len="sm"/>
          </a:ln>
        </p:spPr>
        <p:txBody>
          <a:bodyPr spcFirstLastPara="1" wrap="square" lIns="60950" tIns="30467" rIns="60950" bIns="30467" anchor="ctr" anchorCtr="0">
            <a:noAutofit/>
          </a:bodyPr>
          <a:lstStyle/>
          <a:p>
            <a:pPr lvl="0" algn="ctr">
              <a:lnSpc>
                <a:spcPct val="150000"/>
              </a:lnSpc>
              <a:buClrTx/>
              <a:defRPr/>
            </a:pPr>
            <a:r>
              <a:rPr lang="vi-VN" sz="2400" dirty="0">
                <a:solidFill>
                  <a:sysClr val="windowText" lastClr="000000"/>
                </a:solidFill>
                <a:latin typeface="+mn-lt"/>
              </a:rPr>
              <a:t>Chuẩn bị Bài viết 6</a:t>
            </a:r>
          </a:p>
          <a:p>
            <a:pPr lvl="0" algn="ctr">
              <a:lnSpc>
                <a:spcPct val="150000"/>
              </a:lnSpc>
              <a:buClrTx/>
              <a:defRPr/>
            </a:pPr>
            <a:r>
              <a:rPr lang="vi-VN" sz="2400" b="1" dirty="0">
                <a:solidFill>
                  <a:sysClr val="windowText" lastClr="000000"/>
                </a:solidFill>
                <a:latin typeface="+mn-lt"/>
              </a:rPr>
              <a:t> Luyện tập thuật lại sự việc được chứng kiến hoặc tham gia</a:t>
            </a:r>
          </a:p>
        </p:txBody>
      </p:sp>
      <p:sp>
        <p:nvSpPr>
          <p:cNvPr id="5" name="Google Shape;179;p12">
            <a:extLst>
              <a:ext uri="{FF2B5EF4-FFF2-40B4-BE49-F238E27FC236}">
                <a16:creationId xmlns:a16="http://schemas.microsoft.com/office/drawing/2014/main" id="{9C631527-543A-B28A-EA6D-7C856583DAE6}"/>
              </a:ext>
            </a:extLst>
          </p:cNvPr>
          <p:cNvSpPr/>
          <p:nvPr/>
        </p:nvSpPr>
        <p:spPr>
          <a:xfrm>
            <a:off x="1319462" y="2717142"/>
            <a:ext cx="4327250" cy="2139105"/>
          </a:xfrm>
          <a:prstGeom prst="roundRect">
            <a:avLst>
              <a:gd name="adj" fmla="val 16667"/>
            </a:avLst>
          </a:prstGeom>
          <a:solidFill>
            <a:srgbClr val="FFFFFF"/>
          </a:solidFill>
          <a:ln w="38100" cap="flat" cmpd="sng">
            <a:solidFill>
              <a:srgbClr val="603B36"/>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ysClr val="windowText" lastClr="000000"/>
                </a:solidFill>
                <a:effectLst/>
                <a:uLnTx/>
                <a:uFillTx/>
                <a:latin typeface="+mn-lt"/>
              </a:rPr>
              <a:t>Ôn tập kiến thức đã học</a:t>
            </a:r>
            <a:endParaRPr kumimoji="0" sz="2400" b="0" i="0" u="none" strike="noStrike" kern="0" cap="none" spc="0" normalizeH="0" baseline="0" noProof="0" dirty="0">
              <a:ln>
                <a:noFill/>
              </a:ln>
              <a:solidFill>
                <a:sysClr val="windowText" lastClr="000000"/>
              </a:solidFill>
              <a:effectLst/>
              <a:uLnTx/>
              <a:uFillTx/>
              <a:latin typeface="+mn-lt"/>
            </a:endParaRPr>
          </a:p>
        </p:txBody>
      </p:sp>
      <p:sp>
        <p:nvSpPr>
          <p:cNvPr id="6" name="Google Shape;180;p12">
            <a:extLst>
              <a:ext uri="{FF2B5EF4-FFF2-40B4-BE49-F238E27FC236}">
                <a16:creationId xmlns:a16="http://schemas.microsoft.com/office/drawing/2014/main" id="{3D9D628B-5BC0-A7A8-E5EE-B3A08939EF4E}"/>
              </a:ext>
            </a:extLst>
          </p:cNvPr>
          <p:cNvSpPr/>
          <p:nvPr/>
        </p:nvSpPr>
        <p:spPr>
          <a:xfrm>
            <a:off x="138260" y="4114800"/>
            <a:ext cx="1907108" cy="2743200"/>
          </a:xfrm>
          <a:custGeom>
            <a:avLst/>
            <a:gdLst/>
            <a:ahLst/>
            <a:cxnLst/>
            <a:rect l="l" t="t" r="r" b="b"/>
            <a:pathLst>
              <a:path w="3100281" h="4423707" extrusionOk="0">
                <a:moveTo>
                  <a:pt x="0" y="0"/>
                </a:moveTo>
                <a:lnTo>
                  <a:pt x="3100281" y="0"/>
                </a:lnTo>
                <a:lnTo>
                  <a:pt x="3100281" y="4423707"/>
                </a:lnTo>
                <a:lnTo>
                  <a:pt x="0" y="4423707"/>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55"/>
        <p:cNvGrpSpPr/>
        <p:nvPr/>
      </p:nvGrpSpPr>
      <p:grpSpPr>
        <a:xfrm>
          <a:off x="0" y="0"/>
          <a:ext cx="0" cy="0"/>
          <a:chOff x="0" y="0"/>
          <a:chExt cx="0" cy="0"/>
        </a:xfrm>
      </p:grpSpPr>
      <p:pic>
        <p:nvPicPr>
          <p:cNvPr id="3" name="Picture 2">
            <a:hlinkClick r:id="rId4"/>
            <a:extLst>
              <a:ext uri="{FF2B5EF4-FFF2-40B4-BE49-F238E27FC236}">
                <a16:creationId xmlns:a16="http://schemas.microsoft.com/office/drawing/2014/main" id="{D01AC702-E7D5-CFE9-081D-BC99FB013A4E}"/>
              </a:ext>
            </a:extLst>
          </p:cNvPr>
          <p:cNvPicPr>
            <a:picLocks noChangeAspect="1"/>
          </p:cNvPicPr>
          <p:nvPr/>
        </p:nvPicPr>
        <p:blipFill>
          <a:blip r:embed="rId5"/>
          <a:stretch>
            <a:fillRect/>
          </a:stretch>
        </p:blipFill>
        <p:spPr>
          <a:xfrm>
            <a:off x="4586672" y="2977811"/>
            <a:ext cx="3018655" cy="1670072"/>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5"/>
        <p:cNvGrpSpPr/>
        <p:nvPr/>
      </p:nvGrpSpPr>
      <p:grpSpPr>
        <a:xfrm>
          <a:off x="0" y="0"/>
          <a:ext cx="0" cy="0"/>
          <a:chOff x="0" y="0"/>
          <a:chExt cx="0" cy="0"/>
        </a:xfrm>
      </p:grpSpPr>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0" name="Google Shape;350;p24"/>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1" name="Google Shape;351;p24"/>
          <p:cNvSpPr txBox="1"/>
          <p:nvPr/>
        </p:nvSpPr>
        <p:spPr>
          <a:xfrm>
            <a:off x="454403" y="574846"/>
            <a:ext cx="11367083" cy="141199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a:buNone/>
            </a:pPr>
            <a:r>
              <a:rPr lang="en-US" sz="2000" b="1" i="0" u="none" strike="noStrike" cap="none">
                <a:solidFill>
                  <a:srgbClr val="833C0B"/>
                </a:solidFill>
                <a:latin typeface="Arial"/>
                <a:ea typeface="Arial"/>
                <a:cs typeface="Arial"/>
                <a:sym typeface="Arial"/>
              </a:rPr>
              <a:t>Để kết nối cộng đồng giáo viên và nhận thêm nhiều tài liệu giảng dạy, </a:t>
            </a:r>
            <a:endParaRPr/>
          </a:p>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Arial"/>
                <a:ea typeface="Arial"/>
                <a:cs typeface="Arial"/>
                <a:sym typeface="Arial"/>
              </a:rPr>
              <a:t>mời quý thầy cô tham gia Group Facebook</a:t>
            </a:r>
            <a:endParaRPr/>
          </a:p>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Arial"/>
                <a:ea typeface="Arial"/>
                <a:cs typeface="Arial"/>
                <a:sym typeface="Arial"/>
              </a:rPr>
              <a:t>theo đường link:  </a:t>
            </a:r>
            <a:endParaRPr/>
          </a:p>
        </p:txBody>
      </p:sp>
      <p:sp>
        <p:nvSpPr>
          <p:cNvPr id="352" name="Google Shape;352;p24"/>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3" name="Google Shape;353;p24">
            <a:hlinkClick r:id="rId4"/>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33C0B"/>
              </a:buClr>
              <a:buSzPts val="2400"/>
              <a:buFont typeface="Arial"/>
              <a:buNone/>
            </a:pPr>
            <a:r>
              <a:rPr lang="en-US" sz="2400" b="1" i="0" u="sng" strike="noStrike" cap="none">
                <a:solidFill>
                  <a:srgbClr val="833C0B"/>
                </a:solidFill>
                <a:latin typeface="Arial"/>
                <a:ea typeface="Arial"/>
                <a:cs typeface="Arial"/>
                <a:sym typeface="Arial"/>
              </a:rPr>
              <a:t>Hoc10 – Đồng hành cùng giáo viên tiểu học</a:t>
            </a:r>
            <a:endParaRPr/>
          </a:p>
        </p:txBody>
      </p:sp>
      <p:sp>
        <p:nvSpPr>
          <p:cNvPr id="354" name="Google Shape;354;p24"/>
          <p:cNvSpPr txBox="1"/>
          <p:nvPr/>
        </p:nvSpPr>
        <p:spPr>
          <a:xfrm>
            <a:off x="4011326" y="2381351"/>
            <a:ext cx="4321723" cy="48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Arial"/>
                <a:ea typeface="Arial"/>
                <a:cs typeface="Arial"/>
                <a:sym typeface="Arial"/>
              </a:rPr>
              <a:t>Hoặc truy cập qua QR code</a:t>
            </a:r>
            <a:endParaRPr/>
          </a:p>
        </p:txBody>
      </p:sp>
      <p:pic>
        <p:nvPicPr>
          <p:cNvPr id="355" name="Google Shape;355;p24" descr="Ngón Trỏ, ngón tay, Máy tính Biểu tượng Tay - tay png tải về - Miễn phí  trong suốt Tay png Tải về."/>
          <p:cNvPicPr preferRelativeResize="0"/>
          <p:nvPr/>
        </p:nvPicPr>
        <p:blipFill rotWithShape="1">
          <a:blip r:embed="rId5">
            <a:alphaModFix/>
          </a:blip>
          <a:srcRect/>
          <a:stretch/>
        </p:blipFill>
        <p:spPr>
          <a:xfrm rot="-5400000">
            <a:off x="5679086" y="2851979"/>
            <a:ext cx="1053311" cy="749021"/>
          </a:xfrm>
          <a:prstGeom prst="rect">
            <a:avLst/>
          </a:prstGeom>
          <a:noFill/>
          <a:ln>
            <a:noFill/>
          </a:ln>
        </p:spPr>
      </p:pic>
      <p:pic>
        <p:nvPicPr>
          <p:cNvPr id="356" name="Google Shape;356;p24"/>
          <p:cNvPicPr preferRelativeResize="0"/>
          <p:nvPr/>
        </p:nvPicPr>
        <p:blipFill rotWithShape="1">
          <a:blip r:embed="rId6">
            <a:alphaModFix/>
          </a:blip>
          <a:srcRect/>
          <a:stretch/>
        </p:blipFill>
        <p:spPr>
          <a:xfrm>
            <a:off x="4905420" y="3722149"/>
            <a:ext cx="2684532" cy="2684532"/>
          </a:xfrm>
          <a:prstGeom prst="roundRect">
            <a:avLst>
              <a:gd name="adj" fmla="val 12957"/>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60"/>
        <p:cNvGrpSpPr/>
        <p:nvPr/>
      </p:nvGrpSpPr>
      <p:grpSpPr>
        <a:xfrm>
          <a:off x="0" y="0"/>
          <a:ext cx="0" cy="0"/>
          <a:chOff x="0" y="0"/>
          <a:chExt cx="0" cy="0"/>
        </a:xfrm>
      </p:grpSpPr>
      <p:sp>
        <p:nvSpPr>
          <p:cNvPr id="9" name="Google Shape;96;p2">
            <a:extLst>
              <a:ext uri="{FF2B5EF4-FFF2-40B4-BE49-F238E27FC236}">
                <a16:creationId xmlns:a16="http://schemas.microsoft.com/office/drawing/2014/main" id="{A750E75D-9C42-06F5-117A-DF174BC646B0}"/>
              </a:ext>
            </a:extLst>
          </p:cNvPr>
          <p:cNvSpPr/>
          <p:nvPr/>
        </p:nvSpPr>
        <p:spPr>
          <a:xfrm>
            <a:off x="10013820" y="752804"/>
            <a:ext cx="2947240" cy="2228850"/>
          </a:xfrm>
          <a:custGeom>
            <a:avLst/>
            <a:gdLst/>
            <a:ahLst/>
            <a:cxnLst/>
            <a:rect l="l" t="t" r="r" b="b"/>
            <a:pathLst>
              <a:path w="5441058" h="4114800" extrusionOk="0">
                <a:moveTo>
                  <a:pt x="0" y="0"/>
                </a:moveTo>
                <a:lnTo>
                  <a:pt x="5441058" y="0"/>
                </a:lnTo>
                <a:lnTo>
                  <a:pt x="5441058" y="4114800"/>
                </a:lnTo>
                <a:lnTo>
                  <a:pt x="0" y="4114800"/>
                </a:lnTo>
                <a:lnTo>
                  <a:pt x="0" y="0"/>
                </a:lnTo>
                <a:close/>
              </a:path>
            </a:pathLst>
          </a:custGeom>
          <a:blipFill rotWithShape="1">
            <a:blip r:embed="rId4">
              <a:alphaModFix/>
            </a:blip>
            <a:stretch>
              <a:fillRect/>
            </a:stretch>
          </a:blipFill>
          <a:ln>
            <a:noFill/>
          </a:ln>
        </p:spPr>
        <p:txBody>
          <a:bodyPr/>
          <a:lstStyle/>
          <a:p>
            <a:endParaRPr lang="en-US"/>
          </a:p>
        </p:txBody>
      </p:sp>
      <p:sp>
        <p:nvSpPr>
          <p:cNvPr id="10" name="Google Shape;98;p2">
            <a:extLst>
              <a:ext uri="{FF2B5EF4-FFF2-40B4-BE49-F238E27FC236}">
                <a16:creationId xmlns:a16="http://schemas.microsoft.com/office/drawing/2014/main" id="{CF012613-6653-A909-F799-80F527E21781}"/>
              </a:ext>
            </a:extLst>
          </p:cNvPr>
          <p:cNvSpPr/>
          <p:nvPr/>
        </p:nvSpPr>
        <p:spPr>
          <a:xfrm>
            <a:off x="4427944" y="1585283"/>
            <a:ext cx="3336112" cy="785532"/>
          </a:xfrm>
          <a:prstGeom prst="roundRect">
            <a:avLst>
              <a:gd name="adj" fmla="val 0"/>
            </a:avLst>
          </a:prstGeom>
          <a:noFill/>
          <a:ln>
            <a:noFill/>
          </a:ln>
        </p:spPr>
        <p:txBody>
          <a:bodyPr spcFirstLastPara="1" wrap="square" lIns="49522" tIns="24754" rIns="49522" bIns="24754" anchor="ctr" anchorCtr="0">
            <a:noAutofit/>
          </a:bodyPr>
          <a:lstStyle/>
          <a:p>
            <a:pPr algn="ctr"/>
            <a:r>
              <a:rPr lang="vi-VN" sz="3575" b="1" dirty="0">
                <a:solidFill>
                  <a:schemeClr val="tx1"/>
                </a:solidFill>
                <a:latin typeface="UTM Avo" panose="02040603050506020204" pitchFamily="18"/>
              </a:rPr>
              <a:t>KHỞI ĐỘNG</a:t>
            </a:r>
            <a:endParaRPr sz="3575" b="1" dirty="0">
              <a:solidFill>
                <a:schemeClr val="tx1"/>
              </a:solidFill>
              <a:latin typeface="UTM Avo" panose="02040603050506020204" pitchFamily="18"/>
            </a:endParaRPr>
          </a:p>
        </p:txBody>
      </p:sp>
      <p:sp>
        <p:nvSpPr>
          <p:cNvPr id="11" name="Google Shape;99;p2">
            <a:extLst>
              <a:ext uri="{FF2B5EF4-FFF2-40B4-BE49-F238E27FC236}">
                <a16:creationId xmlns:a16="http://schemas.microsoft.com/office/drawing/2014/main" id="{E20DB978-E50C-B20E-3D85-A3EB35668490}"/>
              </a:ext>
            </a:extLst>
          </p:cNvPr>
          <p:cNvSpPr/>
          <p:nvPr/>
        </p:nvSpPr>
        <p:spPr>
          <a:xfrm>
            <a:off x="5119934" y="2716127"/>
            <a:ext cx="5642810" cy="2072441"/>
          </a:xfrm>
          <a:prstGeom prst="roundRect">
            <a:avLst>
              <a:gd name="adj" fmla="val 8760"/>
            </a:avLst>
          </a:prstGeom>
          <a:solidFill>
            <a:schemeClr val="lt1"/>
          </a:solidFill>
          <a:ln w="38100" cap="flat" cmpd="sng">
            <a:solidFill>
              <a:srgbClr val="6E9277"/>
            </a:solidFill>
            <a:prstDash val="dash"/>
            <a:round/>
            <a:headEnd type="none" w="sm" len="sm"/>
            <a:tailEnd type="none" w="sm" len="sm"/>
          </a:ln>
        </p:spPr>
        <p:txBody>
          <a:bodyPr spcFirstLastPara="1" wrap="square" lIns="49522" tIns="24754" rIns="49522" bIns="24754" anchor="ctr" anchorCtr="0">
            <a:noAutofit/>
          </a:bodyPr>
          <a:lstStyle/>
          <a:p>
            <a:pPr algn="ctr">
              <a:lnSpc>
                <a:spcPct val="150000"/>
              </a:lnSpc>
            </a:pPr>
            <a:r>
              <a:rPr lang="vi-VN" sz="2400" b="1" dirty="0">
                <a:solidFill>
                  <a:schemeClr val="tx1"/>
                </a:solidFill>
                <a:latin typeface="UTM Avo" panose="02040603050506020204" pitchFamily="18"/>
              </a:rPr>
              <a:t>Em hãy trả lời câu hỏi sau:</a:t>
            </a:r>
            <a:endParaRPr sz="2400" dirty="0">
              <a:solidFill>
                <a:schemeClr val="tx1"/>
              </a:solidFill>
              <a:latin typeface="UTM Avo" panose="02040603050506020204" pitchFamily="18"/>
            </a:endParaRPr>
          </a:p>
          <a:p>
            <a:pPr algn="ctr">
              <a:lnSpc>
                <a:spcPct val="150000"/>
              </a:lnSpc>
            </a:pPr>
            <a:r>
              <a:rPr lang="vi-VN" sz="2400" dirty="0">
                <a:solidFill>
                  <a:schemeClr val="tx1"/>
                </a:solidFill>
                <a:latin typeface="UTM Avo" panose="02040603050506020204" pitchFamily="18"/>
                <a:ea typeface="Calibri"/>
                <a:cs typeface="Calibri"/>
                <a:sym typeface="Calibri"/>
              </a:rPr>
              <a:t>Em hãy nêu nguyên tắc viết tên riêng mà chúng ta học ở bài trước?</a:t>
            </a:r>
            <a:endParaRPr sz="2400" dirty="0">
              <a:solidFill>
                <a:schemeClr val="tx1"/>
              </a:solidFill>
              <a:latin typeface="UTM Avo" panose="02040603050506020204" pitchFamily="18"/>
            </a:endParaRPr>
          </a:p>
        </p:txBody>
      </p:sp>
      <p:pic>
        <p:nvPicPr>
          <p:cNvPr id="12" name="Google Shape;100;p2">
            <a:extLst>
              <a:ext uri="{FF2B5EF4-FFF2-40B4-BE49-F238E27FC236}">
                <a16:creationId xmlns:a16="http://schemas.microsoft.com/office/drawing/2014/main" id="{E0CDFBB4-A454-2F4A-2EB8-48DD7C5BBC79}"/>
              </a:ext>
            </a:extLst>
          </p:cNvPr>
          <p:cNvPicPr preferRelativeResize="0"/>
          <p:nvPr/>
        </p:nvPicPr>
        <p:blipFill rotWithShape="1">
          <a:blip r:embed="rId5">
            <a:alphaModFix/>
          </a:blip>
          <a:srcRect/>
          <a:stretch/>
        </p:blipFill>
        <p:spPr>
          <a:xfrm>
            <a:off x="1089682" y="2370815"/>
            <a:ext cx="3446223" cy="3730335"/>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5"/>
        <p:cNvGrpSpPr/>
        <p:nvPr/>
      </p:nvGrpSpPr>
      <p:grpSpPr>
        <a:xfrm>
          <a:off x="0" y="0"/>
          <a:ext cx="0" cy="0"/>
          <a:chOff x="0" y="0"/>
          <a:chExt cx="0" cy="0"/>
        </a:xfrm>
      </p:grpSpPr>
      <p:pic>
        <p:nvPicPr>
          <p:cNvPr id="3" name="Picture 2">
            <a:hlinkClick r:id="rId4"/>
            <a:extLst>
              <a:ext uri="{FF2B5EF4-FFF2-40B4-BE49-F238E27FC236}">
                <a16:creationId xmlns:a16="http://schemas.microsoft.com/office/drawing/2014/main" id="{A0B7A1FE-D639-12B6-4F2D-34B801F4A70E}"/>
              </a:ext>
            </a:extLst>
          </p:cNvPr>
          <p:cNvPicPr>
            <a:picLocks noChangeAspect="1"/>
          </p:cNvPicPr>
          <p:nvPr/>
        </p:nvPicPr>
        <p:blipFill>
          <a:blip r:embed="rId5"/>
          <a:stretch>
            <a:fillRect/>
          </a:stretch>
        </p:blipFill>
        <p:spPr>
          <a:xfrm>
            <a:off x="4586672" y="2977811"/>
            <a:ext cx="3018655" cy="1670072"/>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0"/>
        <p:cNvGrpSpPr/>
        <p:nvPr/>
      </p:nvGrpSpPr>
      <p:grpSpPr>
        <a:xfrm>
          <a:off x="0" y="0"/>
          <a:ext cx="0" cy="0"/>
          <a:chOff x="0" y="0"/>
          <a:chExt cx="0" cy="0"/>
        </a:xfrm>
      </p:grpSpPr>
      <p:sp>
        <p:nvSpPr>
          <p:cNvPr id="16" name="Google Shape;114;p6">
            <a:extLst>
              <a:ext uri="{FF2B5EF4-FFF2-40B4-BE49-F238E27FC236}">
                <a16:creationId xmlns:a16="http://schemas.microsoft.com/office/drawing/2014/main" id="{9C3E7B2B-BE74-0127-73AD-4DC09B02AFA8}"/>
              </a:ext>
            </a:extLst>
          </p:cNvPr>
          <p:cNvSpPr/>
          <p:nvPr/>
        </p:nvSpPr>
        <p:spPr>
          <a:xfrm flipH="1">
            <a:off x="10793705" y="937525"/>
            <a:ext cx="1128356" cy="2228850"/>
          </a:xfrm>
          <a:custGeom>
            <a:avLst/>
            <a:gdLst/>
            <a:ahLst/>
            <a:cxnLst/>
            <a:rect l="l" t="t" r="r" b="b"/>
            <a:pathLst>
              <a:path w="2083118" h="4114800" extrusionOk="0">
                <a:moveTo>
                  <a:pt x="2083118" y="0"/>
                </a:moveTo>
                <a:lnTo>
                  <a:pt x="0" y="0"/>
                </a:lnTo>
                <a:lnTo>
                  <a:pt x="0" y="4114800"/>
                </a:lnTo>
                <a:lnTo>
                  <a:pt x="2083118" y="4114800"/>
                </a:lnTo>
                <a:lnTo>
                  <a:pt x="2083118" y="0"/>
                </a:lnTo>
                <a:close/>
              </a:path>
            </a:pathLst>
          </a:custGeom>
          <a:blipFill rotWithShape="1">
            <a:blip r:embed="rId4">
              <a:alphaModFix/>
            </a:blip>
            <a:stretch>
              <a:fillRect/>
            </a:stretch>
          </a:blipFill>
          <a:ln>
            <a:noFill/>
          </a:ln>
        </p:spPr>
        <p:txBody>
          <a:bodyPr/>
          <a:lstStyle/>
          <a:p>
            <a:endParaRPr lang="en-US"/>
          </a:p>
        </p:txBody>
      </p:sp>
      <p:sp>
        <p:nvSpPr>
          <p:cNvPr id="17" name="Google Shape;115;p6">
            <a:extLst>
              <a:ext uri="{FF2B5EF4-FFF2-40B4-BE49-F238E27FC236}">
                <a16:creationId xmlns:a16="http://schemas.microsoft.com/office/drawing/2014/main" id="{EB22953B-129F-1E33-8B5C-A0AE27D23479}"/>
              </a:ext>
            </a:extLst>
          </p:cNvPr>
          <p:cNvSpPr/>
          <p:nvPr/>
        </p:nvSpPr>
        <p:spPr>
          <a:xfrm>
            <a:off x="616772" y="1911521"/>
            <a:ext cx="542014" cy="485841"/>
          </a:xfrm>
          <a:custGeom>
            <a:avLst/>
            <a:gdLst/>
            <a:ahLst/>
            <a:cxnLst/>
            <a:rect l="l" t="t" r="r" b="b"/>
            <a:pathLst>
              <a:path w="1000641" h="896938" extrusionOk="0">
                <a:moveTo>
                  <a:pt x="0" y="0"/>
                </a:moveTo>
                <a:lnTo>
                  <a:pt x="1000641" y="0"/>
                </a:lnTo>
                <a:lnTo>
                  <a:pt x="1000641" y="896938"/>
                </a:lnTo>
                <a:lnTo>
                  <a:pt x="0" y="896938"/>
                </a:lnTo>
                <a:lnTo>
                  <a:pt x="0" y="0"/>
                </a:lnTo>
                <a:close/>
              </a:path>
            </a:pathLst>
          </a:custGeom>
          <a:blipFill rotWithShape="1">
            <a:blip r:embed="rId5">
              <a:alphaModFix/>
            </a:blip>
            <a:stretch>
              <a:fillRect/>
            </a:stretch>
          </a:blipFill>
          <a:ln>
            <a:noFill/>
          </a:ln>
        </p:spPr>
        <p:txBody>
          <a:bodyPr/>
          <a:lstStyle/>
          <a:p>
            <a:endParaRPr lang="en-US"/>
          </a:p>
        </p:txBody>
      </p:sp>
      <p:sp>
        <p:nvSpPr>
          <p:cNvPr id="18" name="Google Shape;116;p6">
            <a:extLst>
              <a:ext uri="{FF2B5EF4-FFF2-40B4-BE49-F238E27FC236}">
                <a16:creationId xmlns:a16="http://schemas.microsoft.com/office/drawing/2014/main" id="{01B898AF-B24D-B7D7-9E57-C783F315C59E}"/>
              </a:ext>
            </a:extLst>
          </p:cNvPr>
          <p:cNvSpPr/>
          <p:nvPr/>
        </p:nvSpPr>
        <p:spPr>
          <a:xfrm>
            <a:off x="9271062" y="4413957"/>
            <a:ext cx="542014" cy="485841"/>
          </a:xfrm>
          <a:custGeom>
            <a:avLst/>
            <a:gdLst/>
            <a:ahLst/>
            <a:cxnLst/>
            <a:rect l="l" t="t" r="r" b="b"/>
            <a:pathLst>
              <a:path w="1000641" h="896938" extrusionOk="0">
                <a:moveTo>
                  <a:pt x="0" y="0"/>
                </a:moveTo>
                <a:lnTo>
                  <a:pt x="1000641" y="0"/>
                </a:lnTo>
                <a:lnTo>
                  <a:pt x="1000641" y="896938"/>
                </a:lnTo>
                <a:lnTo>
                  <a:pt x="0" y="896938"/>
                </a:lnTo>
                <a:lnTo>
                  <a:pt x="0" y="0"/>
                </a:lnTo>
                <a:close/>
              </a:path>
            </a:pathLst>
          </a:custGeom>
          <a:blipFill rotWithShape="1">
            <a:blip r:embed="rId5">
              <a:alphaModFix/>
            </a:blip>
            <a:stretch>
              <a:fillRect/>
            </a:stretch>
          </a:blipFill>
          <a:ln>
            <a:noFill/>
          </a:ln>
        </p:spPr>
        <p:txBody>
          <a:bodyPr/>
          <a:lstStyle/>
          <a:p>
            <a:endParaRPr lang="en-US"/>
          </a:p>
        </p:txBody>
      </p:sp>
      <p:sp>
        <p:nvSpPr>
          <p:cNvPr id="19" name="Google Shape;117;p6">
            <a:extLst>
              <a:ext uri="{FF2B5EF4-FFF2-40B4-BE49-F238E27FC236}">
                <a16:creationId xmlns:a16="http://schemas.microsoft.com/office/drawing/2014/main" id="{8604A5BC-1D75-23FB-F571-C723C62D417E}"/>
              </a:ext>
            </a:extLst>
          </p:cNvPr>
          <p:cNvSpPr/>
          <p:nvPr/>
        </p:nvSpPr>
        <p:spPr>
          <a:xfrm>
            <a:off x="4117099" y="1713836"/>
            <a:ext cx="3957802" cy="637920"/>
          </a:xfrm>
          <a:prstGeom prst="roundRect">
            <a:avLst>
              <a:gd name="adj" fmla="val 50000"/>
            </a:avLst>
          </a:prstGeom>
          <a:solidFill>
            <a:srgbClr val="6E9277"/>
          </a:solidFill>
          <a:ln w="38100" cap="flat" cmpd="sng">
            <a:solidFill>
              <a:srgbClr val="6E9277"/>
            </a:solidFill>
            <a:prstDash val="solid"/>
            <a:round/>
            <a:headEnd type="none" w="sm" len="sm"/>
            <a:tailEnd type="none" w="sm" len="sm"/>
          </a:ln>
        </p:spPr>
        <p:txBody>
          <a:bodyPr spcFirstLastPara="1" wrap="square" lIns="49522" tIns="24754" rIns="49522" bIns="24754" anchor="ctr" anchorCtr="0">
            <a:noAutofit/>
          </a:bodyPr>
          <a:lstStyle/>
          <a:p>
            <a:pPr algn="ctr"/>
            <a:r>
              <a:rPr lang="vi-VN" sz="2500" b="1">
                <a:solidFill>
                  <a:schemeClr val="lt1"/>
                </a:solidFill>
                <a:latin typeface="UTM Avo" panose="02040603050506020204" pitchFamily="18"/>
              </a:rPr>
              <a:t>Bài 1 SGK.118</a:t>
            </a:r>
            <a:endParaRPr sz="2500" b="1">
              <a:solidFill>
                <a:schemeClr val="lt1"/>
              </a:solidFill>
              <a:latin typeface="UTM Avo" panose="02040603050506020204" pitchFamily="18"/>
            </a:endParaRPr>
          </a:p>
        </p:txBody>
      </p:sp>
      <p:pic>
        <p:nvPicPr>
          <p:cNvPr id="20" name="Google Shape;118;p6">
            <a:extLst>
              <a:ext uri="{FF2B5EF4-FFF2-40B4-BE49-F238E27FC236}">
                <a16:creationId xmlns:a16="http://schemas.microsoft.com/office/drawing/2014/main" id="{0E8B44A6-A053-22BD-7E18-6507F9B0F646}"/>
              </a:ext>
            </a:extLst>
          </p:cNvPr>
          <p:cNvPicPr preferRelativeResize="0"/>
          <p:nvPr/>
        </p:nvPicPr>
        <p:blipFill rotWithShape="1">
          <a:blip r:embed="rId6">
            <a:alphaModFix/>
          </a:blip>
          <a:srcRect/>
          <a:stretch/>
        </p:blipFill>
        <p:spPr>
          <a:xfrm>
            <a:off x="7368635" y="3128066"/>
            <a:ext cx="4346868" cy="3355969"/>
          </a:xfrm>
          <a:prstGeom prst="rect">
            <a:avLst/>
          </a:prstGeom>
          <a:noFill/>
          <a:ln>
            <a:noFill/>
          </a:ln>
        </p:spPr>
      </p:pic>
      <p:sp>
        <p:nvSpPr>
          <p:cNvPr id="21" name="Google Shape;119;p6">
            <a:extLst>
              <a:ext uri="{FF2B5EF4-FFF2-40B4-BE49-F238E27FC236}">
                <a16:creationId xmlns:a16="http://schemas.microsoft.com/office/drawing/2014/main" id="{780977D9-BF8E-C02A-AE34-3BF1CA7B9257}"/>
              </a:ext>
            </a:extLst>
          </p:cNvPr>
          <p:cNvSpPr/>
          <p:nvPr/>
        </p:nvSpPr>
        <p:spPr>
          <a:xfrm>
            <a:off x="1365039" y="2777184"/>
            <a:ext cx="4975603" cy="2354733"/>
          </a:xfrm>
          <a:prstGeom prst="roundRect">
            <a:avLst>
              <a:gd name="adj" fmla="val 9173"/>
            </a:avLst>
          </a:prstGeom>
          <a:solidFill>
            <a:schemeClr val="lt1"/>
          </a:solidFill>
          <a:ln w="38100" cap="flat" cmpd="sng">
            <a:solidFill>
              <a:srgbClr val="6E9277"/>
            </a:solidFill>
            <a:prstDash val="dash"/>
            <a:round/>
            <a:headEnd type="none" w="sm" len="sm"/>
            <a:tailEnd type="none" w="sm" len="sm"/>
          </a:ln>
        </p:spPr>
        <p:txBody>
          <a:bodyPr spcFirstLastPara="1" wrap="square" lIns="49522" tIns="24754" rIns="49522" bIns="24754" anchor="ctr" anchorCtr="0">
            <a:noAutofit/>
          </a:bodyPr>
          <a:lstStyle/>
          <a:p>
            <a:pPr algn="just">
              <a:lnSpc>
                <a:spcPct val="150000"/>
              </a:lnSpc>
            </a:pPr>
            <a:r>
              <a:rPr lang="vi-VN" sz="2400" dirty="0">
                <a:solidFill>
                  <a:schemeClr val="dk1"/>
                </a:solidFill>
                <a:latin typeface="UTM Avo" panose="02040603050506020204" pitchFamily="18"/>
                <a:ea typeface="Calibri"/>
                <a:cs typeface="Calibri"/>
                <a:sym typeface="Calibri"/>
              </a:rPr>
              <a:t>Tìm tên riêng của các cơ quan, tổ chức Việt Nam và nước ngoài được nêu trong bài đọc </a:t>
            </a:r>
            <a:r>
              <a:rPr lang="vi-VN" sz="2400" i="1" dirty="0">
                <a:solidFill>
                  <a:schemeClr val="dk1"/>
                </a:solidFill>
                <a:latin typeface="UTM Avo" panose="02040603050506020204" pitchFamily="18"/>
                <a:ea typeface="Calibri"/>
                <a:cs typeface="Calibri"/>
                <a:sym typeface="Calibri"/>
              </a:rPr>
              <a:t>Một trí tuệ Việt Nam</a:t>
            </a:r>
            <a:r>
              <a:rPr lang="vi-VN" sz="2400" dirty="0">
                <a:solidFill>
                  <a:schemeClr val="dk1"/>
                </a:solidFill>
                <a:latin typeface="UTM Avo" panose="02040603050506020204" pitchFamily="18"/>
                <a:ea typeface="Calibri"/>
                <a:cs typeface="Calibri"/>
                <a:sym typeface="Calibri"/>
              </a:rPr>
              <a:t>.</a:t>
            </a:r>
            <a:endParaRPr sz="2400" dirty="0">
              <a:latin typeface="UTM Avo" panose="02040603050506020204" pitchFamily="1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6" name="Google Shape;124;p7">
            <a:extLst>
              <a:ext uri="{FF2B5EF4-FFF2-40B4-BE49-F238E27FC236}">
                <a16:creationId xmlns:a16="http://schemas.microsoft.com/office/drawing/2014/main" id="{F6742AC6-7880-B358-9E22-B0956679FC8C}"/>
              </a:ext>
            </a:extLst>
          </p:cNvPr>
          <p:cNvSpPr/>
          <p:nvPr/>
        </p:nvSpPr>
        <p:spPr>
          <a:xfrm>
            <a:off x="-525822" y="4773529"/>
            <a:ext cx="2947240" cy="2228850"/>
          </a:xfrm>
          <a:custGeom>
            <a:avLst/>
            <a:gdLst/>
            <a:ahLst/>
            <a:cxnLst/>
            <a:rect l="l" t="t" r="r" b="b"/>
            <a:pathLst>
              <a:path w="5441058" h="4114800" extrusionOk="0">
                <a:moveTo>
                  <a:pt x="0" y="0"/>
                </a:moveTo>
                <a:lnTo>
                  <a:pt x="5441058" y="0"/>
                </a:lnTo>
                <a:lnTo>
                  <a:pt x="5441058" y="4114800"/>
                </a:lnTo>
                <a:lnTo>
                  <a:pt x="0" y="4114800"/>
                </a:lnTo>
                <a:lnTo>
                  <a:pt x="0" y="0"/>
                </a:lnTo>
                <a:close/>
              </a:path>
            </a:pathLst>
          </a:custGeom>
          <a:blipFill rotWithShape="1">
            <a:blip r:embed="rId4">
              <a:alphaModFix/>
            </a:blip>
            <a:stretch>
              <a:fillRect/>
            </a:stretch>
          </a:blipFill>
          <a:ln>
            <a:noFill/>
          </a:ln>
        </p:spPr>
        <p:txBody>
          <a:bodyPr/>
          <a:lstStyle/>
          <a:p>
            <a:endParaRPr lang="en-US"/>
          </a:p>
        </p:txBody>
      </p:sp>
      <p:sp>
        <p:nvSpPr>
          <p:cNvPr id="7" name="Google Shape;125;p7">
            <a:extLst>
              <a:ext uri="{FF2B5EF4-FFF2-40B4-BE49-F238E27FC236}">
                <a16:creationId xmlns:a16="http://schemas.microsoft.com/office/drawing/2014/main" id="{1EFEB01B-479D-1A69-2ABD-0AE7D15C0427}"/>
              </a:ext>
            </a:extLst>
          </p:cNvPr>
          <p:cNvSpPr/>
          <p:nvPr/>
        </p:nvSpPr>
        <p:spPr>
          <a:xfrm>
            <a:off x="9585802" y="857646"/>
            <a:ext cx="2947240" cy="2228850"/>
          </a:xfrm>
          <a:custGeom>
            <a:avLst/>
            <a:gdLst/>
            <a:ahLst/>
            <a:cxnLst/>
            <a:rect l="l" t="t" r="r" b="b"/>
            <a:pathLst>
              <a:path w="5441058" h="4114800" extrusionOk="0">
                <a:moveTo>
                  <a:pt x="0" y="0"/>
                </a:moveTo>
                <a:lnTo>
                  <a:pt x="5441058" y="0"/>
                </a:lnTo>
                <a:lnTo>
                  <a:pt x="5441058" y="4114800"/>
                </a:lnTo>
                <a:lnTo>
                  <a:pt x="0" y="4114800"/>
                </a:lnTo>
                <a:lnTo>
                  <a:pt x="0" y="0"/>
                </a:lnTo>
                <a:close/>
              </a:path>
            </a:pathLst>
          </a:custGeom>
          <a:blipFill rotWithShape="1">
            <a:blip r:embed="rId4">
              <a:alphaModFix/>
            </a:blip>
            <a:stretch>
              <a:fillRect/>
            </a:stretch>
          </a:blipFill>
          <a:ln>
            <a:noFill/>
          </a:ln>
        </p:spPr>
        <p:txBody>
          <a:bodyPr/>
          <a:lstStyle/>
          <a:p>
            <a:endParaRPr lang="en-US"/>
          </a:p>
        </p:txBody>
      </p:sp>
      <p:sp>
        <p:nvSpPr>
          <p:cNvPr id="8" name="Google Shape;126;p7">
            <a:extLst>
              <a:ext uri="{FF2B5EF4-FFF2-40B4-BE49-F238E27FC236}">
                <a16:creationId xmlns:a16="http://schemas.microsoft.com/office/drawing/2014/main" id="{CD0F0857-9C22-D091-EA9A-02987D46CD70}"/>
              </a:ext>
            </a:extLst>
          </p:cNvPr>
          <p:cNvSpPr/>
          <p:nvPr/>
        </p:nvSpPr>
        <p:spPr>
          <a:xfrm>
            <a:off x="4117099" y="1765511"/>
            <a:ext cx="3957802" cy="637920"/>
          </a:xfrm>
          <a:prstGeom prst="roundRect">
            <a:avLst>
              <a:gd name="adj" fmla="val 50000"/>
            </a:avLst>
          </a:prstGeom>
          <a:solidFill>
            <a:srgbClr val="C00000"/>
          </a:solidFill>
          <a:ln w="38100" cap="flat" cmpd="sng">
            <a:solidFill>
              <a:srgbClr val="C00000"/>
            </a:solidFill>
            <a:prstDash val="solid"/>
            <a:round/>
            <a:headEnd type="none" w="sm" len="sm"/>
            <a:tailEnd type="none" w="sm" len="sm"/>
          </a:ln>
        </p:spPr>
        <p:txBody>
          <a:bodyPr spcFirstLastPara="1" wrap="square" lIns="49522" tIns="24754" rIns="49522" bIns="24754" anchor="ctr" anchorCtr="0">
            <a:noAutofit/>
          </a:bodyPr>
          <a:lstStyle/>
          <a:p>
            <a:pPr algn="ctr"/>
            <a:r>
              <a:rPr lang="vi-VN" sz="2800" b="1">
                <a:solidFill>
                  <a:schemeClr val="lt1"/>
                </a:solidFill>
                <a:latin typeface="UTM Avo" panose="02040603050506020204" pitchFamily="18"/>
              </a:rPr>
              <a:t>Đáp án</a:t>
            </a:r>
            <a:endParaRPr sz="2800" b="1">
              <a:solidFill>
                <a:schemeClr val="lt1"/>
              </a:solidFill>
              <a:latin typeface="UTM Avo" panose="02040603050506020204" pitchFamily="18"/>
            </a:endParaRPr>
          </a:p>
        </p:txBody>
      </p:sp>
      <p:sp>
        <p:nvSpPr>
          <p:cNvPr id="9" name="Google Shape;127;p7">
            <a:extLst>
              <a:ext uri="{FF2B5EF4-FFF2-40B4-BE49-F238E27FC236}">
                <a16:creationId xmlns:a16="http://schemas.microsoft.com/office/drawing/2014/main" id="{13D26F9B-453F-DAA0-AC59-555FEA1B7CE2}"/>
              </a:ext>
            </a:extLst>
          </p:cNvPr>
          <p:cNvSpPr/>
          <p:nvPr/>
        </p:nvSpPr>
        <p:spPr>
          <a:xfrm>
            <a:off x="1711520" y="2765808"/>
            <a:ext cx="8768960" cy="701675"/>
          </a:xfrm>
          <a:prstGeom prst="roundRect">
            <a:avLst>
              <a:gd name="adj" fmla="val 9173"/>
            </a:avLst>
          </a:prstGeom>
          <a:solidFill>
            <a:schemeClr val="accent6">
              <a:lumMod val="60000"/>
              <a:lumOff val="40000"/>
            </a:schemeClr>
          </a:solidFill>
          <a:ln w="38100" cap="flat" cmpd="sng">
            <a:solidFill>
              <a:srgbClr val="6E9277"/>
            </a:solidFill>
            <a:prstDash val="solid"/>
            <a:round/>
            <a:headEnd type="none" w="sm" len="sm"/>
            <a:tailEnd type="none" w="sm" len="sm"/>
          </a:ln>
        </p:spPr>
        <p:txBody>
          <a:bodyPr spcFirstLastPara="1" wrap="square" lIns="49522" tIns="24754" rIns="49522" bIns="24754" anchor="ctr" anchorCtr="0">
            <a:noAutofit/>
          </a:bodyPr>
          <a:lstStyle/>
          <a:p>
            <a:pPr algn="ctr"/>
            <a:r>
              <a:rPr lang="vi-VN" sz="2167">
                <a:solidFill>
                  <a:schemeClr val="tx1"/>
                </a:solidFill>
                <a:latin typeface="UTM Avo" panose="02040603050506020204" pitchFamily="18"/>
                <a:ea typeface="Calibri"/>
                <a:cs typeface="Calibri"/>
                <a:sym typeface="Calibri"/>
              </a:rPr>
              <a:t>Các cơ quan, tổ chức được nêu trong bài </a:t>
            </a:r>
            <a:r>
              <a:rPr lang="vi-VN" sz="2167" i="1">
                <a:solidFill>
                  <a:schemeClr val="tx1"/>
                </a:solidFill>
                <a:latin typeface="UTM Avo" panose="02040603050506020204" pitchFamily="18"/>
                <a:ea typeface="Calibri"/>
                <a:cs typeface="Calibri"/>
                <a:sym typeface="Calibri"/>
              </a:rPr>
              <a:t>Một trí tuệ Việt Nam</a:t>
            </a:r>
            <a:endParaRPr sz="2004" i="1">
              <a:solidFill>
                <a:schemeClr val="tx1"/>
              </a:solidFill>
              <a:latin typeface="UTM Avo" panose="02040603050506020204" pitchFamily="18"/>
            </a:endParaRPr>
          </a:p>
        </p:txBody>
      </p:sp>
      <p:sp>
        <p:nvSpPr>
          <p:cNvPr id="10" name="Google Shape;128;p7">
            <a:extLst>
              <a:ext uri="{FF2B5EF4-FFF2-40B4-BE49-F238E27FC236}">
                <a16:creationId xmlns:a16="http://schemas.microsoft.com/office/drawing/2014/main" id="{47E1BA37-182C-9545-F5B2-43CD5B5230E3}"/>
              </a:ext>
            </a:extLst>
          </p:cNvPr>
          <p:cNvSpPr/>
          <p:nvPr/>
        </p:nvSpPr>
        <p:spPr>
          <a:xfrm>
            <a:off x="1746603" y="4659641"/>
            <a:ext cx="2922987" cy="1088284"/>
          </a:xfrm>
          <a:prstGeom prst="roundRect">
            <a:avLst>
              <a:gd name="adj" fmla="val 9173"/>
            </a:avLst>
          </a:prstGeom>
          <a:solidFill>
            <a:schemeClr val="lt1"/>
          </a:solidFill>
          <a:ln w="38100" cap="flat" cmpd="sng">
            <a:solidFill>
              <a:srgbClr val="6E9277"/>
            </a:solidFill>
            <a:prstDash val="solid"/>
            <a:round/>
            <a:headEnd type="none" w="sm" len="sm"/>
            <a:tailEnd type="none" w="sm" len="sm"/>
          </a:ln>
        </p:spPr>
        <p:txBody>
          <a:bodyPr spcFirstLastPara="1" wrap="square" lIns="49522" tIns="24754" rIns="49522" bIns="24754" anchor="ctr" anchorCtr="0">
            <a:noAutofit/>
          </a:bodyPr>
          <a:lstStyle/>
          <a:p>
            <a:pPr algn="ctr">
              <a:lnSpc>
                <a:spcPct val="150000"/>
              </a:lnSpc>
            </a:pPr>
            <a:r>
              <a:rPr lang="vi-VN" sz="2167">
                <a:solidFill>
                  <a:schemeClr val="dk1"/>
                </a:solidFill>
                <a:latin typeface="UTM Avo" panose="02040603050506020204" pitchFamily="18"/>
                <a:ea typeface="Calibri"/>
                <a:cs typeface="Calibri"/>
                <a:sym typeface="Calibri"/>
              </a:rPr>
              <a:t>Trường Đại học Pa-ri</a:t>
            </a:r>
            <a:endParaRPr sz="2004" i="1">
              <a:solidFill>
                <a:schemeClr val="dk1"/>
              </a:solidFill>
              <a:latin typeface="UTM Avo" panose="02040603050506020204" pitchFamily="18"/>
            </a:endParaRPr>
          </a:p>
        </p:txBody>
      </p:sp>
      <p:sp>
        <p:nvSpPr>
          <p:cNvPr id="11" name="Google Shape;129;p7">
            <a:extLst>
              <a:ext uri="{FF2B5EF4-FFF2-40B4-BE49-F238E27FC236}">
                <a16:creationId xmlns:a16="http://schemas.microsoft.com/office/drawing/2014/main" id="{31B1A80A-0F63-09A9-5934-368A467576A9}"/>
              </a:ext>
            </a:extLst>
          </p:cNvPr>
          <p:cNvSpPr/>
          <p:nvPr/>
        </p:nvSpPr>
        <p:spPr>
          <a:xfrm>
            <a:off x="4917239" y="4659641"/>
            <a:ext cx="2407342" cy="1088284"/>
          </a:xfrm>
          <a:prstGeom prst="roundRect">
            <a:avLst>
              <a:gd name="adj" fmla="val 9173"/>
            </a:avLst>
          </a:prstGeom>
          <a:solidFill>
            <a:schemeClr val="lt1"/>
          </a:solidFill>
          <a:ln w="38100" cap="flat" cmpd="sng">
            <a:solidFill>
              <a:srgbClr val="6E9277"/>
            </a:solidFill>
            <a:prstDash val="solid"/>
            <a:round/>
            <a:headEnd type="none" w="sm" len="sm"/>
            <a:tailEnd type="none" w="sm" len="sm"/>
          </a:ln>
        </p:spPr>
        <p:txBody>
          <a:bodyPr spcFirstLastPara="1" wrap="square" lIns="49522" tIns="24754" rIns="49522" bIns="24754" anchor="ctr" anchorCtr="0">
            <a:noAutofit/>
          </a:bodyPr>
          <a:lstStyle/>
          <a:p>
            <a:pPr algn="ctr">
              <a:lnSpc>
                <a:spcPct val="150000"/>
              </a:lnSpc>
            </a:pPr>
            <a:r>
              <a:rPr lang="vi-VN" sz="2167">
                <a:solidFill>
                  <a:schemeClr val="dk1"/>
                </a:solidFill>
                <a:latin typeface="UTM Avo" panose="02040603050506020204" pitchFamily="18"/>
                <a:ea typeface="Calibri"/>
                <a:cs typeface="Calibri"/>
                <a:sym typeface="Calibri"/>
              </a:rPr>
              <a:t>Viện Hàn lâm Phẫu thuật Pa-ri</a:t>
            </a:r>
            <a:endParaRPr sz="2004" i="1">
              <a:solidFill>
                <a:schemeClr val="dk1"/>
              </a:solidFill>
              <a:latin typeface="UTM Avo" panose="02040603050506020204" pitchFamily="18"/>
            </a:endParaRPr>
          </a:p>
        </p:txBody>
      </p:sp>
      <p:sp>
        <p:nvSpPr>
          <p:cNvPr id="12" name="Google Shape;130;p7">
            <a:extLst>
              <a:ext uri="{FF2B5EF4-FFF2-40B4-BE49-F238E27FC236}">
                <a16:creationId xmlns:a16="http://schemas.microsoft.com/office/drawing/2014/main" id="{694E6A19-945E-DAB0-5F1D-C6DA71D916CB}"/>
              </a:ext>
            </a:extLst>
          </p:cNvPr>
          <p:cNvSpPr/>
          <p:nvPr/>
        </p:nvSpPr>
        <p:spPr>
          <a:xfrm>
            <a:off x="7572231" y="4659641"/>
            <a:ext cx="2943332" cy="1088284"/>
          </a:xfrm>
          <a:prstGeom prst="roundRect">
            <a:avLst>
              <a:gd name="adj" fmla="val 9173"/>
            </a:avLst>
          </a:prstGeom>
          <a:solidFill>
            <a:schemeClr val="lt1"/>
          </a:solidFill>
          <a:ln w="38100" cap="flat" cmpd="sng">
            <a:solidFill>
              <a:srgbClr val="6E9277"/>
            </a:solidFill>
            <a:prstDash val="solid"/>
            <a:round/>
            <a:headEnd type="none" w="sm" len="sm"/>
            <a:tailEnd type="none" w="sm" len="sm"/>
          </a:ln>
        </p:spPr>
        <p:txBody>
          <a:bodyPr spcFirstLastPara="1" wrap="square" lIns="49522" tIns="24754" rIns="49522" bIns="24754" anchor="ctr" anchorCtr="0">
            <a:noAutofit/>
          </a:bodyPr>
          <a:lstStyle/>
          <a:p>
            <a:pPr algn="ctr">
              <a:lnSpc>
                <a:spcPct val="150000"/>
              </a:lnSpc>
            </a:pPr>
            <a:r>
              <a:rPr lang="vi-VN" sz="2167" dirty="0">
                <a:solidFill>
                  <a:schemeClr val="dk1"/>
                </a:solidFill>
                <a:latin typeface="UTM Avo" panose="02040603050506020204" pitchFamily="18"/>
                <a:ea typeface="Calibri"/>
                <a:cs typeface="Calibri"/>
                <a:sym typeface="Calibri"/>
              </a:rPr>
              <a:t>Bệnh viện Phủ Doãn</a:t>
            </a:r>
            <a:endParaRPr sz="2004" i="1" dirty="0">
              <a:solidFill>
                <a:schemeClr val="dk1"/>
              </a:solidFill>
              <a:latin typeface="UTM Avo" panose="02040603050506020204" pitchFamily="18"/>
            </a:endParaRPr>
          </a:p>
        </p:txBody>
      </p:sp>
      <p:sp>
        <p:nvSpPr>
          <p:cNvPr id="13" name="Google Shape;131;p7">
            <a:extLst>
              <a:ext uri="{FF2B5EF4-FFF2-40B4-BE49-F238E27FC236}">
                <a16:creationId xmlns:a16="http://schemas.microsoft.com/office/drawing/2014/main" id="{864698AE-52CA-30E1-D0A5-42E82DE39F5A}"/>
              </a:ext>
            </a:extLst>
          </p:cNvPr>
          <p:cNvSpPr/>
          <p:nvPr/>
        </p:nvSpPr>
        <p:spPr>
          <a:xfrm>
            <a:off x="5800526" y="3692087"/>
            <a:ext cx="784225" cy="742950"/>
          </a:xfrm>
          <a:prstGeom prst="downArrow">
            <a:avLst>
              <a:gd name="adj1" fmla="val 50000"/>
              <a:gd name="adj2" fmla="val 50000"/>
            </a:avLst>
          </a:prstGeom>
          <a:solidFill>
            <a:schemeClr val="accent6">
              <a:lumMod val="60000"/>
              <a:lumOff val="40000"/>
            </a:schemeClr>
          </a:solidFill>
          <a:ln w="25400" cap="flat" cmpd="sng">
            <a:solidFill>
              <a:srgbClr val="6E9277"/>
            </a:solidFill>
            <a:prstDash val="solid"/>
            <a:round/>
            <a:headEnd type="none" w="sm" len="sm"/>
            <a:tailEnd type="none" w="sm" len="sm"/>
          </a:ln>
        </p:spPr>
        <p:txBody>
          <a:bodyPr spcFirstLastPara="1" wrap="square" lIns="49522" tIns="24754" rIns="49522" bIns="24754" anchor="ctr" anchorCtr="0">
            <a:noAutofit/>
          </a:bodyPr>
          <a:lstStyle/>
          <a:p>
            <a:pPr algn="ctr"/>
            <a:endParaRPr sz="975">
              <a:solidFill>
                <a:schemeClr val="lt1"/>
              </a:solidFill>
              <a:latin typeface="UTM Avo" panose="02040603050506020204" pitchFamily="18"/>
              <a:ea typeface="Calibri"/>
              <a:cs typeface="Calibri"/>
              <a:sym typeface="Calibri"/>
            </a:endParaRPr>
          </a:p>
        </p:txBody>
      </p:sp>
      <p:sp>
        <p:nvSpPr>
          <p:cNvPr id="14" name="Google Shape;132;p7">
            <a:extLst>
              <a:ext uri="{FF2B5EF4-FFF2-40B4-BE49-F238E27FC236}">
                <a16:creationId xmlns:a16="http://schemas.microsoft.com/office/drawing/2014/main" id="{0FC0CB3C-3A40-DB1F-BC97-377C2CC94590}"/>
              </a:ext>
            </a:extLst>
          </p:cNvPr>
          <p:cNvSpPr/>
          <p:nvPr/>
        </p:nvSpPr>
        <p:spPr>
          <a:xfrm>
            <a:off x="8801577" y="3692087"/>
            <a:ext cx="784225" cy="742950"/>
          </a:xfrm>
          <a:prstGeom prst="downArrow">
            <a:avLst>
              <a:gd name="adj1" fmla="val 50000"/>
              <a:gd name="adj2" fmla="val 50000"/>
            </a:avLst>
          </a:prstGeom>
          <a:solidFill>
            <a:schemeClr val="accent6">
              <a:lumMod val="60000"/>
              <a:lumOff val="40000"/>
            </a:schemeClr>
          </a:solidFill>
          <a:ln w="25400" cap="flat" cmpd="sng">
            <a:solidFill>
              <a:srgbClr val="6E9277"/>
            </a:solidFill>
            <a:prstDash val="solid"/>
            <a:round/>
            <a:headEnd type="none" w="sm" len="sm"/>
            <a:tailEnd type="none" w="sm" len="sm"/>
          </a:ln>
        </p:spPr>
        <p:txBody>
          <a:bodyPr spcFirstLastPara="1" wrap="square" lIns="49522" tIns="24754" rIns="49522" bIns="24754" anchor="ctr" anchorCtr="0">
            <a:noAutofit/>
          </a:bodyPr>
          <a:lstStyle/>
          <a:p>
            <a:pPr algn="ctr"/>
            <a:endParaRPr sz="975">
              <a:solidFill>
                <a:schemeClr val="lt1"/>
              </a:solidFill>
              <a:latin typeface="UTM Avo" panose="02040603050506020204" pitchFamily="18"/>
              <a:ea typeface="Calibri"/>
              <a:cs typeface="Calibri"/>
              <a:sym typeface="Calibri"/>
            </a:endParaRPr>
          </a:p>
        </p:txBody>
      </p:sp>
      <p:sp>
        <p:nvSpPr>
          <p:cNvPr id="15" name="Google Shape;133;p7">
            <a:extLst>
              <a:ext uri="{FF2B5EF4-FFF2-40B4-BE49-F238E27FC236}">
                <a16:creationId xmlns:a16="http://schemas.microsoft.com/office/drawing/2014/main" id="{ECEB4F5A-0BFC-081F-3C73-E1921539342C}"/>
              </a:ext>
            </a:extLst>
          </p:cNvPr>
          <p:cNvSpPr/>
          <p:nvPr/>
        </p:nvSpPr>
        <p:spPr>
          <a:xfrm>
            <a:off x="2815985" y="3692087"/>
            <a:ext cx="784225" cy="742950"/>
          </a:xfrm>
          <a:prstGeom prst="downArrow">
            <a:avLst>
              <a:gd name="adj1" fmla="val 50000"/>
              <a:gd name="adj2" fmla="val 50000"/>
            </a:avLst>
          </a:prstGeom>
          <a:solidFill>
            <a:schemeClr val="accent6">
              <a:lumMod val="60000"/>
              <a:lumOff val="40000"/>
            </a:schemeClr>
          </a:solidFill>
          <a:ln w="25400" cap="flat" cmpd="sng">
            <a:solidFill>
              <a:srgbClr val="6E9277"/>
            </a:solidFill>
            <a:prstDash val="solid"/>
            <a:round/>
            <a:headEnd type="none" w="sm" len="sm"/>
            <a:tailEnd type="none" w="sm" len="sm"/>
          </a:ln>
        </p:spPr>
        <p:txBody>
          <a:bodyPr spcFirstLastPara="1" wrap="square" lIns="49522" tIns="24754" rIns="49522" bIns="24754" anchor="ctr" anchorCtr="0">
            <a:noAutofit/>
          </a:bodyPr>
          <a:lstStyle/>
          <a:p>
            <a:pPr algn="ctr"/>
            <a:endParaRPr sz="975">
              <a:solidFill>
                <a:schemeClr val="lt1"/>
              </a:solidFill>
              <a:latin typeface="UTM Avo" panose="02040603050506020204" pitchFamily="18"/>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38;p9">
            <a:extLst>
              <a:ext uri="{FF2B5EF4-FFF2-40B4-BE49-F238E27FC236}">
                <a16:creationId xmlns:a16="http://schemas.microsoft.com/office/drawing/2014/main" id="{CBC2EBE6-E0CD-E479-60A6-06854B223C11}"/>
              </a:ext>
            </a:extLst>
          </p:cNvPr>
          <p:cNvSpPr/>
          <p:nvPr/>
        </p:nvSpPr>
        <p:spPr>
          <a:xfrm>
            <a:off x="-251751" y="1768178"/>
            <a:ext cx="1822085" cy="2228850"/>
          </a:xfrm>
          <a:custGeom>
            <a:avLst/>
            <a:gdLst/>
            <a:ahLst/>
            <a:cxnLst/>
            <a:rect l="l" t="t" r="r" b="b"/>
            <a:pathLst>
              <a:path w="3363849" h="4114800" extrusionOk="0">
                <a:moveTo>
                  <a:pt x="0" y="0"/>
                </a:moveTo>
                <a:lnTo>
                  <a:pt x="3363849" y="0"/>
                </a:lnTo>
                <a:lnTo>
                  <a:pt x="3363849" y="4114800"/>
                </a:lnTo>
                <a:lnTo>
                  <a:pt x="0" y="4114800"/>
                </a:lnTo>
                <a:lnTo>
                  <a:pt x="0" y="0"/>
                </a:lnTo>
                <a:close/>
              </a:path>
            </a:pathLst>
          </a:custGeom>
          <a:blipFill rotWithShape="1">
            <a:blip r:embed="rId4">
              <a:alphaModFix/>
            </a:blip>
            <a:stretch>
              <a:fillRect/>
            </a:stretch>
          </a:blipFill>
          <a:ln>
            <a:noFill/>
          </a:ln>
        </p:spPr>
        <p:txBody>
          <a:bodyPr/>
          <a:lstStyle/>
          <a:p>
            <a:endParaRPr lang="en-US"/>
          </a:p>
        </p:txBody>
      </p:sp>
      <p:sp>
        <p:nvSpPr>
          <p:cNvPr id="4" name="Google Shape;140;p9">
            <a:extLst>
              <a:ext uri="{FF2B5EF4-FFF2-40B4-BE49-F238E27FC236}">
                <a16:creationId xmlns:a16="http://schemas.microsoft.com/office/drawing/2014/main" id="{7D58079E-644E-5535-310E-FDDB446B5035}"/>
              </a:ext>
            </a:extLst>
          </p:cNvPr>
          <p:cNvSpPr/>
          <p:nvPr/>
        </p:nvSpPr>
        <p:spPr>
          <a:xfrm>
            <a:off x="4117099" y="1363412"/>
            <a:ext cx="3957802" cy="637920"/>
          </a:xfrm>
          <a:prstGeom prst="roundRect">
            <a:avLst>
              <a:gd name="adj" fmla="val 50000"/>
            </a:avLst>
          </a:prstGeom>
          <a:solidFill>
            <a:srgbClr val="6E9277"/>
          </a:solidFill>
          <a:ln w="38100" cap="flat" cmpd="sng">
            <a:solidFill>
              <a:srgbClr val="6E9277"/>
            </a:solidFill>
            <a:prstDash val="solid"/>
            <a:round/>
            <a:headEnd type="none" w="sm" len="sm"/>
            <a:tailEnd type="none" w="sm" len="sm"/>
          </a:ln>
        </p:spPr>
        <p:txBody>
          <a:bodyPr spcFirstLastPara="1" wrap="square" lIns="49522" tIns="24754" rIns="49522" bIns="24754" anchor="ctr" anchorCtr="0">
            <a:noAutofit/>
          </a:bodyPr>
          <a:lstStyle/>
          <a:p>
            <a:pPr algn="ctr"/>
            <a:r>
              <a:rPr lang="vi-VN" sz="2800" b="1">
                <a:solidFill>
                  <a:schemeClr val="lt1"/>
                </a:solidFill>
                <a:latin typeface="UTM Avo" panose="02040603050506020204" pitchFamily="18"/>
              </a:rPr>
              <a:t>Bài 2 SGK.118</a:t>
            </a:r>
            <a:endParaRPr sz="2800" b="1">
              <a:solidFill>
                <a:schemeClr val="lt1"/>
              </a:solidFill>
              <a:latin typeface="UTM Avo" panose="02040603050506020204" pitchFamily="18"/>
            </a:endParaRPr>
          </a:p>
        </p:txBody>
      </p:sp>
      <p:sp>
        <p:nvSpPr>
          <p:cNvPr id="5" name="Google Shape;141;p9">
            <a:extLst>
              <a:ext uri="{FF2B5EF4-FFF2-40B4-BE49-F238E27FC236}">
                <a16:creationId xmlns:a16="http://schemas.microsoft.com/office/drawing/2014/main" id="{DF8C10AA-89C2-5FDF-BDA8-75DD459EB1D9}"/>
              </a:ext>
            </a:extLst>
          </p:cNvPr>
          <p:cNvSpPr txBox="1"/>
          <p:nvPr/>
        </p:nvSpPr>
        <p:spPr>
          <a:xfrm>
            <a:off x="2805975" y="2091072"/>
            <a:ext cx="6580050" cy="434712"/>
          </a:xfrm>
          <a:prstGeom prst="rect">
            <a:avLst/>
          </a:prstGeom>
          <a:noFill/>
          <a:ln>
            <a:noFill/>
          </a:ln>
        </p:spPr>
        <p:txBody>
          <a:bodyPr spcFirstLastPara="1" wrap="square" lIns="49522" tIns="24754" rIns="49522" bIns="24754" anchor="t" anchorCtr="0">
            <a:spAutoFit/>
          </a:bodyPr>
          <a:lstStyle/>
          <a:p>
            <a:pPr algn="ctr"/>
            <a:r>
              <a:rPr lang="vi-VN" sz="2500" dirty="0">
                <a:solidFill>
                  <a:schemeClr val="dk1"/>
                </a:solidFill>
                <a:latin typeface="UTM Avo" panose="02040603050506020204" pitchFamily="18"/>
                <a:ea typeface="Calibri"/>
                <a:cs typeface="Calibri"/>
                <a:sym typeface="Calibri"/>
              </a:rPr>
              <a:t>Viết lại những tên sau cho đúng:</a:t>
            </a:r>
            <a:endParaRPr sz="2500" b="1" i="1" dirty="0">
              <a:solidFill>
                <a:schemeClr val="dk1"/>
              </a:solidFill>
              <a:latin typeface="UTM Avo" panose="02040603050506020204" pitchFamily="18"/>
            </a:endParaRPr>
          </a:p>
        </p:txBody>
      </p:sp>
      <p:sp>
        <p:nvSpPr>
          <p:cNvPr id="6" name="Google Shape;142;p9">
            <a:extLst>
              <a:ext uri="{FF2B5EF4-FFF2-40B4-BE49-F238E27FC236}">
                <a16:creationId xmlns:a16="http://schemas.microsoft.com/office/drawing/2014/main" id="{461603E3-DCE7-972C-96DF-5FC5FDE37EDD}"/>
              </a:ext>
            </a:extLst>
          </p:cNvPr>
          <p:cNvSpPr/>
          <p:nvPr/>
        </p:nvSpPr>
        <p:spPr>
          <a:xfrm>
            <a:off x="1344733" y="2793650"/>
            <a:ext cx="6471576" cy="1527175"/>
          </a:xfrm>
          <a:prstGeom prst="plaque">
            <a:avLst>
              <a:gd name="adj" fmla="val 16667"/>
            </a:avLst>
          </a:prstGeom>
          <a:solidFill>
            <a:srgbClr val="C3D8CC"/>
          </a:solidFill>
          <a:ln>
            <a:noFill/>
          </a:ln>
        </p:spPr>
        <p:txBody>
          <a:bodyPr spcFirstLastPara="1" wrap="square" lIns="49522" tIns="24754" rIns="49522" bIns="24754" anchor="ctr" anchorCtr="0">
            <a:noAutofit/>
          </a:bodyPr>
          <a:lstStyle/>
          <a:p>
            <a:pPr algn="ctr">
              <a:lnSpc>
                <a:spcPct val="150000"/>
              </a:lnSpc>
            </a:pPr>
            <a:r>
              <a:rPr lang="vi-VN" sz="2167" b="1" dirty="0">
                <a:latin typeface="UTM Avo" panose="02040603050506020204" pitchFamily="18"/>
              </a:rPr>
              <a:t>Nhóm 1 </a:t>
            </a:r>
            <a:endParaRPr sz="445" dirty="0">
              <a:latin typeface="UTM Avo" panose="02040603050506020204" pitchFamily="18"/>
            </a:endParaRPr>
          </a:p>
          <a:p>
            <a:pPr marL="309582" indent="-309582" algn="just">
              <a:lnSpc>
                <a:spcPct val="150000"/>
              </a:lnSpc>
              <a:buSzPts val="4000"/>
              <a:buFont typeface="Arial"/>
              <a:buChar char="•"/>
            </a:pPr>
            <a:r>
              <a:rPr lang="vi-VN" sz="2167" dirty="0">
                <a:latin typeface="UTM Avo" panose="02040603050506020204" pitchFamily="18"/>
              </a:rPr>
              <a:t>Trường tiểu học Nam Thành Công</a:t>
            </a:r>
            <a:endParaRPr sz="445" dirty="0">
              <a:latin typeface="UTM Avo" panose="02040603050506020204" pitchFamily="18"/>
            </a:endParaRPr>
          </a:p>
          <a:p>
            <a:pPr marL="309582" indent="-309582" algn="just">
              <a:lnSpc>
                <a:spcPct val="150000"/>
              </a:lnSpc>
              <a:buSzPts val="4000"/>
              <a:buFont typeface="Arial"/>
              <a:buChar char="•"/>
            </a:pPr>
            <a:r>
              <a:rPr lang="vi-VN" sz="2167">
                <a:latin typeface="UTM Avo" panose="02040603050506020204" pitchFamily="18"/>
              </a:rPr>
              <a:t>trường </a:t>
            </a:r>
            <a:r>
              <a:rPr lang="vi-VN" sz="2167" dirty="0">
                <a:latin typeface="UTM Avo" panose="02040603050506020204" pitchFamily="18"/>
              </a:rPr>
              <a:t>Trung học cơ sở Trần Văn Ơn</a:t>
            </a:r>
            <a:endParaRPr sz="2167" dirty="0">
              <a:solidFill>
                <a:schemeClr val="lt1"/>
              </a:solidFill>
              <a:latin typeface="UTM Avo" panose="02040603050506020204" pitchFamily="18"/>
            </a:endParaRPr>
          </a:p>
        </p:txBody>
      </p:sp>
      <p:sp>
        <p:nvSpPr>
          <p:cNvPr id="7" name="Google Shape;143;p9">
            <a:extLst>
              <a:ext uri="{FF2B5EF4-FFF2-40B4-BE49-F238E27FC236}">
                <a16:creationId xmlns:a16="http://schemas.microsoft.com/office/drawing/2014/main" id="{900F5CD1-5588-2C3B-D19C-456DB888CE81}"/>
              </a:ext>
            </a:extLst>
          </p:cNvPr>
          <p:cNvSpPr/>
          <p:nvPr/>
        </p:nvSpPr>
        <p:spPr>
          <a:xfrm>
            <a:off x="1344733" y="4565057"/>
            <a:ext cx="6562725" cy="1562480"/>
          </a:xfrm>
          <a:prstGeom prst="plaque">
            <a:avLst>
              <a:gd name="adj" fmla="val 16667"/>
            </a:avLst>
          </a:prstGeom>
          <a:solidFill>
            <a:srgbClr val="C2D59B"/>
          </a:solidFill>
          <a:ln>
            <a:noFill/>
          </a:ln>
        </p:spPr>
        <p:txBody>
          <a:bodyPr spcFirstLastPara="1" wrap="square" lIns="49522" tIns="24754" rIns="49522" bIns="24754" anchor="ctr" anchorCtr="0">
            <a:noAutofit/>
          </a:bodyPr>
          <a:lstStyle/>
          <a:p>
            <a:pPr algn="ctr">
              <a:lnSpc>
                <a:spcPct val="150000"/>
              </a:lnSpc>
            </a:pPr>
            <a:r>
              <a:rPr lang="vi-VN" sz="2167" b="1" dirty="0">
                <a:latin typeface="UTM Avo" panose="02040603050506020204" pitchFamily="18"/>
              </a:rPr>
              <a:t>Nhóm 2</a:t>
            </a:r>
            <a:endParaRPr sz="445" dirty="0">
              <a:latin typeface="UTM Avo" panose="02040603050506020204" pitchFamily="18"/>
            </a:endParaRPr>
          </a:p>
          <a:p>
            <a:pPr marL="309582" indent="-309582" algn="just">
              <a:lnSpc>
                <a:spcPct val="150000"/>
              </a:lnSpc>
              <a:buSzPts val="4000"/>
              <a:buFont typeface="Arial"/>
              <a:buChar char="•"/>
            </a:pPr>
            <a:r>
              <a:rPr lang="vi-VN" sz="2167" dirty="0">
                <a:latin typeface="UTM Avo" panose="02040603050506020204" pitchFamily="18"/>
              </a:rPr>
              <a:t>Phòng giáo dục và đào tạo quận Ba Đình</a:t>
            </a:r>
            <a:endParaRPr sz="445" dirty="0">
              <a:latin typeface="UTM Avo" panose="02040603050506020204" pitchFamily="18"/>
            </a:endParaRPr>
          </a:p>
          <a:p>
            <a:pPr marL="309582" indent="-309582" algn="just">
              <a:lnSpc>
                <a:spcPct val="150000"/>
              </a:lnSpc>
              <a:buSzPts val="4000"/>
              <a:buFont typeface="Arial"/>
              <a:buChar char="•"/>
            </a:pPr>
            <a:r>
              <a:rPr lang="vi-VN" sz="2167" dirty="0">
                <a:latin typeface="UTM Avo" panose="02040603050506020204" pitchFamily="18"/>
              </a:rPr>
              <a:t>Sở Giáo dục và đào tạo tỉnh Nam Định</a:t>
            </a:r>
            <a:endParaRPr sz="2167" dirty="0">
              <a:solidFill>
                <a:schemeClr val="lt1"/>
              </a:solidFill>
              <a:latin typeface="UTM Avo" panose="02040603050506020204" pitchFamily="18"/>
            </a:endParaRPr>
          </a:p>
        </p:txBody>
      </p:sp>
      <p:pic>
        <p:nvPicPr>
          <p:cNvPr id="8" name="Google Shape;144;p9">
            <a:extLst>
              <a:ext uri="{FF2B5EF4-FFF2-40B4-BE49-F238E27FC236}">
                <a16:creationId xmlns:a16="http://schemas.microsoft.com/office/drawing/2014/main" id="{8C87F955-0930-BED1-CBD6-85C0C2498158}"/>
              </a:ext>
            </a:extLst>
          </p:cNvPr>
          <p:cNvPicPr preferRelativeResize="0"/>
          <p:nvPr/>
        </p:nvPicPr>
        <p:blipFill rotWithShape="1">
          <a:blip r:embed="rId5">
            <a:alphaModFix/>
          </a:blip>
          <a:srcRect/>
          <a:stretch/>
        </p:blipFill>
        <p:spPr>
          <a:xfrm>
            <a:off x="8969167" y="2651486"/>
            <a:ext cx="2689581" cy="3827142"/>
          </a:xfrm>
          <a:prstGeom prst="rect">
            <a:avLst/>
          </a:prstGeom>
          <a:noFill/>
          <a:ln>
            <a:noFill/>
          </a:ln>
        </p:spPr>
      </p:pic>
    </p:spTree>
    <p:extLst>
      <p:ext uri="{BB962C8B-B14F-4D97-AF65-F5344CB8AC3E}">
        <p14:creationId xmlns:p14="http://schemas.microsoft.com/office/powerpoint/2010/main" val="2185083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49;p10">
            <a:extLst>
              <a:ext uri="{FF2B5EF4-FFF2-40B4-BE49-F238E27FC236}">
                <a16:creationId xmlns:a16="http://schemas.microsoft.com/office/drawing/2014/main" id="{2D030FCF-F3EB-B520-927F-F49E4537DD54}"/>
              </a:ext>
            </a:extLst>
          </p:cNvPr>
          <p:cNvSpPr/>
          <p:nvPr/>
        </p:nvSpPr>
        <p:spPr>
          <a:xfrm rot="10800000" flipH="1">
            <a:off x="133977" y="1723132"/>
            <a:ext cx="1128355" cy="2228850"/>
          </a:xfrm>
          <a:custGeom>
            <a:avLst/>
            <a:gdLst/>
            <a:ahLst/>
            <a:cxnLst/>
            <a:rect l="l" t="t" r="r" b="b"/>
            <a:pathLst>
              <a:path w="2083117" h="4114800" extrusionOk="0">
                <a:moveTo>
                  <a:pt x="0" y="4114800"/>
                </a:moveTo>
                <a:lnTo>
                  <a:pt x="2083117" y="4114800"/>
                </a:lnTo>
                <a:lnTo>
                  <a:pt x="2083117" y="0"/>
                </a:lnTo>
                <a:lnTo>
                  <a:pt x="0" y="0"/>
                </a:lnTo>
                <a:lnTo>
                  <a:pt x="0" y="4114800"/>
                </a:lnTo>
                <a:close/>
              </a:path>
            </a:pathLst>
          </a:custGeom>
          <a:blipFill rotWithShape="1">
            <a:blip r:embed="rId4">
              <a:alphaModFix/>
            </a:blip>
            <a:stretch>
              <a:fillRect/>
            </a:stretch>
          </a:blipFill>
          <a:ln>
            <a:noFill/>
          </a:ln>
        </p:spPr>
        <p:txBody>
          <a:bodyPr/>
          <a:lstStyle/>
          <a:p>
            <a:endParaRPr lang="en-US"/>
          </a:p>
        </p:txBody>
      </p:sp>
      <p:sp>
        <p:nvSpPr>
          <p:cNvPr id="3" name="Google Shape;150;p10">
            <a:extLst>
              <a:ext uri="{FF2B5EF4-FFF2-40B4-BE49-F238E27FC236}">
                <a16:creationId xmlns:a16="http://schemas.microsoft.com/office/drawing/2014/main" id="{2EAF281C-88DC-8B22-0067-EC4C34FFC249}"/>
              </a:ext>
            </a:extLst>
          </p:cNvPr>
          <p:cNvSpPr/>
          <p:nvPr/>
        </p:nvSpPr>
        <p:spPr>
          <a:xfrm flipH="1">
            <a:off x="10767571" y="1288420"/>
            <a:ext cx="1128356" cy="2228850"/>
          </a:xfrm>
          <a:custGeom>
            <a:avLst/>
            <a:gdLst/>
            <a:ahLst/>
            <a:cxnLst/>
            <a:rect l="l" t="t" r="r" b="b"/>
            <a:pathLst>
              <a:path w="2083118" h="4114800" extrusionOk="0">
                <a:moveTo>
                  <a:pt x="2083118" y="0"/>
                </a:moveTo>
                <a:lnTo>
                  <a:pt x="0" y="0"/>
                </a:lnTo>
                <a:lnTo>
                  <a:pt x="0" y="4114800"/>
                </a:lnTo>
                <a:lnTo>
                  <a:pt x="2083118" y="4114800"/>
                </a:lnTo>
                <a:lnTo>
                  <a:pt x="2083118" y="0"/>
                </a:lnTo>
                <a:close/>
              </a:path>
            </a:pathLst>
          </a:custGeom>
          <a:blipFill rotWithShape="1">
            <a:blip r:embed="rId4">
              <a:alphaModFix/>
            </a:blip>
            <a:stretch>
              <a:fillRect/>
            </a:stretch>
          </a:blipFill>
          <a:ln>
            <a:noFill/>
          </a:ln>
        </p:spPr>
        <p:txBody>
          <a:bodyPr/>
          <a:lstStyle/>
          <a:p>
            <a:endParaRPr lang="en-US"/>
          </a:p>
        </p:txBody>
      </p:sp>
      <p:sp>
        <p:nvSpPr>
          <p:cNvPr id="4" name="Google Shape;151;p10">
            <a:extLst>
              <a:ext uri="{FF2B5EF4-FFF2-40B4-BE49-F238E27FC236}">
                <a16:creationId xmlns:a16="http://schemas.microsoft.com/office/drawing/2014/main" id="{42CC254B-C575-F6E8-1595-632960690CFE}"/>
              </a:ext>
            </a:extLst>
          </p:cNvPr>
          <p:cNvSpPr/>
          <p:nvPr/>
        </p:nvSpPr>
        <p:spPr>
          <a:xfrm>
            <a:off x="612066" y="3620005"/>
            <a:ext cx="542014" cy="485841"/>
          </a:xfrm>
          <a:custGeom>
            <a:avLst/>
            <a:gdLst/>
            <a:ahLst/>
            <a:cxnLst/>
            <a:rect l="l" t="t" r="r" b="b"/>
            <a:pathLst>
              <a:path w="1000641" h="896938" extrusionOk="0">
                <a:moveTo>
                  <a:pt x="0" y="0"/>
                </a:moveTo>
                <a:lnTo>
                  <a:pt x="1000641" y="0"/>
                </a:lnTo>
                <a:lnTo>
                  <a:pt x="1000641" y="896938"/>
                </a:lnTo>
                <a:lnTo>
                  <a:pt x="0" y="896938"/>
                </a:lnTo>
                <a:lnTo>
                  <a:pt x="0" y="0"/>
                </a:lnTo>
                <a:close/>
              </a:path>
            </a:pathLst>
          </a:custGeom>
          <a:blipFill rotWithShape="1">
            <a:blip r:embed="rId5">
              <a:alphaModFix/>
            </a:blip>
            <a:stretch>
              <a:fillRect/>
            </a:stretch>
          </a:blipFill>
          <a:ln>
            <a:noFill/>
          </a:ln>
        </p:spPr>
        <p:txBody>
          <a:bodyPr/>
          <a:lstStyle/>
          <a:p>
            <a:endParaRPr lang="en-US"/>
          </a:p>
        </p:txBody>
      </p:sp>
      <p:sp>
        <p:nvSpPr>
          <p:cNvPr id="5" name="Google Shape;152;p10">
            <a:extLst>
              <a:ext uri="{FF2B5EF4-FFF2-40B4-BE49-F238E27FC236}">
                <a16:creationId xmlns:a16="http://schemas.microsoft.com/office/drawing/2014/main" id="{7540C866-26A3-41FD-D9EA-2239965723CD}"/>
              </a:ext>
            </a:extLst>
          </p:cNvPr>
          <p:cNvSpPr/>
          <p:nvPr/>
        </p:nvSpPr>
        <p:spPr>
          <a:xfrm>
            <a:off x="10496564" y="1134727"/>
            <a:ext cx="542014" cy="485841"/>
          </a:xfrm>
          <a:custGeom>
            <a:avLst/>
            <a:gdLst/>
            <a:ahLst/>
            <a:cxnLst/>
            <a:rect l="l" t="t" r="r" b="b"/>
            <a:pathLst>
              <a:path w="1000641" h="896938" extrusionOk="0">
                <a:moveTo>
                  <a:pt x="0" y="0"/>
                </a:moveTo>
                <a:lnTo>
                  <a:pt x="1000641" y="0"/>
                </a:lnTo>
                <a:lnTo>
                  <a:pt x="1000641" y="896938"/>
                </a:lnTo>
                <a:lnTo>
                  <a:pt x="0" y="896938"/>
                </a:lnTo>
                <a:lnTo>
                  <a:pt x="0" y="0"/>
                </a:lnTo>
                <a:close/>
              </a:path>
            </a:pathLst>
          </a:custGeom>
          <a:blipFill rotWithShape="1">
            <a:blip r:embed="rId5">
              <a:alphaModFix/>
            </a:blip>
            <a:stretch>
              <a:fillRect/>
            </a:stretch>
          </a:blipFill>
          <a:ln>
            <a:noFill/>
          </a:ln>
        </p:spPr>
        <p:txBody>
          <a:bodyPr/>
          <a:lstStyle/>
          <a:p>
            <a:endParaRPr lang="en-US"/>
          </a:p>
        </p:txBody>
      </p:sp>
      <p:sp>
        <p:nvSpPr>
          <p:cNvPr id="6" name="Google Shape;153;p10">
            <a:extLst>
              <a:ext uri="{FF2B5EF4-FFF2-40B4-BE49-F238E27FC236}">
                <a16:creationId xmlns:a16="http://schemas.microsoft.com/office/drawing/2014/main" id="{14050E04-72DC-47FC-A06E-3BB15349E750}"/>
              </a:ext>
            </a:extLst>
          </p:cNvPr>
          <p:cNvSpPr/>
          <p:nvPr/>
        </p:nvSpPr>
        <p:spPr>
          <a:xfrm>
            <a:off x="4117098" y="1640463"/>
            <a:ext cx="3957802" cy="637920"/>
          </a:xfrm>
          <a:prstGeom prst="roundRect">
            <a:avLst>
              <a:gd name="adj" fmla="val 50000"/>
            </a:avLst>
          </a:prstGeom>
          <a:solidFill>
            <a:srgbClr val="6E9277"/>
          </a:solidFill>
          <a:ln w="38100" cap="flat" cmpd="sng">
            <a:solidFill>
              <a:srgbClr val="6E9277"/>
            </a:solidFill>
            <a:prstDash val="solid"/>
            <a:round/>
            <a:headEnd type="none" w="sm" len="sm"/>
            <a:tailEnd type="none" w="sm" len="sm"/>
          </a:ln>
        </p:spPr>
        <p:txBody>
          <a:bodyPr spcFirstLastPara="1" wrap="square" lIns="49522" tIns="24754" rIns="49522" bIns="24754" anchor="ctr" anchorCtr="0">
            <a:noAutofit/>
          </a:bodyPr>
          <a:lstStyle/>
          <a:p>
            <a:pPr algn="ctr"/>
            <a:r>
              <a:rPr lang="vi-VN" sz="2800" b="1" dirty="0">
                <a:solidFill>
                  <a:schemeClr val="lt1"/>
                </a:solidFill>
                <a:latin typeface="UTM Avo" panose="02040603050506020204" pitchFamily="18"/>
              </a:rPr>
              <a:t>Bài 2 SGK.118</a:t>
            </a:r>
            <a:endParaRPr sz="2800" b="1" dirty="0">
              <a:solidFill>
                <a:schemeClr val="lt1"/>
              </a:solidFill>
              <a:latin typeface="UTM Avo" panose="02040603050506020204" pitchFamily="18"/>
            </a:endParaRPr>
          </a:p>
        </p:txBody>
      </p:sp>
      <p:sp>
        <p:nvSpPr>
          <p:cNvPr id="7" name="Google Shape;154;p10">
            <a:extLst>
              <a:ext uri="{FF2B5EF4-FFF2-40B4-BE49-F238E27FC236}">
                <a16:creationId xmlns:a16="http://schemas.microsoft.com/office/drawing/2014/main" id="{05319CD9-68C5-6A4C-2F09-DD720AE74C0C}"/>
              </a:ext>
            </a:extLst>
          </p:cNvPr>
          <p:cNvSpPr txBox="1"/>
          <p:nvPr/>
        </p:nvSpPr>
        <p:spPr>
          <a:xfrm>
            <a:off x="3112779" y="2402845"/>
            <a:ext cx="5966439" cy="434712"/>
          </a:xfrm>
          <a:prstGeom prst="rect">
            <a:avLst/>
          </a:prstGeom>
          <a:noFill/>
          <a:ln>
            <a:noFill/>
          </a:ln>
        </p:spPr>
        <p:txBody>
          <a:bodyPr spcFirstLastPara="1" wrap="square" lIns="49522" tIns="24754" rIns="49522" bIns="24754" anchor="t" anchorCtr="0">
            <a:spAutoFit/>
          </a:bodyPr>
          <a:lstStyle/>
          <a:p>
            <a:pPr algn="ctr"/>
            <a:r>
              <a:rPr lang="vi-VN" sz="2500" dirty="0">
                <a:solidFill>
                  <a:schemeClr val="dk1"/>
                </a:solidFill>
                <a:latin typeface="UTM Avo" panose="02040603050506020204" pitchFamily="18"/>
                <a:ea typeface="Calibri"/>
                <a:cs typeface="Calibri"/>
                <a:sym typeface="Calibri"/>
              </a:rPr>
              <a:t>Viết lại những tên sau cho đúng:</a:t>
            </a:r>
            <a:endParaRPr sz="2500" b="1" i="1" dirty="0">
              <a:solidFill>
                <a:schemeClr val="dk1"/>
              </a:solidFill>
              <a:latin typeface="UTM Avo" panose="02040603050506020204" pitchFamily="18"/>
            </a:endParaRPr>
          </a:p>
        </p:txBody>
      </p:sp>
      <p:sp>
        <p:nvSpPr>
          <p:cNvPr id="8" name="Google Shape;155;p10">
            <a:extLst>
              <a:ext uri="{FF2B5EF4-FFF2-40B4-BE49-F238E27FC236}">
                <a16:creationId xmlns:a16="http://schemas.microsoft.com/office/drawing/2014/main" id="{B9E9FF60-64E1-7871-38BC-2521BE26FACF}"/>
              </a:ext>
            </a:extLst>
          </p:cNvPr>
          <p:cNvSpPr/>
          <p:nvPr/>
        </p:nvSpPr>
        <p:spPr>
          <a:xfrm>
            <a:off x="5382229" y="3052750"/>
            <a:ext cx="5385342" cy="1434181"/>
          </a:xfrm>
          <a:prstGeom prst="plaque">
            <a:avLst>
              <a:gd name="adj" fmla="val 16667"/>
            </a:avLst>
          </a:prstGeom>
          <a:solidFill>
            <a:srgbClr val="F2DADA"/>
          </a:solidFill>
          <a:ln>
            <a:noFill/>
          </a:ln>
        </p:spPr>
        <p:txBody>
          <a:bodyPr spcFirstLastPara="1" wrap="square" lIns="49522" tIns="24754" rIns="49522" bIns="24754" anchor="ctr" anchorCtr="0">
            <a:noAutofit/>
          </a:bodyPr>
          <a:lstStyle/>
          <a:p>
            <a:pPr algn="ctr">
              <a:lnSpc>
                <a:spcPct val="150000"/>
              </a:lnSpc>
            </a:pPr>
            <a:r>
              <a:rPr lang="vi-VN" sz="2167" b="1">
                <a:latin typeface="UTM Avo" panose="02040603050506020204" pitchFamily="18"/>
              </a:rPr>
              <a:t>Nhóm 3</a:t>
            </a:r>
            <a:endParaRPr sz="445">
              <a:latin typeface="UTM Avo" panose="02040603050506020204" pitchFamily="18"/>
            </a:endParaRPr>
          </a:p>
          <a:p>
            <a:pPr marL="309582" indent="-309582" algn="just">
              <a:lnSpc>
                <a:spcPct val="150000"/>
              </a:lnSpc>
              <a:buSzPts val="4000"/>
              <a:buFont typeface="Arial"/>
              <a:buChar char="•"/>
            </a:pPr>
            <a:r>
              <a:rPr lang="vi-VN" sz="2167">
                <a:latin typeface="UTM Avo" panose="02040603050506020204" pitchFamily="18"/>
              </a:rPr>
              <a:t>Hội khuyến học tỉnh Hưng yên</a:t>
            </a:r>
            <a:endParaRPr sz="445">
              <a:latin typeface="UTM Avo" panose="02040603050506020204" pitchFamily="18"/>
            </a:endParaRPr>
          </a:p>
          <a:p>
            <a:pPr marL="309582" indent="-309582" algn="just">
              <a:lnSpc>
                <a:spcPct val="150000"/>
              </a:lnSpc>
              <a:buSzPts val="4000"/>
              <a:buFont typeface="Arial"/>
              <a:buChar char="•"/>
            </a:pPr>
            <a:r>
              <a:rPr lang="vi-VN" sz="2167">
                <a:latin typeface="UTM Avo" panose="02040603050506020204" pitchFamily="18"/>
              </a:rPr>
              <a:t>hội Chữ thập đỏ Việt Nam</a:t>
            </a:r>
            <a:endParaRPr sz="2167">
              <a:solidFill>
                <a:schemeClr val="lt1"/>
              </a:solidFill>
              <a:latin typeface="UTM Avo" panose="02040603050506020204" pitchFamily="18"/>
            </a:endParaRPr>
          </a:p>
        </p:txBody>
      </p:sp>
      <p:sp>
        <p:nvSpPr>
          <p:cNvPr id="9" name="Google Shape;156;p10">
            <a:extLst>
              <a:ext uri="{FF2B5EF4-FFF2-40B4-BE49-F238E27FC236}">
                <a16:creationId xmlns:a16="http://schemas.microsoft.com/office/drawing/2014/main" id="{D7314EA7-9518-64D1-D628-2B7C45BA4566}"/>
              </a:ext>
            </a:extLst>
          </p:cNvPr>
          <p:cNvSpPr/>
          <p:nvPr/>
        </p:nvSpPr>
        <p:spPr>
          <a:xfrm>
            <a:off x="5315087" y="4611393"/>
            <a:ext cx="5458117" cy="1562480"/>
          </a:xfrm>
          <a:prstGeom prst="plaque">
            <a:avLst>
              <a:gd name="adj" fmla="val 16667"/>
            </a:avLst>
          </a:prstGeom>
          <a:solidFill>
            <a:srgbClr val="FFF1C5"/>
          </a:solidFill>
          <a:ln>
            <a:noFill/>
          </a:ln>
        </p:spPr>
        <p:txBody>
          <a:bodyPr spcFirstLastPara="1" wrap="square" lIns="49522" tIns="24754" rIns="49522" bIns="24754" anchor="ctr" anchorCtr="0">
            <a:noAutofit/>
          </a:bodyPr>
          <a:lstStyle/>
          <a:p>
            <a:pPr algn="ctr">
              <a:lnSpc>
                <a:spcPct val="150000"/>
              </a:lnSpc>
            </a:pPr>
            <a:r>
              <a:rPr lang="vi-VN" sz="2167" b="1" dirty="0">
                <a:latin typeface="UTM Avo" panose="02040603050506020204" pitchFamily="18"/>
              </a:rPr>
              <a:t>Nhóm 4</a:t>
            </a:r>
            <a:endParaRPr sz="445" dirty="0">
              <a:latin typeface="UTM Avo" panose="02040603050506020204" pitchFamily="18"/>
            </a:endParaRPr>
          </a:p>
          <a:p>
            <a:pPr marL="309582" indent="-309582" algn="just">
              <a:lnSpc>
                <a:spcPct val="150000"/>
              </a:lnSpc>
              <a:buSzPts val="4000"/>
              <a:buFont typeface="Arial"/>
              <a:buChar char="•"/>
            </a:pPr>
            <a:r>
              <a:rPr lang="vi-VN" sz="2167" dirty="0">
                <a:latin typeface="UTM Avo" panose="02040603050506020204" pitchFamily="18"/>
              </a:rPr>
              <a:t>Quỹ bảo vệ Môi trường Việt Nam</a:t>
            </a:r>
            <a:endParaRPr sz="445" dirty="0">
              <a:latin typeface="UTM Avo" panose="02040603050506020204" pitchFamily="18"/>
            </a:endParaRPr>
          </a:p>
          <a:p>
            <a:pPr marL="309582" indent="-309582" algn="just">
              <a:lnSpc>
                <a:spcPct val="150000"/>
              </a:lnSpc>
              <a:buSzPts val="4000"/>
              <a:buFont typeface="Arial"/>
              <a:buChar char="•"/>
            </a:pPr>
            <a:r>
              <a:rPr lang="vi-VN" sz="2167" dirty="0">
                <a:latin typeface="UTM Avo" panose="02040603050506020204" pitchFamily="18"/>
              </a:rPr>
              <a:t>quỹ nhi đồng Liên hợp quốc</a:t>
            </a:r>
            <a:endParaRPr sz="2167" dirty="0">
              <a:solidFill>
                <a:schemeClr val="lt1"/>
              </a:solidFill>
              <a:latin typeface="UTM Avo" panose="02040603050506020204" pitchFamily="18"/>
            </a:endParaRPr>
          </a:p>
        </p:txBody>
      </p:sp>
      <p:pic>
        <p:nvPicPr>
          <p:cNvPr id="10" name="Google Shape;157;p10">
            <a:extLst>
              <a:ext uri="{FF2B5EF4-FFF2-40B4-BE49-F238E27FC236}">
                <a16:creationId xmlns:a16="http://schemas.microsoft.com/office/drawing/2014/main" id="{106473A0-E13B-C124-2893-94A108256A77}"/>
              </a:ext>
            </a:extLst>
          </p:cNvPr>
          <p:cNvPicPr preferRelativeResize="0"/>
          <p:nvPr/>
        </p:nvPicPr>
        <p:blipFill rotWithShape="1">
          <a:blip r:embed="rId6">
            <a:alphaModFix/>
          </a:blip>
          <a:srcRect/>
          <a:stretch/>
        </p:blipFill>
        <p:spPr>
          <a:xfrm>
            <a:off x="1149274" y="3101560"/>
            <a:ext cx="3080568" cy="3693278"/>
          </a:xfrm>
          <a:prstGeom prst="rect">
            <a:avLst/>
          </a:prstGeom>
          <a:noFill/>
          <a:ln>
            <a:noFill/>
          </a:ln>
        </p:spPr>
      </p:pic>
    </p:spTree>
    <p:extLst>
      <p:ext uri="{BB962C8B-B14F-4D97-AF65-F5344CB8AC3E}">
        <p14:creationId xmlns:p14="http://schemas.microsoft.com/office/powerpoint/2010/main" val="259136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62;p11">
            <a:extLst>
              <a:ext uri="{FF2B5EF4-FFF2-40B4-BE49-F238E27FC236}">
                <a16:creationId xmlns:a16="http://schemas.microsoft.com/office/drawing/2014/main" id="{BC379E60-9598-ED6C-CA46-77C0CAAE37D2}"/>
              </a:ext>
            </a:extLst>
          </p:cNvPr>
          <p:cNvSpPr/>
          <p:nvPr/>
        </p:nvSpPr>
        <p:spPr>
          <a:xfrm rot="-5400000">
            <a:off x="9303001" y="1260727"/>
            <a:ext cx="3548149" cy="2229851"/>
          </a:xfrm>
          <a:custGeom>
            <a:avLst/>
            <a:gdLst/>
            <a:ahLst/>
            <a:cxnLst/>
            <a:rect l="l" t="t" r="r" b="b"/>
            <a:pathLst>
              <a:path w="6517591" h="3877966" extrusionOk="0">
                <a:moveTo>
                  <a:pt x="0" y="0"/>
                </a:moveTo>
                <a:lnTo>
                  <a:pt x="6517591" y="0"/>
                </a:lnTo>
                <a:lnTo>
                  <a:pt x="6517591" y="3877966"/>
                </a:lnTo>
                <a:lnTo>
                  <a:pt x="0" y="3877966"/>
                </a:lnTo>
                <a:lnTo>
                  <a:pt x="0" y="0"/>
                </a:lnTo>
                <a:close/>
              </a:path>
            </a:pathLst>
          </a:custGeom>
          <a:blipFill rotWithShape="1">
            <a:blip r:embed="rId4">
              <a:alphaModFix/>
            </a:blip>
            <a:stretch>
              <a:fillRect/>
            </a:stretch>
          </a:blipFill>
          <a:ln>
            <a:noFill/>
          </a:ln>
        </p:spPr>
        <p:txBody>
          <a:bodyPr/>
          <a:lstStyle/>
          <a:p>
            <a:endParaRPr lang="en-US"/>
          </a:p>
        </p:txBody>
      </p:sp>
      <p:sp>
        <p:nvSpPr>
          <p:cNvPr id="3" name="Google Shape;163;p11">
            <a:extLst>
              <a:ext uri="{FF2B5EF4-FFF2-40B4-BE49-F238E27FC236}">
                <a16:creationId xmlns:a16="http://schemas.microsoft.com/office/drawing/2014/main" id="{C83DE03D-352E-63AD-F47F-6401356E3EB5}"/>
              </a:ext>
            </a:extLst>
          </p:cNvPr>
          <p:cNvSpPr/>
          <p:nvPr/>
        </p:nvSpPr>
        <p:spPr>
          <a:xfrm flipH="1">
            <a:off x="8848727" y="2284004"/>
            <a:ext cx="784225" cy="696599"/>
          </a:xfrm>
          <a:custGeom>
            <a:avLst/>
            <a:gdLst/>
            <a:ahLst/>
            <a:cxnLst/>
            <a:rect l="l" t="t" r="r" b="b"/>
            <a:pathLst>
              <a:path w="1050310" h="911144" extrusionOk="0">
                <a:moveTo>
                  <a:pt x="1050310" y="0"/>
                </a:moveTo>
                <a:lnTo>
                  <a:pt x="0" y="0"/>
                </a:lnTo>
                <a:lnTo>
                  <a:pt x="0" y="911144"/>
                </a:lnTo>
                <a:lnTo>
                  <a:pt x="1050310" y="911144"/>
                </a:lnTo>
                <a:lnTo>
                  <a:pt x="1050310" y="0"/>
                </a:lnTo>
                <a:close/>
              </a:path>
            </a:pathLst>
          </a:custGeom>
          <a:blipFill rotWithShape="1">
            <a:blip r:embed="rId5">
              <a:alphaModFix/>
            </a:blip>
            <a:stretch>
              <a:fillRect/>
            </a:stretch>
          </a:blipFill>
          <a:ln>
            <a:noFill/>
          </a:ln>
        </p:spPr>
        <p:txBody>
          <a:bodyPr/>
          <a:lstStyle/>
          <a:p>
            <a:endParaRPr lang="en-US"/>
          </a:p>
        </p:txBody>
      </p:sp>
      <p:sp>
        <p:nvSpPr>
          <p:cNvPr id="4" name="Google Shape;164;p11">
            <a:extLst>
              <a:ext uri="{FF2B5EF4-FFF2-40B4-BE49-F238E27FC236}">
                <a16:creationId xmlns:a16="http://schemas.microsoft.com/office/drawing/2014/main" id="{10615263-3F12-5BA5-5992-33B7B1A308EF}"/>
              </a:ext>
            </a:extLst>
          </p:cNvPr>
          <p:cNvSpPr/>
          <p:nvPr/>
        </p:nvSpPr>
        <p:spPr>
          <a:xfrm rot="5400000">
            <a:off x="-714898" y="4042536"/>
            <a:ext cx="3530362" cy="2100565"/>
          </a:xfrm>
          <a:custGeom>
            <a:avLst/>
            <a:gdLst/>
            <a:ahLst/>
            <a:cxnLst/>
            <a:rect l="l" t="t" r="r" b="b"/>
            <a:pathLst>
              <a:path w="6517591" h="3877966" extrusionOk="0">
                <a:moveTo>
                  <a:pt x="0" y="0"/>
                </a:moveTo>
                <a:lnTo>
                  <a:pt x="6517591" y="0"/>
                </a:lnTo>
                <a:lnTo>
                  <a:pt x="6517591" y="3877966"/>
                </a:lnTo>
                <a:lnTo>
                  <a:pt x="0" y="3877966"/>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165;p11">
            <a:extLst>
              <a:ext uri="{FF2B5EF4-FFF2-40B4-BE49-F238E27FC236}">
                <a16:creationId xmlns:a16="http://schemas.microsoft.com/office/drawing/2014/main" id="{B6907A12-413B-3313-EA16-AA324A88C9CD}"/>
              </a:ext>
            </a:extLst>
          </p:cNvPr>
          <p:cNvSpPr/>
          <p:nvPr/>
        </p:nvSpPr>
        <p:spPr>
          <a:xfrm>
            <a:off x="0" y="1779441"/>
            <a:ext cx="3343275" cy="557213"/>
          </a:xfrm>
          <a:prstGeom prst="homePlate">
            <a:avLst>
              <a:gd name="adj" fmla="val 50000"/>
            </a:avLst>
          </a:prstGeom>
          <a:solidFill>
            <a:srgbClr val="C00000"/>
          </a:solidFill>
          <a:ln w="38100" cap="flat" cmpd="sng">
            <a:solidFill>
              <a:srgbClr val="C00000"/>
            </a:solidFill>
            <a:prstDash val="solid"/>
            <a:round/>
            <a:headEnd type="none" w="sm" len="sm"/>
            <a:tailEnd type="none" w="sm" len="sm"/>
          </a:ln>
        </p:spPr>
        <p:txBody>
          <a:bodyPr spcFirstLastPara="1" wrap="square" lIns="49522" tIns="24754" rIns="49522" bIns="24754" anchor="ctr" anchorCtr="0">
            <a:noAutofit/>
          </a:bodyPr>
          <a:lstStyle/>
          <a:p>
            <a:pPr algn="ctr"/>
            <a:r>
              <a:rPr lang="vi-VN" sz="2800" b="1">
                <a:solidFill>
                  <a:schemeClr val="lt1"/>
                </a:solidFill>
                <a:latin typeface="UTM Avo" panose="02040603050506020204" pitchFamily="18"/>
              </a:rPr>
              <a:t>Đáp án </a:t>
            </a:r>
            <a:endParaRPr sz="2800" b="1">
              <a:solidFill>
                <a:schemeClr val="lt1"/>
              </a:solidFill>
              <a:latin typeface="UTM Avo" panose="02040603050506020204" pitchFamily="18"/>
            </a:endParaRPr>
          </a:p>
        </p:txBody>
      </p:sp>
      <p:sp>
        <p:nvSpPr>
          <p:cNvPr id="6" name="Google Shape;166;p11">
            <a:extLst>
              <a:ext uri="{FF2B5EF4-FFF2-40B4-BE49-F238E27FC236}">
                <a16:creationId xmlns:a16="http://schemas.microsoft.com/office/drawing/2014/main" id="{7D24A883-D3E2-219C-A917-CA6177950CC6}"/>
              </a:ext>
            </a:extLst>
          </p:cNvPr>
          <p:cNvSpPr/>
          <p:nvPr/>
        </p:nvSpPr>
        <p:spPr>
          <a:xfrm>
            <a:off x="1535363" y="2535845"/>
            <a:ext cx="5498536" cy="1583584"/>
          </a:xfrm>
          <a:prstGeom prst="roundRect">
            <a:avLst>
              <a:gd name="adj" fmla="val 9173"/>
            </a:avLst>
          </a:prstGeom>
          <a:solidFill>
            <a:srgbClr val="C3D8CC"/>
          </a:solidFill>
          <a:ln>
            <a:noFill/>
          </a:ln>
        </p:spPr>
        <p:txBody>
          <a:bodyPr spcFirstLastPara="1" wrap="square" lIns="49522" tIns="24754" rIns="49522" bIns="24754" anchor="ctr" anchorCtr="0">
            <a:noAutofit/>
          </a:bodyPr>
          <a:lstStyle/>
          <a:p>
            <a:pPr algn="ctr">
              <a:lnSpc>
                <a:spcPct val="150000"/>
              </a:lnSpc>
            </a:pPr>
            <a:r>
              <a:rPr lang="vi-VN" sz="2167" b="1" dirty="0">
                <a:solidFill>
                  <a:schemeClr val="dk1"/>
                </a:solidFill>
                <a:latin typeface="UTM Avo" panose="02040603050506020204" pitchFamily="18"/>
                <a:ea typeface="Calibri"/>
                <a:cs typeface="Calibri"/>
                <a:sym typeface="Calibri"/>
              </a:rPr>
              <a:t>Nhóm 1 (tên các trường)</a:t>
            </a:r>
            <a:endParaRPr sz="445" dirty="0">
              <a:latin typeface="UTM Avo" panose="02040603050506020204" pitchFamily="18"/>
            </a:endParaRPr>
          </a:p>
          <a:p>
            <a:pPr marL="309582" indent="-309582" algn="just">
              <a:lnSpc>
                <a:spcPct val="150000"/>
              </a:lnSpc>
              <a:buClr>
                <a:schemeClr val="dk1"/>
              </a:buClr>
              <a:buSzPts val="4000"/>
              <a:buFont typeface="Arial"/>
              <a:buChar char="•"/>
            </a:pPr>
            <a:r>
              <a:rPr lang="vi-VN" sz="2167" dirty="0">
                <a:solidFill>
                  <a:schemeClr val="dk1"/>
                </a:solidFill>
                <a:latin typeface="UTM Avo" panose="02040603050506020204" pitchFamily="18"/>
                <a:ea typeface="Calibri"/>
                <a:cs typeface="Calibri"/>
                <a:sym typeface="Calibri"/>
              </a:rPr>
              <a:t>Trường Tiểu học Nam Thành Công</a:t>
            </a:r>
            <a:endParaRPr sz="445" dirty="0">
              <a:latin typeface="UTM Avo" panose="02040603050506020204" pitchFamily="18"/>
            </a:endParaRPr>
          </a:p>
          <a:p>
            <a:pPr marL="309582" indent="-309582" algn="just">
              <a:lnSpc>
                <a:spcPct val="150000"/>
              </a:lnSpc>
              <a:buClr>
                <a:schemeClr val="dk1"/>
              </a:buClr>
              <a:buSzPts val="4000"/>
              <a:buFont typeface="Arial"/>
              <a:buChar char="•"/>
            </a:pPr>
            <a:r>
              <a:rPr lang="vi-VN" sz="2167" dirty="0">
                <a:solidFill>
                  <a:schemeClr val="dk1"/>
                </a:solidFill>
                <a:latin typeface="UTM Avo" panose="02040603050506020204" pitchFamily="18"/>
                <a:ea typeface="Calibri"/>
                <a:cs typeface="Calibri"/>
                <a:sym typeface="Calibri"/>
              </a:rPr>
              <a:t>Trường Trung học cơ sở Trần Văn Ơn</a:t>
            </a:r>
            <a:endParaRPr sz="445" dirty="0">
              <a:latin typeface="UTM Avo" panose="02040603050506020204" pitchFamily="18"/>
            </a:endParaRPr>
          </a:p>
        </p:txBody>
      </p:sp>
      <p:sp>
        <p:nvSpPr>
          <p:cNvPr id="7" name="Google Shape;167;p11">
            <a:extLst>
              <a:ext uri="{FF2B5EF4-FFF2-40B4-BE49-F238E27FC236}">
                <a16:creationId xmlns:a16="http://schemas.microsoft.com/office/drawing/2014/main" id="{F0A56F36-1E2C-477B-8003-CA6401773D96}"/>
              </a:ext>
            </a:extLst>
          </p:cNvPr>
          <p:cNvSpPr/>
          <p:nvPr/>
        </p:nvSpPr>
        <p:spPr>
          <a:xfrm>
            <a:off x="4101264" y="4573996"/>
            <a:ext cx="6534652" cy="1583584"/>
          </a:xfrm>
          <a:prstGeom prst="roundRect">
            <a:avLst>
              <a:gd name="adj" fmla="val 9173"/>
            </a:avLst>
          </a:prstGeom>
          <a:solidFill>
            <a:srgbClr val="C3D69B"/>
          </a:solidFill>
          <a:ln>
            <a:noFill/>
          </a:ln>
        </p:spPr>
        <p:txBody>
          <a:bodyPr spcFirstLastPara="1" wrap="square" lIns="49522" tIns="24754" rIns="49522" bIns="24754" anchor="ctr" anchorCtr="0">
            <a:noAutofit/>
          </a:bodyPr>
          <a:lstStyle/>
          <a:p>
            <a:pPr algn="ctr">
              <a:lnSpc>
                <a:spcPct val="150000"/>
              </a:lnSpc>
            </a:pPr>
            <a:r>
              <a:rPr lang="vi-VN" sz="2167" b="1" dirty="0">
                <a:solidFill>
                  <a:schemeClr val="dk1"/>
                </a:solidFill>
                <a:latin typeface="UTM Avo" panose="02040603050506020204" pitchFamily="18"/>
                <a:ea typeface="Calibri"/>
                <a:cs typeface="Calibri"/>
                <a:sym typeface="Calibri"/>
              </a:rPr>
              <a:t>Nhóm 2 (tên cơ quan phụ trách giáo dục)</a:t>
            </a:r>
            <a:endParaRPr sz="445" dirty="0">
              <a:latin typeface="UTM Avo" panose="02040603050506020204" pitchFamily="18"/>
            </a:endParaRPr>
          </a:p>
          <a:p>
            <a:pPr marL="309582" indent="-309582" algn="just">
              <a:lnSpc>
                <a:spcPct val="150000"/>
              </a:lnSpc>
              <a:buClr>
                <a:schemeClr val="dk1"/>
              </a:buClr>
              <a:buSzPts val="4000"/>
              <a:buFont typeface="Arial"/>
              <a:buChar char="•"/>
            </a:pPr>
            <a:r>
              <a:rPr lang="vi-VN" sz="2167" dirty="0">
                <a:solidFill>
                  <a:schemeClr val="dk1"/>
                </a:solidFill>
                <a:latin typeface="UTM Avo" panose="02040603050506020204" pitchFamily="18"/>
                <a:ea typeface="Calibri"/>
                <a:cs typeface="Calibri"/>
                <a:sym typeface="Calibri"/>
              </a:rPr>
              <a:t>Phòng Giáo dục và Đào tạo quận Ba Đình</a:t>
            </a:r>
            <a:endParaRPr sz="445" dirty="0">
              <a:latin typeface="UTM Avo" panose="02040603050506020204" pitchFamily="18"/>
            </a:endParaRPr>
          </a:p>
          <a:p>
            <a:pPr marL="309582" indent="-309582" algn="just">
              <a:lnSpc>
                <a:spcPct val="150000"/>
              </a:lnSpc>
              <a:buClr>
                <a:schemeClr val="dk1"/>
              </a:buClr>
              <a:buSzPts val="4000"/>
              <a:buFont typeface="Arial"/>
              <a:buChar char="•"/>
            </a:pPr>
            <a:r>
              <a:rPr lang="vi-VN" sz="2167" dirty="0">
                <a:solidFill>
                  <a:schemeClr val="dk1"/>
                </a:solidFill>
                <a:latin typeface="UTM Avo" panose="02040603050506020204" pitchFamily="18"/>
                <a:ea typeface="Calibri"/>
                <a:cs typeface="Calibri"/>
                <a:sym typeface="Calibri"/>
              </a:rPr>
              <a:t>Sở Giáo dục và Đào tạo tỉnh Nam Định</a:t>
            </a:r>
            <a:endParaRPr sz="445" dirty="0">
              <a:latin typeface="UTM Avo" panose="02040603050506020204" pitchFamily="18"/>
            </a:endParaRPr>
          </a:p>
        </p:txBody>
      </p:sp>
    </p:spTree>
    <p:extLst>
      <p:ext uri="{BB962C8B-B14F-4D97-AF65-F5344CB8AC3E}">
        <p14:creationId xmlns:p14="http://schemas.microsoft.com/office/powerpoint/2010/main" val="1404669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1292</Words>
  <Application>Microsoft Office PowerPoint</Application>
  <PresentationFormat>Widescreen</PresentationFormat>
  <Paragraphs>69</Paragraphs>
  <Slides>21</Slides>
  <Notes>21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UTM Avo</vt:lpstr>
      <vt:lpstr>Calibri</vt:lpstr>
      <vt:lpstr>Arial</vt:lpstr>
      <vt:lpstr>2_Office Theme</vt:lpstr>
      <vt:lpstr>Office Theme</vt:lpstr>
      <vt:lpstr>1_Office Theme</vt:lpstr>
      <vt:lpstr>TIẾNG VIỆT 4           Tập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4           Tập 1</dc:title>
  <dc:creator>OnePercent</dc:creator>
  <cp:lastModifiedBy>OnePercent</cp:lastModifiedBy>
  <cp:revision>3</cp:revision>
  <dcterms:created xsi:type="dcterms:W3CDTF">2023-10-19T01:39:18Z</dcterms:created>
  <dcterms:modified xsi:type="dcterms:W3CDTF">2024-02-26T09:58:00Z</dcterms:modified>
</cp:coreProperties>
</file>