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9144000" cx="162766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idnYV/pO0gO8kQL6ws7G6N2GqW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7EBD378-B4D2-4043-8239-FC4C8CC5E478}">
  <a:tblStyle styleId="{C7EBD378-B4D2-4043-8239-FC4C8CC5E47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512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customschemas.google.com/relationships/presentationmetadata" Target="metadata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4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6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1220748" y="2840568"/>
            <a:ext cx="13835142" cy="19600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2441496" y="5181600"/>
            <a:ext cx="11393647" cy="2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lvl="0" algn="ctr"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5121011" y="-2173577"/>
            <a:ext cx="6034617" cy="14648974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19064541" y="2431448"/>
            <a:ext cx="10401300" cy="6516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5892050" y="-3953459"/>
            <a:ext cx="10401300" cy="192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1285742" y="5875867"/>
            <a:ext cx="13835142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b="1" sz="6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1285742" y="3875618"/>
            <a:ext cx="13835142" cy="2000249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 sz="2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1449640" y="2844800"/>
            <a:ext cx="12899800" cy="8045451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508000" lvl="0" marL="4572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/>
            </a:lvl1pPr>
            <a:lvl2pPr indent="-469900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12750" lvl="3" marL="1828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indent="-412750" lvl="4" marL="22860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indent="-412750" lvl="5" marL="27432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indent="-412750" lvl="6" marL="32004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indent="-412750" lvl="7" marL="3657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indent="-412750" lvl="8" marL="4114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14620717" y="2844800"/>
            <a:ext cx="12902627" cy="8045451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508000" lvl="0" marL="4572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/>
            </a:lvl1pPr>
            <a:lvl2pPr indent="-469900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12750" lvl="3" marL="1828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indent="-412750" lvl="4" marL="22860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indent="-412750" lvl="5" marL="27432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indent="-412750" lvl="6" marL="32004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indent="-412750" lvl="7" marL="3657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indent="-412750" lvl="8" marL="4114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813832" y="2046817"/>
            <a:ext cx="7191675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rmAutofit/>
          </a:bodyPr>
          <a:lstStyle>
            <a:lvl1pPr indent="-2286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sz="3800"/>
            </a:lvl1pPr>
            <a:lvl2pPr indent="-2286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2pPr>
            <a:lvl3pPr indent="-22860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813832" y="2899833"/>
            <a:ext cx="7191675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1275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8268307" y="2046817"/>
            <a:ext cx="7194500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rmAutofit/>
          </a:bodyPr>
          <a:lstStyle>
            <a:lvl1pPr indent="-2286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sz="3800"/>
            </a:lvl1pPr>
            <a:lvl2pPr indent="-2286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2pPr>
            <a:lvl3pPr indent="-22860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8268307" y="2899833"/>
            <a:ext cx="7194500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1275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813833" y="364067"/>
            <a:ext cx="5354902" cy="15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6363713" y="364067"/>
            <a:ext cx="9099093" cy="7804151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552450" lvl="0" marL="457200" algn="l"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Char char="•"/>
              <a:defRPr sz="5100"/>
            </a:lvl1pPr>
            <a:lvl2pPr indent="-508000" lvl="1" marL="9144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–"/>
              <a:defRPr sz="4400"/>
            </a:lvl2pPr>
            <a:lvl3pPr indent="-469900" lvl="2" marL="1371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3pPr>
            <a:lvl4pPr indent="-4318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indent="-4318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indent="-4318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6pPr>
            <a:lvl7pPr indent="-4318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7pPr>
            <a:lvl8pPr indent="-4318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8pPr>
            <a:lvl9pPr indent="-431800" lvl="8" marL="4114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813833" y="1913467"/>
            <a:ext cx="5354902" cy="6254751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indent="-228600" lvl="1" marL="914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3190335" y="6400800"/>
            <a:ext cx="9765983" cy="755651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3190335" y="817033"/>
            <a:ext cx="9765983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3190335" y="7156451"/>
            <a:ext cx="9765983" cy="1073149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indent="-228600" lvl="1" marL="914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libri"/>
              <a:buNone/>
              <a:defRPr b="0" i="0" sz="7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552450" lvl="0" marL="457200" marR="0" rtl="0" algn="l"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0" lvl="1" marL="914400" marR="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9900" lvl="2" marL="1371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4.png"/><Relationship Id="rId5" Type="http://schemas.openxmlformats.org/officeDocument/2006/relationships/image" Target="../media/image6.png"/><Relationship Id="rId6" Type="http://schemas.openxmlformats.org/officeDocument/2006/relationships/image" Target="../media/image10.gif"/><Relationship Id="rId7" Type="http://schemas.openxmlformats.org/officeDocument/2006/relationships/image" Target="../media/image9.gif"/><Relationship Id="rId8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INSET3"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TIỂU HỌC </a:t>
            </a:r>
            <a:r>
              <a:rPr b="1" i="0" lang="en-US" sz="3500" u="none" cap="none" strike="noStrik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</a:t>
            </a:r>
            <a:endParaRPr b="1" i="0" sz="3500" u="none" cap="none" strike="noStrike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594519" y="4343401"/>
            <a:ext cx="13117903" cy="265347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 Toán lớp 3</a:t>
            </a:r>
            <a:endParaRPr/>
          </a:p>
          <a:p>
            <a:pPr indent="0" lvl="0" marL="0" marR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5: ÔN TẬP VỀ PHÉP NHÂN, BẢNG NHÂN 2, BẢNG NHÂN 5  ( Tiết 1)</a:t>
            </a:r>
            <a:endParaRPr b="1" i="0" sz="5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QUÝ THẦY CÔ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DỰ GIỜ THĂM LỚP</a:t>
            </a:r>
            <a:endParaRPr/>
          </a:p>
        </p:txBody>
      </p:sp>
      <p:pic>
        <p:nvPicPr>
          <p:cNvPr descr="bd21315_"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07784" y="7260883"/>
            <a:ext cx="5616086" cy="204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"/>
          <p:cNvCxnSpPr/>
          <p:nvPr/>
        </p:nvCxnSpPr>
        <p:spPr>
          <a:xfrm>
            <a:off x="5407784" y="1447800"/>
            <a:ext cx="5985862" cy="0"/>
          </a:xfrm>
          <a:prstGeom prst="straightConnector1">
            <a:avLst/>
          </a:prstGeom>
          <a:noFill/>
          <a:ln cap="flat" cmpd="sng" w="25400">
            <a:solidFill>
              <a:srgbClr val="FF006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descr="BƯỚM 58" id="94" name="Google Shape;9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0291576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l-14[1]" id="95" name="Google Shape;9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417220">
            <a:off x="383723" y="4218288"/>
            <a:ext cx="1069334" cy="777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2" id="96" name="Google Shape;96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2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102" name="Google Shape;102;p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03" name="Google Shape;103;p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3200" u="none" cap="none" strike="noStrike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 sz="32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4" name="Google Shape;104;p2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 b="1" sz="28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05" name="Google Shape;105;p2"/>
            <p:cNvCxnSpPr/>
            <p:nvPr/>
          </p:nvCxnSpPr>
          <p:spPr>
            <a:xfrm>
              <a:off x="7153434" y="1085354"/>
              <a:ext cx="898971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106" name="Google Shape;106;p2"/>
          <p:cNvGrpSpPr/>
          <p:nvPr/>
        </p:nvGrpSpPr>
        <p:grpSpPr>
          <a:xfrm>
            <a:off x="460466" y="1719456"/>
            <a:ext cx="13621453" cy="681454"/>
            <a:chOff x="1470819" y="1943100"/>
            <a:chExt cx="10549400" cy="681454"/>
          </a:xfrm>
        </p:grpSpPr>
        <p:grpSp>
          <p:nvGrpSpPr>
            <p:cNvPr id="107" name="Google Shape;107;p2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08" name="Google Shape;108;p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rgbClr val="CCC0D9"/>
              </a:solidFill>
              <a:ln cap="flat" cmpd="sng" w="25400">
                <a:solidFill>
                  <a:srgbClr val="CCC0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2"/>
              <p:cNvSpPr txBox="1"/>
              <p:nvPr/>
            </p:nvSpPr>
            <p:spPr>
              <a:xfrm>
                <a:off x="1804609" y="1943100"/>
                <a:ext cx="32179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/>
              </a:p>
            </p:txBody>
          </p:sp>
        </p:grpSp>
        <p:sp>
          <p:nvSpPr>
            <p:cNvPr id="110" name="Google Shape;110;p2"/>
            <p:cNvSpPr txBox="1"/>
            <p:nvPr/>
          </p:nvSpPr>
          <p:spPr>
            <a:xfrm>
              <a:off x="2118518" y="1947446"/>
              <a:ext cx="9901701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Nêu phép nhân thích hợp với mỗi trang vẽ:</a:t>
              </a:r>
              <a:endParaRPr b="1" sz="3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11" name="Google Shape;111;p2"/>
          <p:cNvSpPr txBox="1"/>
          <p:nvPr/>
        </p:nvSpPr>
        <p:spPr>
          <a:xfrm>
            <a:off x="2789886" y="1090720"/>
            <a:ext cx="10841174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5: ÔN</a:t>
            </a:r>
            <a:r>
              <a:rPr b="1" i="0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TẬP VỀ PHÉP NHÂN, BẢNG NHÂN 2, BẢNG NHÂN 5</a:t>
            </a:r>
            <a:r>
              <a:rPr b="1" i="0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0" sz="2800" u="none" cap="none" strike="noStrik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2"/>
          <p:cNvPicPr preferRelativeResize="0"/>
          <p:nvPr/>
        </p:nvPicPr>
        <p:blipFill rotWithShape="1">
          <a:blip r:embed="rId3">
            <a:alphaModFix/>
          </a:blip>
          <a:srcRect b="0" l="4111" r="0" t="5049"/>
          <a:stretch/>
        </p:blipFill>
        <p:spPr>
          <a:xfrm>
            <a:off x="1737518" y="2590800"/>
            <a:ext cx="4184165" cy="3599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6483" y="2400910"/>
            <a:ext cx="9531836" cy="380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 txBox="1"/>
          <p:nvPr/>
        </p:nvSpPr>
        <p:spPr>
          <a:xfrm>
            <a:off x="1585117" y="6201385"/>
            <a:ext cx="448896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2 được lấy 1 lần</a:t>
            </a:r>
            <a:endParaRPr b="1" sz="4000">
              <a:solidFill>
                <a:srgbClr val="FF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742950" marR="0" rtl="0" algn="just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1" sz="3600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42317" y="6867971"/>
            <a:ext cx="3574564" cy="90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"/>
          <p:cNvSpPr txBox="1"/>
          <p:nvPr/>
        </p:nvSpPr>
        <p:spPr>
          <a:xfrm>
            <a:off x="6138617" y="6244632"/>
            <a:ext cx="448896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2 được lấy 2 lần</a:t>
            </a:r>
            <a:endParaRPr b="1" sz="4000">
              <a:solidFill>
                <a:srgbClr val="FF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742950" marR="0" rtl="0" algn="just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1" sz="3600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11142013" y="6244632"/>
            <a:ext cx="448896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2 được lấy 3 lần</a:t>
            </a:r>
            <a:endParaRPr b="1" sz="4000">
              <a:solidFill>
                <a:srgbClr val="FF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742950" marR="0" rtl="0" algn="just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1" sz="3600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13394" y="6878493"/>
            <a:ext cx="3574564" cy="90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19719" y="6867971"/>
            <a:ext cx="3574564" cy="90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/>
          <p:nvPr/>
        </p:nvSpPr>
        <p:spPr>
          <a:xfrm>
            <a:off x="2042318" y="6986215"/>
            <a:ext cx="783628" cy="78483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3698654" y="6937615"/>
            <a:ext cx="783628" cy="78483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4833253" y="6986215"/>
            <a:ext cx="783628" cy="78483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2880347" y="6979298"/>
            <a:ext cx="665905" cy="750132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7469613" y="7020913"/>
            <a:ext cx="665905" cy="750132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12557919" y="6979298"/>
            <a:ext cx="665905" cy="750132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6666394" y="6950734"/>
            <a:ext cx="783628" cy="78483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2"/>
          <p:cNvSpPr/>
          <p:nvPr/>
        </p:nvSpPr>
        <p:spPr>
          <a:xfrm>
            <a:off x="8265440" y="6979298"/>
            <a:ext cx="783628" cy="78483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9428237" y="6975467"/>
            <a:ext cx="783628" cy="78483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11718865" y="6927093"/>
            <a:ext cx="783628" cy="78483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13386495" y="6950734"/>
            <a:ext cx="783628" cy="78483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2"/>
          <p:cNvSpPr/>
          <p:nvPr/>
        </p:nvSpPr>
        <p:spPr>
          <a:xfrm>
            <a:off x="14498786" y="6924321"/>
            <a:ext cx="783628" cy="78483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3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138" name="Google Shape;138;p3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9" name="Google Shape;139;p3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 sz="32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0" name="Google Shape;140;p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 b="1" sz="28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41" name="Google Shape;141;p3"/>
            <p:cNvCxnSpPr/>
            <p:nvPr/>
          </p:nvCxnSpPr>
          <p:spPr>
            <a:xfrm>
              <a:off x="7153434" y="1085354"/>
              <a:ext cx="898971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142" name="Google Shape;142;p3"/>
          <p:cNvGrpSpPr/>
          <p:nvPr/>
        </p:nvGrpSpPr>
        <p:grpSpPr>
          <a:xfrm>
            <a:off x="460466" y="1719456"/>
            <a:ext cx="13621453" cy="681454"/>
            <a:chOff x="1470819" y="1943100"/>
            <a:chExt cx="10549400" cy="681454"/>
          </a:xfrm>
        </p:grpSpPr>
        <p:grpSp>
          <p:nvGrpSpPr>
            <p:cNvPr id="143" name="Google Shape;143;p3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44" name="Google Shape;144;p3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rgbClr val="CCC0D9"/>
              </a:solidFill>
              <a:ln cap="flat" cmpd="sng" w="25400">
                <a:solidFill>
                  <a:srgbClr val="CCC0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3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1" sz="36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46" name="Google Shape;146;p3"/>
            <p:cNvSpPr txBox="1"/>
            <p:nvPr/>
          </p:nvSpPr>
          <p:spPr>
            <a:xfrm>
              <a:off x="2118518" y="1947446"/>
              <a:ext cx="9901701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Nêu phép nhân thích hợp với mỗi trang vẽ:</a:t>
              </a:r>
              <a:endParaRPr b="1" sz="3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47" name="Google Shape;147;p3"/>
          <p:cNvSpPr txBox="1"/>
          <p:nvPr/>
        </p:nvSpPr>
        <p:spPr>
          <a:xfrm>
            <a:off x="2789886" y="1090720"/>
            <a:ext cx="10841174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5: ÔN</a:t>
            </a:r>
            <a:r>
              <a:rPr b="1" i="0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TẬP VỀ PHÉP NHÂN, BẢNG NHÂN 2, BẢNG NHÂN 5</a:t>
            </a:r>
            <a:r>
              <a:rPr b="1" i="0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8" name="Google Shape;148;p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1547755" y="6175572"/>
            <a:ext cx="448896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5 được lấy 1 lần</a:t>
            </a:r>
            <a:endParaRPr b="1" sz="4000">
              <a:solidFill>
                <a:srgbClr val="FF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742950" marR="0" rtl="0" algn="just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1" sz="3600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2317" y="6867971"/>
            <a:ext cx="3574564" cy="90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"/>
          <p:cNvSpPr txBox="1"/>
          <p:nvPr/>
        </p:nvSpPr>
        <p:spPr>
          <a:xfrm>
            <a:off x="6138617" y="6244632"/>
            <a:ext cx="448896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5 được lấy 2 lần</a:t>
            </a:r>
            <a:endParaRPr b="1" sz="4000">
              <a:solidFill>
                <a:srgbClr val="FF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742950" marR="0" rtl="0" algn="just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1" sz="3600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11142013" y="6244632"/>
            <a:ext cx="448896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5 được lấy 3 lần</a:t>
            </a:r>
            <a:endParaRPr b="1" sz="4000">
              <a:solidFill>
                <a:srgbClr val="FF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742950" marR="0" rtl="0" algn="just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1" sz="3600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3394" y="6878493"/>
            <a:ext cx="3574564" cy="90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19719" y="6867971"/>
            <a:ext cx="3574564" cy="90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"/>
          <p:cNvSpPr/>
          <p:nvPr/>
        </p:nvSpPr>
        <p:spPr>
          <a:xfrm>
            <a:off x="2042318" y="6986215"/>
            <a:ext cx="783628" cy="78483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3"/>
          <p:cNvSpPr/>
          <p:nvPr/>
        </p:nvSpPr>
        <p:spPr>
          <a:xfrm>
            <a:off x="3698654" y="6937615"/>
            <a:ext cx="783628" cy="78483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4833253" y="6986215"/>
            <a:ext cx="783628" cy="78483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3"/>
          <p:cNvSpPr/>
          <p:nvPr/>
        </p:nvSpPr>
        <p:spPr>
          <a:xfrm>
            <a:off x="2880347" y="6979298"/>
            <a:ext cx="665905" cy="750132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7469613" y="7020913"/>
            <a:ext cx="665905" cy="750132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12557919" y="6979298"/>
            <a:ext cx="665905" cy="750132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6666394" y="6950734"/>
            <a:ext cx="783628" cy="78483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8265440" y="6979298"/>
            <a:ext cx="783628" cy="78483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9428237" y="6975467"/>
            <a:ext cx="783628" cy="78483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11718865" y="6927093"/>
            <a:ext cx="783628" cy="78483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13386495" y="6950734"/>
            <a:ext cx="783628" cy="78483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14498786" y="6924321"/>
            <a:ext cx="783628" cy="78483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0371" y="2594348"/>
            <a:ext cx="4336566" cy="3376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"/>
          <p:cNvPicPr preferRelativeResize="0"/>
          <p:nvPr/>
        </p:nvPicPr>
        <p:blipFill rotWithShape="1">
          <a:blip r:embed="rId5">
            <a:alphaModFix/>
          </a:blip>
          <a:srcRect b="0" l="28465" r="0" t="0"/>
          <a:stretch/>
        </p:blipFill>
        <p:spPr>
          <a:xfrm>
            <a:off x="5445982" y="2397533"/>
            <a:ext cx="10363200" cy="3531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4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174" name="Google Shape;174;p4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75" name="Google Shape;175;p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buSzPts val="3200"/>
                  <a:buFont typeface="Times New Roman"/>
                  <a:buNone/>
                </a:pPr>
                <a:r>
                  <a:rPr b="0" i="0" lang="en-US" sz="3200" u="none" cap="none" strike="noStrike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 b="0" i="0" sz="3200" u="none" cap="none" strike="noStrike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" name="Google Shape;176;p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66"/>
                  </a:buClr>
                  <a:buSzPts val="2800"/>
                  <a:buFont typeface="Times New Roman"/>
                  <a:buNone/>
                </a:pPr>
                <a:r>
                  <a:rPr b="1" i="0" lang="en-US" sz="2800" u="none" cap="none" strike="noStrike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 b="1" i="0" sz="2800" u="none" cap="none" strike="noStrike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77" name="Google Shape;177;p4"/>
            <p:cNvCxnSpPr/>
            <p:nvPr/>
          </p:nvCxnSpPr>
          <p:spPr>
            <a:xfrm>
              <a:off x="7153434" y="1085354"/>
              <a:ext cx="898971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178" name="Google Shape;178;p4"/>
          <p:cNvGrpSpPr/>
          <p:nvPr/>
        </p:nvGrpSpPr>
        <p:grpSpPr>
          <a:xfrm>
            <a:off x="460466" y="1719456"/>
            <a:ext cx="13621453" cy="681454"/>
            <a:chOff x="1470819" y="1943100"/>
            <a:chExt cx="10549400" cy="681454"/>
          </a:xfrm>
        </p:grpSpPr>
        <p:grpSp>
          <p:nvGrpSpPr>
            <p:cNvPr id="179" name="Google Shape;179;p4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80" name="Google Shape;180;p4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rgbClr val="CCC0D9"/>
              </a:solidFill>
              <a:ln cap="flat" cmpd="sng" w="25400">
                <a:solidFill>
                  <a:srgbClr val="CCC0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900"/>
                  <a:buFont typeface="Calibri"/>
                  <a:buNone/>
                </a:pPr>
                <a:r>
                  <a:t/>
                </a:r>
                <a:endParaRPr b="1" i="0" sz="2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4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3600"/>
                  <a:buFont typeface="Times New Roman"/>
                  <a:buNone/>
                </a:pPr>
                <a:r>
                  <a:rPr b="1" lang="en-US" sz="36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b="1" i="0" sz="36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82" name="Google Shape;182;p4"/>
            <p:cNvSpPr txBox="1"/>
            <p:nvPr/>
          </p:nvSpPr>
          <p:spPr>
            <a:xfrm>
              <a:off x="2118518" y="1947446"/>
              <a:ext cx="9901701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3800"/>
                <a:buFont typeface="Times New Roman"/>
                <a:buNone/>
              </a:pPr>
              <a:r>
                <a:rPr b="1" lang="en-US" sz="38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Tính nhẩm</a:t>
              </a:r>
              <a:r>
                <a:rPr b="1" i="0" lang="en-US" sz="38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</a:t>
              </a:r>
              <a:endParaRPr b="1" i="0" sz="3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83" name="Google Shape;183;p4"/>
          <p:cNvSpPr txBox="1"/>
          <p:nvPr/>
        </p:nvSpPr>
        <p:spPr>
          <a:xfrm>
            <a:off x="2789886" y="1090720"/>
            <a:ext cx="10841174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5: ÔN TẬP VỀ PHÉP NHÂN, BẢNG NHÂN 2, BẢNG NHÂN 5 </a:t>
            </a:r>
            <a:endParaRPr/>
          </a:p>
        </p:txBody>
      </p:sp>
      <p:sp>
        <p:nvSpPr>
          <p:cNvPr id="184" name="Google Shape;184;p4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t/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5" name="Google Shape;185;p4"/>
          <p:cNvGraphicFramePr/>
          <p:nvPr/>
        </p:nvGraphicFramePr>
        <p:xfrm>
          <a:off x="1906341" y="2971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{C7EBD378-B4D2-4043-8239-FC4C8CC5E478}</a:tableStyleId>
              </a:tblPr>
              <a:tblGrid>
                <a:gridCol w="3082375"/>
                <a:gridCol w="2918825"/>
                <a:gridCol w="3510875"/>
                <a:gridCol w="3096200"/>
              </a:tblGrid>
              <a:tr h="859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x 7 =</a:t>
                      </a:r>
                      <a:endParaRPr b="1" sz="4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x 4 =</a:t>
                      </a:r>
                      <a:endParaRPr b="1" sz="4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x 5 =</a:t>
                      </a:r>
                      <a:endParaRPr b="1" sz="4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x 6 =</a:t>
                      </a:r>
                      <a:endParaRPr b="1" sz="4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5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x 5 =</a:t>
                      </a:r>
                      <a:endParaRPr b="1" sz="4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x 9 =</a:t>
                      </a:r>
                      <a:endParaRPr b="1" sz="4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x 7 =</a:t>
                      </a:r>
                      <a:endParaRPr b="1" sz="4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x 8 =</a:t>
                      </a:r>
                      <a:endParaRPr b="1" sz="4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3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x 2 =</a:t>
                      </a:r>
                      <a:endParaRPr b="1" sz="4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x 6 =</a:t>
                      </a:r>
                      <a:endParaRPr b="1" sz="4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x 3 =</a:t>
                      </a:r>
                      <a:endParaRPr b="1" sz="4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x 9 =</a:t>
                      </a:r>
                      <a:endParaRPr b="1" sz="4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6" name="Google Shape;186;p4"/>
          <p:cNvSpPr txBox="1"/>
          <p:nvPr/>
        </p:nvSpPr>
        <p:spPr>
          <a:xfrm>
            <a:off x="3718719" y="2971800"/>
            <a:ext cx="9144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lang="en-US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endParaRPr b="1" i="0" sz="4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4"/>
          <p:cNvSpPr txBox="1"/>
          <p:nvPr/>
        </p:nvSpPr>
        <p:spPr>
          <a:xfrm>
            <a:off x="3681867" y="3832047"/>
            <a:ext cx="95125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lang="en-US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 b="1" i="0" sz="4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4"/>
          <p:cNvSpPr txBox="1"/>
          <p:nvPr/>
        </p:nvSpPr>
        <p:spPr>
          <a:xfrm>
            <a:off x="3681866" y="4692294"/>
            <a:ext cx="55467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lang="en-US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b="1" i="0" sz="4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4"/>
          <p:cNvSpPr txBox="1"/>
          <p:nvPr/>
        </p:nvSpPr>
        <p:spPr>
          <a:xfrm>
            <a:off x="6690519" y="2948581"/>
            <a:ext cx="55467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lang="en-US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b="1" i="0" sz="4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4"/>
          <p:cNvSpPr txBox="1"/>
          <p:nvPr/>
        </p:nvSpPr>
        <p:spPr>
          <a:xfrm>
            <a:off x="6690518" y="3822382"/>
            <a:ext cx="84279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lang="en-US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r>
            <a:endParaRPr b="1" i="0" sz="4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4"/>
          <p:cNvSpPr txBox="1"/>
          <p:nvPr/>
        </p:nvSpPr>
        <p:spPr>
          <a:xfrm>
            <a:off x="6690988" y="4726250"/>
            <a:ext cx="84232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lang="en-US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endParaRPr b="1" i="0" sz="4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4"/>
          <p:cNvSpPr txBox="1"/>
          <p:nvPr/>
        </p:nvSpPr>
        <p:spPr>
          <a:xfrm>
            <a:off x="9662319" y="2963521"/>
            <a:ext cx="112929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lang="en-US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r>
            <a:endParaRPr b="1" i="0" sz="4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4"/>
          <p:cNvSpPr txBox="1"/>
          <p:nvPr/>
        </p:nvSpPr>
        <p:spPr>
          <a:xfrm>
            <a:off x="9662318" y="3741241"/>
            <a:ext cx="101990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lang="en-US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r>
            <a:endParaRPr b="1" i="0" sz="4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4"/>
          <p:cNvSpPr txBox="1"/>
          <p:nvPr/>
        </p:nvSpPr>
        <p:spPr>
          <a:xfrm>
            <a:off x="9700110" y="4719192"/>
            <a:ext cx="98211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lang="en-US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r>
            <a:endParaRPr b="1" i="0" sz="4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4"/>
          <p:cNvSpPr txBox="1"/>
          <p:nvPr/>
        </p:nvSpPr>
        <p:spPr>
          <a:xfrm>
            <a:off x="13349278" y="2963521"/>
            <a:ext cx="95679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lang="en-US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r>
            <a:endParaRPr b="1" i="0" sz="4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4"/>
          <p:cNvSpPr txBox="1"/>
          <p:nvPr/>
        </p:nvSpPr>
        <p:spPr>
          <a:xfrm>
            <a:off x="13353720" y="3806967"/>
            <a:ext cx="80570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lang="en-US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r>
            <a:endParaRPr b="1" i="0" sz="4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4"/>
          <p:cNvSpPr txBox="1"/>
          <p:nvPr/>
        </p:nvSpPr>
        <p:spPr>
          <a:xfrm>
            <a:off x="13403691" y="4650413"/>
            <a:ext cx="75573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lang="en-US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45</a:t>
            </a:r>
            <a:endParaRPr b="1" i="0" sz="4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5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204" name="Google Shape;204;p5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205" name="Google Shape;205;p5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buSzPts val="2800"/>
                  <a:buFont typeface="Times New Roman"/>
                  <a:buNone/>
                </a:pPr>
                <a:r>
                  <a:rPr b="0" i="0" lang="en-US" sz="2800" u="none" cap="none" strike="noStrike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 b="0" i="0" sz="2800" u="none" cap="none" strike="noStrike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6" name="Google Shape;206;p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0066"/>
                  </a:buClr>
                  <a:buSzPts val="2400"/>
                  <a:buFont typeface="Times New Roman"/>
                  <a:buNone/>
                </a:pPr>
                <a:r>
                  <a:rPr b="1" i="0" lang="en-US" sz="2400" u="none" cap="none" strike="noStrike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 b="1" i="0" sz="2400" u="none" cap="none" strike="noStrike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207" name="Google Shape;207;p5"/>
            <p:cNvCxnSpPr/>
            <p:nvPr/>
          </p:nvCxnSpPr>
          <p:spPr>
            <a:xfrm>
              <a:off x="6830837" y="1051559"/>
              <a:ext cx="816199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208" name="Google Shape;208;p5"/>
          <p:cNvGrpSpPr/>
          <p:nvPr/>
        </p:nvGrpSpPr>
        <p:grpSpPr>
          <a:xfrm>
            <a:off x="682976" y="1760798"/>
            <a:ext cx="15303942" cy="921134"/>
            <a:chOff x="1470819" y="1641943"/>
            <a:chExt cx="11852437" cy="1218662"/>
          </a:xfrm>
        </p:grpSpPr>
        <p:grpSp>
          <p:nvGrpSpPr>
            <p:cNvPr id="209" name="Google Shape;209;p5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210" name="Google Shape;210;p5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rgbClr val="CCC0D9"/>
              </a:solidFill>
              <a:ln cap="flat" cmpd="sng" w="25400">
                <a:solidFill>
                  <a:srgbClr val="CCC0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5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b="1" sz="36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12" name="Google Shape;212;p5"/>
            <p:cNvSpPr txBox="1"/>
            <p:nvPr/>
          </p:nvSpPr>
          <p:spPr>
            <a:xfrm>
              <a:off x="2108039" y="1842633"/>
              <a:ext cx="11215217" cy="1017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Giải bài toán sau (theo mẫu):</a:t>
              </a:r>
              <a:endParaRPr b="1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13" name="Google Shape;213;p5"/>
          <p:cNvSpPr txBox="1"/>
          <p:nvPr/>
        </p:nvSpPr>
        <p:spPr>
          <a:xfrm>
            <a:off x="2789886" y="1090720"/>
            <a:ext cx="10841174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5: ÔN</a:t>
            </a:r>
            <a:r>
              <a:rPr b="1" i="0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TẬP VỀ PHÉP NHÂN, BẢNG NHÂN 2, BẢNG NHÂN 5</a:t>
            </a:r>
            <a:r>
              <a:rPr b="1" i="0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214" name="Google Shape;214;p5"/>
          <p:cNvPicPr preferRelativeResize="0"/>
          <p:nvPr/>
        </p:nvPicPr>
        <p:blipFill rotWithShape="1">
          <a:blip r:embed="rId3">
            <a:alphaModFix/>
          </a:blip>
          <a:srcRect b="9012" l="0" r="0" t="5802"/>
          <a:stretch/>
        </p:blipFill>
        <p:spPr>
          <a:xfrm>
            <a:off x="8478821" y="2534480"/>
            <a:ext cx="7720806" cy="2287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5"/>
          <p:cNvCxnSpPr/>
          <p:nvPr/>
        </p:nvCxnSpPr>
        <p:spPr>
          <a:xfrm>
            <a:off x="6853836" y="5107589"/>
            <a:ext cx="0" cy="3870676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216" name="Google Shape;216;p5"/>
          <p:cNvSpPr/>
          <p:nvPr/>
        </p:nvSpPr>
        <p:spPr>
          <a:xfrm>
            <a:off x="233828" y="2710540"/>
            <a:ext cx="8258520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Mẫu: Mỗi ổ có 5 quả trứng. Hỏi 4 ổ như vậy có tất cả bao nhiêu quả trứng?</a:t>
            </a:r>
            <a:endParaRPr/>
          </a:p>
        </p:txBody>
      </p:sp>
      <p:sp>
        <p:nvSpPr>
          <p:cNvPr id="217" name="Google Shape;217;p5"/>
          <p:cNvSpPr/>
          <p:nvPr/>
        </p:nvSpPr>
        <p:spPr>
          <a:xfrm>
            <a:off x="10823410" y="4882243"/>
            <a:ext cx="2193229" cy="972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b="1" sz="4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5"/>
          <p:cNvSpPr/>
          <p:nvPr/>
        </p:nvSpPr>
        <p:spPr>
          <a:xfrm>
            <a:off x="2347119" y="4862806"/>
            <a:ext cx="2222082" cy="9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Tóm tắt</a:t>
            </a:r>
            <a:endParaRPr b="1" sz="4400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5"/>
          <p:cNvSpPr txBox="1"/>
          <p:nvPr/>
        </p:nvSpPr>
        <p:spPr>
          <a:xfrm>
            <a:off x="1129457" y="5854817"/>
            <a:ext cx="4033476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1 ổ: 5 quả trứng.</a:t>
            </a:r>
            <a:endParaRPr/>
          </a:p>
          <a:p>
            <a:pPr indent="0" lvl="0" marL="0" marR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4 ổ: .... Quả trứng</a:t>
            </a:r>
            <a:endParaRPr b="1" sz="3600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7147719" y="5979767"/>
            <a:ext cx="7761051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Số quả trứng có trong ổ là:</a:t>
            </a:r>
            <a:endParaRPr/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5 x 4 = 20 (quả trứng)</a:t>
            </a:r>
            <a:endParaRPr/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    Đáp số: 20 quả trứng</a:t>
            </a:r>
            <a:endParaRPr b="1" sz="36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6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226" name="Google Shape;226;p6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227" name="Google Shape;227;p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buSzPts val="2800"/>
                  <a:buFont typeface="Times New Roman"/>
                  <a:buNone/>
                </a:pPr>
                <a:r>
                  <a:rPr b="0" i="0" lang="en-US" sz="2800" u="none" cap="none" strike="noStrike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 b="0" i="0" sz="2800" u="none" cap="none" strike="noStrike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8" name="Google Shape;228;p6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0066"/>
                  </a:buClr>
                  <a:buSzPts val="2400"/>
                  <a:buFont typeface="Times New Roman"/>
                  <a:buNone/>
                </a:pPr>
                <a:r>
                  <a:rPr b="1" i="0" lang="en-US" sz="2400" u="none" cap="none" strike="noStrike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 b="1" i="0" sz="2400" u="none" cap="none" strike="noStrike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229" name="Google Shape;229;p6"/>
            <p:cNvCxnSpPr/>
            <p:nvPr/>
          </p:nvCxnSpPr>
          <p:spPr>
            <a:xfrm>
              <a:off x="6830837" y="1051559"/>
              <a:ext cx="816199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230" name="Google Shape;230;p6"/>
          <p:cNvGrpSpPr/>
          <p:nvPr/>
        </p:nvGrpSpPr>
        <p:grpSpPr>
          <a:xfrm>
            <a:off x="682976" y="1760798"/>
            <a:ext cx="15303942" cy="1598243"/>
            <a:chOff x="1470819" y="1641943"/>
            <a:chExt cx="11852437" cy="2114478"/>
          </a:xfrm>
        </p:grpSpPr>
        <p:grpSp>
          <p:nvGrpSpPr>
            <p:cNvPr id="231" name="Google Shape;231;p6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232" name="Google Shape;232;p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rgbClr val="CCC0D9"/>
              </a:solidFill>
              <a:ln cap="flat" cmpd="sng" w="25400">
                <a:solidFill>
                  <a:srgbClr val="CCC0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6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b="1" sz="36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34" name="Google Shape;234;p6"/>
            <p:cNvSpPr txBox="1"/>
            <p:nvPr/>
          </p:nvSpPr>
          <p:spPr>
            <a:xfrm>
              <a:off x="2108039" y="1842633"/>
              <a:ext cx="11215217" cy="19137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toán: Mỗi con gà có 2 chân. Hỏi 8 con gà có tất cả bao nhiêu chân?</a:t>
              </a:r>
              <a:endParaRPr b="1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35" name="Google Shape;235;p6"/>
          <p:cNvSpPr txBox="1"/>
          <p:nvPr/>
        </p:nvSpPr>
        <p:spPr>
          <a:xfrm>
            <a:off x="2789886" y="1090720"/>
            <a:ext cx="10841174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5: ÔN</a:t>
            </a:r>
            <a:r>
              <a:rPr b="1" i="0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TẬP VỀ PHÉP NHÂN, BẢNG NHÂN 2, BẢNG NHÂN 5</a:t>
            </a:r>
            <a:r>
              <a:rPr b="1" i="0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236" name="Google Shape;23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0719" y="3011261"/>
            <a:ext cx="10363200" cy="5599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7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243" name="Google Shape;243;p7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244" name="Google Shape;244;p7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buSzPts val="2800"/>
                  <a:buFont typeface="Times New Roman"/>
                  <a:buNone/>
                </a:pPr>
                <a:r>
                  <a:rPr b="0" i="0" lang="en-US" sz="2800" u="none" cap="none" strike="noStrike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 b="0" i="0" sz="2800" u="none" cap="none" strike="noStrike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5" name="Google Shape;245;p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66"/>
                  </a:buClr>
                  <a:buSzPts val="2400"/>
                  <a:buFont typeface="Times New Roman"/>
                  <a:buNone/>
                </a:pPr>
                <a:r>
                  <a:rPr b="1" i="0" lang="en-US" sz="2400" u="none" cap="none" strike="noStrike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 b="1" i="0" sz="2400" u="none" cap="none" strike="noStrike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246" name="Google Shape;246;p7"/>
            <p:cNvCxnSpPr/>
            <p:nvPr/>
          </p:nvCxnSpPr>
          <p:spPr>
            <a:xfrm>
              <a:off x="6830837" y="1051559"/>
              <a:ext cx="816199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247" name="Google Shape;247;p7"/>
          <p:cNvGrpSpPr/>
          <p:nvPr/>
        </p:nvGrpSpPr>
        <p:grpSpPr>
          <a:xfrm>
            <a:off x="413642" y="1789318"/>
            <a:ext cx="15593662" cy="921134"/>
            <a:chOff x="1470819" y="1641943"/>
            <a:chExt cx="12076816" cy="1218662"/>
          </a:xfrm>
        </p:grpSpPr>
        <p:grpSp>
          <p:nvGrpSpPr>
            <p:cNvPr id="248" name="Google Shape;248;p7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249" name="Google Shape;249;p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rgbClr val="CCC0D9"/>
              </a:solidFill>
              <a:ln cap="flat" cmpd="sng" w="25400">
                <a:solidFill>
                  <a:srgbClr val="CCC0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900"/>
                  <a:buFont typeface="Calibri"/>
                  <a:buNone/>
                </a:pPr>
                <a:r>
                  <a:t/>
                </a:r>
                <a:endParaRPr b="1" i="0" sz="2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7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3600"/>
                  <a:buFont typeface="Times New Roman"/>
                  <a:buNone/>
                </a:pPr>
                <a:r>
                  <a:rPr b="1" i="0" lang="en-US" sz="3600" u="none" cap="none" strike="noStrike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b="1" i="0" sz="36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51" name="Google Shape;251;p7"/>
            <p:cNvSpPr txBox="1"/>
            <p:nvPr/>
          </p:nvSpPr>
          <p:spPr>
            <a:xfrm>
              <a:off x="2108039" y="1842633"/>
              <a:ext cx="11439596" cy="1017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Mỗi con gà có 2 chân. Hỏi 8 con gà có tất cả bao nhiêu chân?</a:t>
              </a:r>
              <a:endParaRPr/>
            </a:p>
          </p:txBody>
        </p:sp>
      </p:grpSp>
      <p:sp>
        <p:nvSpPr>
          <p:cNvPr id="252" name="Google Shape;252;p7"/>
          <p:cNvSpPr txBox="1"/>
          <p:nvPr/>
        </p:nvSpPr>
        <p:spPr>
          <a:xfrm>
            <a:off x="2789886" y="1090720"/>
            <a:ext cx="10841174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5: ÔN TẬP VỀ PHÉP NHÂN, BẢNG NHÂN 2, BẢNG NHÂN 5 </a:t>
            </a:r>
            <a:endParaRPr/>
          </a:p>
        </p:txBody>
      </p:sp>
      <p:cxnSp>
        <p:nvCxnSpPr>
          <p:cNvPr id="253" name="Google Shape;253;p7"/>
          <p:cNvCxnSpPr/>
          <p:nvPr/>
        </p:nvCxnSpPr>
        <p:spPr>
          <a:xfrm>
            <a:off x="6919119" y="3604834"/>
            <a:ext cx="0" cy="3870676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254" name="Google Shape;254;p7"/>
          <p:cNvSpPr/>
          <p:nvPr/>
        </p:nvSpPr>
        <p:spPr>
          <a:xfrm>
            <a:off x="10195719" y="3604834"/>
            <a:ext cx="2008883" cy="809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Arial"/>
              <a:buNone/>
            </a:pPr>
            <a:r>
              <a:rPr b="1" i="0" lang="en-US" sz="40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b="1" i="0" sz="4000" u="sng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7"/>
          <p:cNvSpPr/>
          <p:nvPr/>
        </p:nvSpPr>
        <p:spPr>
          <a:xfrm>
            <a:off x="2363091" y="3604834"/>
            <a:ext cx="2037737" cy="763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4000"/>
              <a:buFont typeface="Arial"/>
              <a:buNone/>
            </a:pPr>
            <a:r>
              <a:rPr b="1" i="0" lang="en-US" sz="4000" u="sng" cap="none" strike="noStrik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Tóm tắt</a:t>
            </a:r>
            <a:endParaRPr b="1" i="0" sz="4000" u="sng" cap="none" strike="noStrike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7"/>
          <p:cNvSpPr txBox="1"/>
          <p:nvPr/>
        </p:nvSpPr>
        <p:spPr>
          <a:xfrm>
            <a:off x="1827688" y="4755490"/>
            <a:ext cx="3390672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i="0" lang="en-US" sz="3600" u="none" cap="none" strike="noStrik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 gà: 2 chân.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3399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8 gà: .... </a:t>
            </a:r>
            <a:r>
              <a:rPr b="1" lang="en-US" sz="360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chân?</a:t>
            </a:r>
            <a:endParaRPr b="1" i="0" sz="3600" u="none" cap="none" strike="noStrike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7"/>
          <p:cNvSpPr txBox="1"/>
          <p:nvPr/>
        </p:nvSpPr>
        <p:spPr>
          <a:xfrm>
            <a:off x="7147719" y="4823201"/>
            <a:ext cx="7761051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8 gà</a:t>
            </a:r>
            <a:r>
              <a:rPr b="1" i="0" lang="en-US" sz="3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có số chân </a:t>
            </a:r>
            <a:r>
              <a:rPr b="1" i="0" lang="en-US" sz="3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là: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 x 8 = 16 (chân)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    Đáp số: 16 chân</a:t>
            </a:r>
            <a:endParaRPr b="1" i="0" sz="36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h dep 10" id="263" name="Google Shape;26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8"/>
          <p:cNvSpPr/>
          <p:nvPr/>
        </p:nvSpPr>
        <p:spPr>
          <a:xfrm>
            <a:off x="1966119" y="3657600"/>
            <a:ext cx="12649200" cy="15827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XIN CHÂN THÀNH CẢM ƠN </a:t>
            </a:r>
            <a:b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</a:br>
            <a: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QUÝ THẦY CÔ GIÁO VÀ CÁC EM</a:t>
            </a: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2022-07-10T01:37:20Z</dcterms:created>
  <dc:creator>Admin</dc:creator>
</cp:coreProperties>
</file>