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35"/>
  </p:notesMasterIdLst>
  <p:sldIdLst>
    <p:sldId id="370" r:id="rId3"/>
    <p:sldId id="347" r:id="rId4"/>
    <p:sldId id="262" r:id="rId5"/>
    <p:sldId id="406" r:id="rId6"/>
    <p:sldId id="403" r:id="rId7"/>
    <p:sldId id="404" r:id="rId8"/>
    <p:sldId id="407" r:id="rId9"/>
    <p:sldId id="408" r:id="rId10"/>
    <p:sldId id="414" r:id="rId11"/>
    <p:sldId id="415" r:id="rId12"/>
    <p:sldId id="418" r:id="rId13"/>
    <p:sldId id="416" r:id="rId14"/>
    <p:sldId id="417" r:id="rId15"/>
    <p:sldId id="419" r:id="rId16"/>
    <p:sldId id="412" r:id="rId17"/>
    <p:sldId id="413" r:id="rId18"/>
    <p:sldId id="420" r:id="rId19"/>
    <p:sldId id="421" r:id="rId20"/>
    <p:sldId id="422" r:id="rId21"/>
    <p:sldId id="396" r:id="rId22"/>
    <p:sldId id="400" r:id="rId23"/>
    <p:sldId id="397" r:id="rId24"/>
    <p:sldId id="398" r:id="rId25"/>
    <p:sldId id="399" r:id="rId26"/>
    <p:sldId id="365" r:id="rId27"/>
    <p:sldId id="363" r:id="rId28"/>
    <p:sldId id="364" r:id="rId29"/>
    <p:sldId id="423" r:id="rId30"/>
    <p:sldId id="401" r:id="rId31"/>
    <p:sldId id="379" r:id="rId32"/>
    <p:sldId id="424" r:id="rId33"/>
    <p:sldId id="28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91" d="100"/>
          <a:sy n="91" d="100"/>
        </p:scale>
        <p:origin x="630" y="63"/>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3DDA237C-0273-4F78-905F-0A7B87DBB43F}"/>
    <pc:docChg chg="modSld">
      <pc:chgData name="ĐÔNG VŨ" userId="16d7361ce9402b54" providerId="LiveId" clId="{3DDA237C-0273-4F78-905F-0A7B87DBB43F}" dt="2024-09-01T04:39:29.254" v="0" actId="1076"/>
      <pc:docMkLst>
        <pc:docMk/>
      </pc:docMkLst>
      <pc:sldChg chg="modSp mod">
        <pc:chgData name="ĐÔNG VŨ" userId="16d7361ce9402b54" providerId="LiveId" clId="{3DDA237C-0273-4F78-905F-0A7B87DBB43F}" dt="2024-09-01T04:39:29.254" v="0" actId="1076"/>
        <pc:sldMkLst>
          <pc:docMk/>
          <pc:sldMk cId="985566886" sldId="347"/>
        </pc:sldMkLst>
        <pc:picChg chg="mod">
          <ac:chgData name="ĐÔNG VŨ" userId="16d7361ce9402b54" providerId="LiveId" clId="{3DDA237C-0273-4F78-905F-0A7B87DBB43F}" dt="2024-09-01T04:39:29.254" v="0" actId="1076"/>
          <ac:picMkLst>
            <pc:docMk/>
            <pc:sldMk cId="985566886" sldId="347"/>
            <ac:picMk id="3" creationId="{1D19853E-3929-7515-FE66-0A9B9C5848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9/1/2024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10</a:t>
            </a:fld>
            <a:endParaRPr lang="en-US"/>
          </a:p>
        </p:txBody>
      </p:sp>
    </p:spTree>
    <p:extLst>
      <p:ext uri="{BB962C8B-B14F-4D97-AF65-F5344CB8AC3E}">
        <p14:creationId xmlns:p14="http://schemas.microsoft.com/office/powerpoint/2010/main" val="1693592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12</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9/1/2024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9/1/2024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9/1/2024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9/1/2024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9/1/2024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9/1/2024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9/1/2024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wmf"/><Relationship Id="rId9" Type="http://schemas.openxmlformats.org/officeDocument/2006/relationships/image" Target="../media/image15.wmf"/></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660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1: Trẻ em như búp trên cành</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5"/>
          <a:stretch>
            <a:fillRect/>
          </a:stretch>
        </p:blipFill>
        <p:spPr>
          <a:xfrm>
            <a:off x="3991610" y="38744"/>
            <a:ext cx="4208780" cy="1571625"/>
          </a:xfrm>
          <a:prstGeom prst="rect">
            <a:avLst/>
          </a:prstGeom>
        </p:spPr>
      </p:pic>
      <p:pic>
        <p:nvPicPr>
          <p:cNvPr id="1028" name="Picture 4" descr="Bác Hồ bế em bé | Bức tranh Bác Hồ bế em bé | Bác Hồ với thiếu nhi | Hồ Chí  Minh | Một số hình ảnh hoạt động của Bác">
            <a:extLst>
              <a:ext uri="{FF2B5EF4-FFF2-40B4-BE49-F238E27FC236}">
                <a16:creationId xmlns:a16="http://schemas.microsoft.com/office/drawing/2014/main" id="{5A35C31F-DB91-020C-3916-1F6EBC6F4E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9" y="867104"/>
            <a:ext cx="3456894" cy="515172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73728" y="849799"/>
            <a:ext cx="11638150" cy="5158400"/>
          </a:xfrm>
          <a:prstGeom prst="rect">
            <a:avLst/>
          </a:prstGeom>
          <a:noFill/>
        </p:spPr>
        <p:txBody>
          <a:bodyPr wrap="square" rtlCol="0" anchor="t">
            <a:spAutoFit/>
          </a:bodyPr>
          <a:lstStyle/>
          <a:p>
            <a:pPr algn="just">
              <a:lnSpc>
                <a:spcPct val="150000"/>
              </a:lnSpc>
            </a:pPr>
            <a:r>
              <a:rPr lang="en-US" altLang="en-US" sz="3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200">
                <a:solidFill>
                  <a:srgbClr val="FF0000"/>
                </a:solidFill>
                <a:effectLst>
                  <a:outerShdw blurRad="38100" dist="38100" dir="2700000" algn="tl">
                    <a:srgbClr val="000000">
                      <a:alpha val="43137"/>
                    </a:srgbClr>
                  </a:outerShdw>
                </a:effectLst>
                <a:latin typeface="UTM Avo" panose="02040603050506020204" pitchFamily="18" charset="0"/>
              </a:rPr>
              <a:t>Em hiểu câu thơ trên muốn nói điều gì</a:t>
            </a:r>
            <a:r>
              <a:rPr lang="en-US" sz="32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trẻ em: </a:t>
            </a:r>
          </a:p>
          <a:p>
            <a:pPr algn="just">
              <a:lnSpc>
                <a:spcPct val="150000"/>
              </a:lnSpc>
            </a:pPr>
            <a:r>
              <a:rPr lang="en-GB" altLang="en-US" sz="32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phải ngoan (ăn ngoan, ngủ ngoan, học hành ngoan…).</a:t>
            </a:r>
            <a:endParaRPr lang="en-US" sz="3200">
              <a:effectLst>
                <a:outerShdw blurRad="38100" dist="38100" dir="2700000" algn="tl">
                  <a:srgbClr val="000000">
                    <a:alpha val="43137"/>
                  </a:srgbClr>
                </a:outerShdw>
              </a:effectLst>
              <a:latin typeface="UTM Avo" panose="02040603050506020204" pitchFamily="18" charset="0"/>
            </a:endParaRPr>
          </a:p>
          <a:p>
            <a:pPr algn="just">
              <a:lnSpc>
                <a:spcPct val="150000"/>
              </a:lnSpc>
            </a:pPr>
            <a:r>
              <a:rPr lang="en-US" sz="3200" i="1">
                <a:solidFill>
                  <a:srgbClr val="FF0000"/>
                </a:solidFill>
                <a:effectLst>
                  <a:outerShdw blurRad="38100" dist="38100" dir="2700000" algn="tl">
                    <a:srgbClr val="000000">
                      <a:alpha val="43137"/>
                    </a:srgbClr>
                  </a:outerShdw>
                </a:effectLst>
                <a:latin typeface="UTM Avo" panose="02040603050506020204" pitchFamily="18" charset="0"/>
              </a:rPr>
              <a:t>+ Với mọi người: </a:t>
            </a:r>
          </a:p>
          <a:p>
            <a:pPr algn="just">
              <a:lnSpc>
                <a:spcPct val="150000"/>
              </a:lnSpc>
            </a:pPr>
            <a:r>
              <a:rPr lang="en-US" sz="3200" i="1">
                <a:solidFill>
                  <a:srgbClr val="7030A0"/>
                </a:solidFill>
                <a:effectLst>
                  <a:outerShdw blurRad="38100" dist="38100" dir="2700000" algn="tl">
                    <a:srgbClr val="000000">
                      <a:alpha val="43137"/>
                    </a:srgbClr>
                  </a:outerShdw>
                </a:effectLst>
                <a:latin typeface="UTM Avo" panose="02040603050506020204" pitchFamily="18" charset="0"/>
              </a:rPr>
              <a:t>- </a:t>
            </a:r>
            <a:r>
              <a:rPr lang="en-US" sz="3200">
                <a:solidFill>
                  <a:srgbClr val="7030A0"/>
                </a:solidFill>
                <a:effectLst>
                  <a:outerShdw blurRad="38100" dist="38100" dir="2700000" algn="tl">
                    <a:srgbClr val="000000">
                      <a:alpha val="43137"/>
                    </a:srgbClr>
                  </a:outerShdw>
                </a:effectLst>
                <a:latin typeface="UTM Avo" panose="02040603050506020204" pitchFamily="18" charset="0"/>
              </a:rPr>
              <a:t>Mọi người phải nâng niu, chăm sóc, giúp đỡ trẻ em để các em luôn khỏe mạnh và hạnh phúc.</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412065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48AF3BB5-00CA-BED1-11C3-3D307F23DC18}"/>
              </a:ext>
            </a:extLst>
          </p:cNvPr>
          <p:cNvSpPr txBox="1">
            <a:spLocks noChangeArrowheads="1"/>
          </p:cNvSpPr>
          <p:nvPr/>
        </p:nvSpPr>
        <p:spPr bwMode="auto">
          <a:xfrm>
            <a:off x="2772146" y="1403207"/>
            <a:ext cx="9419854"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20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2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1: </a:t>
            </a:r>
          </a:p>
          <a:p>
            <a:pPr algn="ctr" eaLnBrk="1" hangingPunct="1">
              <a:spcBef>
                <a:spcPts val="1350"/>
              </a:spcBef>
              <a:defRPr/>
            </a:pPr>
            <a:r>
              <a:rPr lang="en-US" sz="540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rPr>
              <a:t>Thư gửi các học sinh</a:t>
            </a:r>
            <a:endParaRPr lang="en-US" sz="5400" dirty="0">
              <a:solidFill>
                <a:srgbClr val="7030A0"/>
              </a:solidFill>
              <a:effectLst>
                <a:outerShdw blurRad="38100" dist="38100" dir="2700000" algn="tl">
                  <a:srgbClr val="000000">
                    <a:alpha val="43137"/>
                  </a:srgbClr>
                </a:outerShdw>
              </a:effectLst>
              <a:latin typeface="UTM Guanine" panose="02040603050506020204" pitchFamily="18" charset="0"/>
              <a:cs typeface="Times New Roman" panose="02020603050405020304" pitchFamily="18" charset="0"/>
            </a:endParaRPr>
          </a:p>
        </p:txBody>
      </p:sp>
      <p:pic>
        <p:nvPicPr>
          <p:cNvPr id="10" name="Picture 9" descr="ảnh 2">
            <a:extLst>
              <a:ext uri="{FF2B5EF4-FFF2-40B4-BE49-F238E27FC236}">
                <a16:creationId xmlns:a16="http://schemas.microsoft.com/office/drawing/2014/main" id="{B9859814-69CD-FBEC-AE24-5DD61C20DB5D}"/>
              </a:ext>
            </a:extLst>
          </p:cNvPr>
          <p:cNvPicPr>
            <a:picLocks noChangeAspect="1"/>
          </p:cNvPicPr>
          <p:nvPr/>
        </p:nvPicPr>
        <p:blipFill>
          <a:blip r:embed="rId3"/>
          <a:stretch>
            <a:fillRect/>
          </a:stretch>
        </p:blipFill>
        <p:spPr>
          <a:xfrm>
            <a:off x="0" y="804042"/>
            <a:ext cx="2596732" cy="5171090"/>
          </a:xfrm>
          <a:prstGeom prst="rect">
            <a:avLst/>
          </a:prstGeom>
        </p:spPr>
      </p:pic>
    </p:spTree>
    <p:extLst>
      <p:ext uri="{BB962C8B-B14F-4D97-AF65-F5344CB8AC3E}">
        <p14:creationId xmlns:p14="http://schemas.microsoft.com/office/powerpoint/2010/main" val="263243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76993"/>
          </a:xfrm>
          <a:prstGeom prst="rect">
            <a:avLst/>
          </a:prstGeom>
          <a:noFill/>
        </p:spPr>
        <p:txBody>
          <a:bodyPr wrap="square">
            <a:spAutoFit/>
          </a:bodyPr>
          <a:lstStyle/>
          <a:p>
            <a:pPr indent="457200" algn="ctr">
              <a:lnSpc>
                <a:spcPct val="150000"/>
              </a:lnSpc>
              <a:spcAft>
                <a:spcPts val="600"/>
              </a:spcAft>
            </a:pPr>
            <a:r>
              <a:rPr lang="en-US" sz="3600">
                <a:solidFill>
                  <a:srgbClr val="FF0000"/>
                </a:solidFill>
                <a:latin typeface="UTM Avo" panose="02040603050506020204" pitchFamily="18" charset="0"/>
                <a:cs typeface="Times New Roman" panose="02020603050405020304" pitchFamily="18" charset="0"/>
              </a:rPr>
              <a:t>Thư gửi các học sinh</a:t>
            </a:r>
            <a:endParaRPr lang="en-US" sz="3600">
              <a:solidFill>
                <a:srgbClr val="FF0000"/>
              </a:solidFill>
              <a:latin typeface="UTM Avo" panose="02040603050506020204" pitchFamily="18" charset="0"/>
              <a:ea typeface="Calibri" panose="020F0502020204030204" pitchFamily="34" charset="0"/>
            </a:endParaRPr>
          </a:p>
          <a:p>
            <a:pPr indent="457200"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học sinh</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là ngày khai trường đầu tiên ở nước Việt Nam Dân chủ Cộng hòa. Tôi đã tưởng tượng thấy trước mắt cái cảnh nhộn nhịp tưng bừng của ngày tựu trường ở khắp các nơi. Các em hết thảy đều vui vẻ vì sau mấy tháng giời nghỉ học, sau bao nhiêu cuộc chuyển biến khác thường, các em lại được gặp thầy gặp bạn. Nhưng sung sướng hơn nữa, từ giờ phút này giở đi, các em bắt đầu được nhận một nền giáo dục hoàn toàn Việt Nam.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Các em được hưởng sự may mắn đó là nhờ sự hi sinh của biết bao nhiêu đồng bào các em. Vậy các em nghĩ sao? (…)</a:t>
            </a:r>
            <a:endParaRPr lang="en-US" sz="2400">
              <a:solidFill>
                <a:srgbClr val="7030A0"/>
              </a:solidFill>
              <a:effectLst/>
              <a:highlight>
                <a:srgbClr val="FFFFFF"/>
              </a:highligh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249658"/>
            <a:ext cx="11981793" cy="6661824"/>
          </a:xfrm>
          <a:prstGeom prst="rect">
            <a:avLst/>
          </a:prstGeom>
          <a:noFill/>
        </p:spPr>
        <p:txBody>
          <a:bodyPr wrap="square">
            <a:spAutoFit/>
          </a:bodyPr>
          <a:lstStyle/>
          <a:p>
            <a:pPr algn="just">
              <a:lnSpc>
                <a:spcPct val="150000"/>
              </a:lnSpc>
            </a:pPr>
            <a:r>
              <a:rPr lang="en-US" sz="2200">
                <a:effectLst/>
                <a:latin typeface="UTM Avo" panose="02040603050506020204" pitchFamily="18" charset="0"/>
                <a:ea typeface="Calibri" panose="020F0502020204030204" pitchFamily="34" charset="0"/>
              </a:rPr>
              <a:t>	</a:t>
            </a:r>
            <a:r>
              <a:rPr lang="en-US" sz="2400">
                <a:solidFill>
                  <a:srgbClr val="7030A0"/>
                </a:solidFill>
                <a:effectLst/>
                <a:latin typeface="UTM Avo" panose="02040603050506020204" pitchFamily="18" charset="0"/>
                <a:ea typeface="Calibri" panose="020F0502020204030204" pitchFamily="34" charset="0"/>
              </a:rPr>
              <a:t>Trong năm học tới đây, các em hãy cố gắng, siêng năng học tập, ngoan ngoãn, nghe thầy, yêu bạn. Sau 80 năm giời nô lệ làm cho nước nhà bị yếu hèn, ngày nay chúng ta cần phải xây dựng lại cơ đồ mà tổ tiên đã để lại cho chúng ta, làm sao cho chúng ta theo kịp các nước khác trên hoàn cầu. 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 (…)</a:t>
            </a:r>
          </a:p>
          <a:p>
            <a:pPr algn="just">
              <a:lnSpc>
                <a:spcPct val="150000"/>
              </a:lnSpc>
            </a:pPr>
            <a:r>
              <a:rPr lang="en-US" sz="2400">
                <a:solidFill>
                  <a:srgbClr val="7030A0"/>
                </a:solidFill>
                <a:effectLst/>
                <a:latin typeface="UTM Avo" panose="02040603050506020204" pitchFamily="18" charset="0"/>
                <a:ea typeface="Calibri" panose="020F0502020204030204" pitchFamily="34" charset="0"/>
              </a:rPr>
              <a:t>	Ngày hôm nay, nhân buổi tựu trường của các em, tôi chỉ biết chúc các em một năm đầy vui vẻ và đầy kết quả tốt đẹp.</a:t>
            </a:r>
            <a:endParaRPr lang="en-US" sz="2400">
              <a:solidFill>
                <a:srgbClr val="7030A0"/>
              </a:solidFill>
              <a:latin typeface="UTM Avo" panose="02040603050506020204" pitchFamily="18" charset="0"/>
              <a:ea typeface="Calibri" panose="020F0502020204030204" pitchFamily="34" charset="0"/>
            </a:endParaRP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Chào các em thân yêu.</a:t>
            </a:r>
          </a:p>
          <a:p>
            <a:pPr algn="r">
              <a:lnSpc>
                <a:spcPct val="150000"/>
              </a:lnSpc>
            </a:pPr>
            <a:r>
              <a:rPr lang="en-US" sz="2400">
                <a:solidFill>
                  <a:srgbClr val="7030A0"/>
                </a:solidFill>
                <a:effectLst/>
                <a:latin typeface="UTM Avo" panose="02040603050506020204" pitchFamily="18" charset="0"/>
                <a:ea typeface="Calibri" panose="020F0502020204030204" pitchFamily="34" charset="0"/>
              </a:rPr>
              <a:t>Hồ Chí Minh</a:t>
            </a:r>
            <a:endParaRPr lang="en-US" sz="2400">
              <a:solidFill>
                <a:srgbClr val="7030A0"/>
              </a:solidFill>
              <a:latin typeface="UTM Avo" panose="02040603050506020204" pitchFamily="18" charset="0"/>
            </a:endParaRPr>
          </a:p>
        </p:txBody>
      </p:sp>
    </p:spTree>
    <p:extLst>
      <p:ext uri="{BB962C8B-B14F-4D97-AF65-F5344CB8AC3E}">
        <p14:creationId xmlns:p14="http://schemas.microsoft.com/office/powerpoint/2010/main" val="402276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tựu trường</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kiến thiết</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a:solidFill>
                  <a:srgbClr val="0070C0"/>
                </a:solidFill>
                <a:latin typeface="UTM Avo" panose="02040603050506020204" pitchFamily="18" charset="0"/>
              </a:rPr>
              <a:t>cường quốc</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005806"/>
          </a:xfrm>
          <a:prstGeom prst="rect">
            <a:avLst/>
          </a:prstGeom>
          <a:noFill/>
        </p:spPr>
        <p:txBody>
          <a:bodyPr wrap="square">
            <a:spAutoFit/>
          </a:bodyPr>
          <a:lstStyle/>
          <a:p>
            <a:pPr>
              <a:lnSpc>
                <a:spcPct val="150000"/>
              </a:lnSpc>
            </a:pPr>
            <a:r>
              <a:rPr lang="en-US" sz="2900">
                <a:solidFill>
                  <a:srgbClr val="FF0000"/>
                </a:solidFill>
                <a:effectLst/>
                <a:latin typeface="Times New Roman" panose="02020603050405020304" pitchFamily="18" charset="0"/>
                <a:ea typeface="Calibri" panose="020F0502020204030204" pitchFamily="34" charset="0"/>
              </a:rPr>
              <a:t>- </a:t>
            </a:r>
            <a:r>
              <a:rPr lang="en-US" sz="2900" i="1">
                <a:solidFill>
                  <a:srgbClr val="FF0000"/>
                </a:solidFill>
                <a:effectLst/>
                <a:latin typeface="UTM Avo" panose="02040603050506020204" pitchFamily="18" charset="0"/>
                <a:ea typeface="Calibri" panose="020F0502020204030204" pitchFamily="34" charset="0"/>
              </a:rPr>
              <a:t>Cơ đồ</a:t>
            </a:r>
            <a:r>
              <a:rPr lang="en-US" sz="2900">
                <a:solidFill>
                  <a:srgbClr val="002060"/>
                </a:solidFill>
                <a:effectLst/>
                <a:latin typeface="UTM Avo" panose="02040603050506020204" pitchFamily="18" charset="0"/>
                <a:ea typeface="Calibri" panose="020F0502020204030204" pitchFamily="34" charset="0"/>
              </a:rPr>
              <a:t>:</a:t>
            </a:r>
            <a:r>
              <a:rPr lang="en-US" sz="2900">
                <a:solidFill>
                  <a:srgbClr val="FF0000"/>
                </a:solidFill>
                <a:effectLst/>
                <a:latin typeface="UTM Avo" panose="02040603050506020204" pitchFamily="18" charset="0"/>
                <a:ea typeface="Calibri" panose="020F0502020204030204" pitchFamily="34" charset="0"/>
              </a:rPr>
              <a:t> </a:t>
            </a:r>
            <a:r>
              <a:rPr lang="en-US" sz="2900">
                <a:effectLst/>
                <a:latin typeface="UTM Avo" panose="02040603050506020204" pitchFamily="18" charset="0"/>
                <a:ea typeface="Calibri" panose="020F0502020204030204" pitchFamily="34" charset="0"/>
              </a:rPr>
              <a:t>sự nghiệp lớn; ở đây có nghĩa là đất nước, giang sơn.</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Hoàn cầu</a:t>
            </a:r>
            <a:r>
              <a:rPr lang="en-US" sz="2900">
                <a:effectLst/>
                <a:latin typeface="UTM Avo" panose="02040603050506020204" pitchFamily="18" charset="0"/>
                <a:ea typeface="Calibri" panose="020F0502020204030204" pitchFamily="34" charset="0"/>
              </a:rPr>
              <a:t>: thế giới.</a:t>
            </a:r>
          </a:p>
          <a:p>
            <a:pPr>
              <a:lnSpc>
                <a:spcPct val="150000"/>
              </a:lnSpc>
            </a:pPr>
            <a:r>
              <a:rPr lang="en-US" sz="2900">
                <a:solidFill>
                  <a:srgbClr val="FF0000"/>
                </a:solidFill>
                <a:latin typeface="UTM Avo" panose="02040603050506020204" pitchFamily="18" charset="0"/>
              </a:rPr>
              <a:t>- </a:t>
            </a:r>
            <a:r>
              <a:rPr lang="en-US" sz="2900" i="1">
                <a:solidFill>
                  <a:srgbClr val="FF0000"/>
                </a:solidFill>
                <a:effectLst/>
                <a:latin typeface="UTM Avo" panose="02040603050506020204" pitchFamily="18" charset="0"/>
                <a:ea typeface="Calibri" panose="020F0502020204030204" pitchFamily="34" charset="0"/>
              </a:rPr>
              <a:t>Các cường quốc năm châu</a:t>
            </a:r>
            <a:r>
              <a:rPr lang="en-US" sz="2900">
                <a:effectLst/>
                <a:latin typeface="UTM Avo" panose="02040603050506020204" pitchFamily="18" charset="0"/>
                <a:ea typeface="Calibri" panose="020F0502020204030204" pitchFamily="34" charset="0"/>
              </a:rPr>
              <a:t>: các nước giàu mạnh trên thế giới.</a:t>
            </a:r>
            <a:endParaRPr lang="en-US" sz="29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đầu đến “…vậy các em nghĩ sao?”</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866167"/>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a:solidFill>
                    <a:srgbClr val="002060"/>
                  </a:solidFill>
                  <a:latin typeface="UTM Avo" panose="02040603050506020204" pitchFamily="18" charset="0"/>
                  <a:cs typeface="Times New Roman" panose="02020603050405020304" pitchFamily="18" charset="0"/>
                </a:rPr>
                <a:t>Từ “Trong năm học tới đây…” đến hết.</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844977"/>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928297"/>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2</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4087051 w 8328152"/>
              <a:gd name="connsiteY17" fmla="*/ 2824655 h 2824655"/>
              <a:gd name="connsiteX18" fmla="*/ 3615279 w 8328152"/>
              <a:gd name="connsiteY18" fmla="*/ 2824655 h 2824655"/>
              <a:gd name="connsiteX19" fmla="*/ 2719872 w 8328152"/>
              <a:gd name="connsiteY19" fmla="*/ 2824655 h 2824655"/>
              <a:gd name="connsiteX20" fmla="*/ 1824467 w 8328152"/>
              <a:gd name="connsiteY20" fmla="*/ 2824655 h 2824655"/>
              <a:gd name="connsiteX21" fmla="*/ 794270 w 8328152"/>
              <a:gd name="connsiteY21" fmla="*/ 2824655 h 2824655"/>
              <a:gd name="connsiteX22" fmla="*/ 0 w 8328152"/>
              <a:gd name="connsiteY22" fmla="*/ 2254865 h 2824655"/>
              <a:gd name="connsiteX23" fmla="*/ 0 w 8328152"/>
              <a:gd name="connsiteY23" fmla="*/ 1693173 h 2824655"/>
              <a:gd name="connsiteX24" fmla="*/ 0 w 8328152"/>
              <a:gd name="connsiteY24" fmla="*/ 1097779 h 2824655"/>
              <a:gd name="connsiteX25" fmla="*/ 0 w 8328152"/>
              <a:gd name="connsiteY25"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39348" y="233944"/>
                  <a:pt x="382938" y="28481"/>
                  <a:pt x="794270" y="0"/>
                </a:cubicBezTo>
                <a:cubicBezTo>
                  <a:pt x="1040769" y="1422"/>
                  <a:pt x="1444198" y="-12643"/>
                  <a:pt x="1757072" y="0"/>
                </a:cubicBezTo>
                <a:cubicBezTo>
                  <a:pt x="2119653" y="23080"/>
                  <a:pt x="2194318" y="22234"/>
                  <a:pt x="2585081" y="0"/>
                </a:cubicBezTo>
                <a:cubicBezTo>
                  <a:pt x="2979472" y="-37518"/>
                  <a:pt x="3122971" y="55112"/>
                  <a:pt x="3413091" y="0"/>
                </a:cubicBezTo>
                <a:cubicBezTo>
                  <a:pt x="3772337" y="-24429"/>
                  <a:pt x="4197602" y="48373"/>
                  <a:pt x="4443288" y="0"/>
                </a:cubicBezTo>
                <a:cubicBezTo>
                  <a:pt x="4666497" y="5915"/>
                  <a:pt x="5010282" y="-39465"/>
                  <a:pt x="5203901" y="0"/>
                </a:cubicBezTo>
                <a:cubicBezTo>
                  <a:pt x="5310510" y="9967"/>
                  <a:pt x="5735140" y="-49105"/>
                  <a:pt x="6031910" y="0"/>
                </a:cubicBezTo>
                <a:cubicBezTo>
                  <a:pt x="6261049" y="-96973"/>
                  <a:pt x="7185236" y="31892"/>
                  <a:pt x="7533881" y="0"/>
                </a:cubicBezTo>
                <a:cubicBezTo>
                  <a:pt x="7967092" y="-73230"/>
                  <a:pt x="8221313" y="250204"/>
                  <a:pt x="8328152" y="569789"/>
                </a:cubicBezTo>
                <a:cubicBezTo>
                  <a:pt x="8360801" y="848341"/>
                  <a:pt x="8343091" y="938631"/>
                  <a:pt x="8328152" y="1148332"/>
                </a:cubicBezTo>
                <a:cubicBezTo>
                  <a:pt x="8284957" y="1342879"/>
                  <a:pt x="8349048" y="1469200"/>
                  <a:pt x="8328152" y="1710024"/>
                </a:cubicBezTo>
                <a:cubicBezTo>
                  <a:pt x="8272569" y="1957337"/>
                  <a:pt x="8353163" y="2054537"/>
                  <a:pt x="8328152" y="2254865"/>
                </a:cubicBezTo>
                <a:cubicBezTo>
                  <a:pt x="8358363" y="2590354"/>
                  <a:pt x="7986183" y="2773184"/>
                  <a:pt x="7533881" y="2824655"/>
                </a:cubicBezTo>
                <a:cubicBezTo>
                  <a:pt x="7095033" y="2803473"/>
                  <a:pt x="6944375" y="2834681"/>
                  <a:pt x="6571079" y="2824655"/>
                </a:cubicBezTo>
                <a:cubicBezTo>
                  <a:pt x="6142160" y="2777586"/>
                  <a:pt x="5891133" y="2828464"/>
                  <a:pt x="5608279" y="2824655"/>
                </a:cubicBezTo>
                <a:cubicBezTo>
                  <a:pt x="5242598" y="2829321"/>
                  <a:pt x="5063828" y="2862330"/>
                  <a:pt x="4578079" y="2824655"/>
                </a:cubicBezTo>
                <a:cubicBezTo>
                  <a:pt x="4367870" y="2841948"/>
                  <a:pt x="4235937" y="2824366"/>
                  <a:pt x="4087051" y="2824655"/>
                </a:cubicBezTo>
                <a:cubicBezTo>
                  <a:pt x="3938165" y="2824944"/>
                  <a:pt x="3769784" y="2812042"/>
                  <a:pt x="3615279" y="2824655"/>
                </a:cubicBezTo>
                <a:cubicBezTo>
                  <a:pt x="3370020" y="2869440"/>
                  <a:pt x="2923854" y="2833505"/>
                  <a:pt x="2719872" y="2824655"/>
                </a:cubicBezTo>
                <a:cubicBezTo>
                  <a:pt x="2526738" y="2795309"/>
                  <a:pt x="2116541" y="2820746"/>
                  <a:pt x="1824467" y="2824655"/>
                </a:cubicBezTo>
                <a:cubicBezTo>
                  <a:pt x="1621500" y="2843217"/>
                  <a:pt x="1297657" y="2876649"/>
                  <a:pt x="794270" y="2824655"/>
                </a:cubicBezTo>
                <a:cubicBezTo>
                  <a:pt x="419219" y="2752048"/>
                  <a:pt x="150068" y="2564796"/>
                  <a:pt x="0" y="2254865"/>
                </a:cubicBezTo>
                <a:cubicBezTo>
                  <a:pt x="73058" y="2064459"/>
                  <a:pt x="-32795" y="1885641"/>
                  <a:pt x="0" y="1693173"/>
                </a:cubicBezTo>
                <a:cubicBezTo>
                  <a:pt x="51761" y="1499237"/>
                  <a:pt x="21350" y="1318373"/>
                  <a:pt x="0" y="1097779"/>
                </a:cubicBezTo>
                <a:cubicBezTo>
                  <a:pt x="-10103" y="860248"/>
                  <a:pt x="-65887" y="703058"/>
                  <a:pt x="0" y="569789"/>
                </a:cubicBezTo>
                <a:close/>
              </a:path>
              <a:path w="8328152" h="2824655" stroke="0" extrusionOk="0">
                <a:moveTo>
                  <a:pt x="0" y="569789"/>
                </a:moveTo>
                <a:cubicBezTo>
                  <a:pt x="32550" y="207208"/>
                  <a:pt x="411602" y="-106709"/>
                  <a:pt x="794270" y="0"/>
                </a:cubicBezTo>
                <a:cubicBezTo>
                  <a:pt x="1080818" y="-23663"/>
                  <a:pt x="1600010" y="-24450"/>
                  <a:pt x="1824467" y="0"/>
                </a:cubicBezTo>
                <a:cubicBezTo>
                  <a:pt x="2025499" y="-10540"/>
                  <a:pt x="2359770" y="-50547"/>
                  <a:pt x="2652477" y="0"/>
                </a:cubicBezTo>
                <a:cubicBezTo>
                  <a:pt x="2939049" y="46615"/>
                  <a:pt x="3278929" y="-4422"/>
                  <a:pt x="3480486" y="0"/>
                </a:cubicBezTo>
                <a:cubicBezTo>
                  <a:pt x="3650321" y="-2480"/>
                  <a:pt x="4176160" y="50788"/>
                  <a:pt x="4510684" y="0"/>
                </a:cubicBezTo>
                <a:cubicBezTo>
                  <a:pt x="4846424" y="47079"/>
                  <a:pt x="5146990" y="-9021"/>
                  <a:pt x="5406089" y="0"/>
                </a:cubicBezTo>
                <a:cubicBezTo>
                  <a:pt x="5678159" y="38923"/>
                  <a:pt x="6250332" y="-5555"/>
                  <a:pt x="6503684" y="0"/>
                </a:cubicBezTo>
                <a:cubicBezTo>
                  <a:pt x="6796718" y="39747"/>
                  <a:pt x="7196392" y="33125"/>
                  <a:pt x="7533881" y="0"/>
                </a:cubicBezTo>
                <a:cubicBezTo>
                  <a:pt x="7893363" y="-35320"/>
                  <a:pt x="8404216" y="251005"/>
                  <a:pt x="8328152" y="569789"/>
                </a:cubicBezTo>
                <a:cubicBezTo>
                  <a:pt x="8349373" y="739371"/>
                  <a:pt x="8293966" y="955731"/>
                  <a:pt x="8328152" y="1097779"/>
                </a:cubicBezTo>
                <a:cubicBezTo>
                  <a:pt x="8369185" y="1179594"/>
                  <a:pt x="8279851" y="1520158"/>
                  <a:pt x="8328152" y="1693173"/>
                </a:cubicBezTo>
                <a:cubicBezTo>
                  <a:pt x="8367880" y="1929393"/>
                  <a:pt x="8311002" y="1993392"/>
                  <a:pt x="8328152" y="2254865"/>
                </a:cubicBezTo>
                <a:cubicBezTo>
                  <a:pt x="8288666" y="2492034"/>
                  <a:pt x="7864805" y="2817090"/>
                  <a:pt x="7533881" y="2824655"/>
                </a:cubicBezTo>
                <a:cubicBezTo>
                  <a:pt x="7407275" y="2794670"/>
                  <a:pt x="6944113" y="2824820"/>
                  <a:pt x="6773267" y="2824655"/>
                </a:cubicBezTo>
                <a:cubicBezTo>
                  <a:pt x="6502511" y="2837463"/>
                  <a:pt x="6094395" y="2943199"/>
                  <a:pt x="5675674" y="2824655"/>
                </a:cubicBezTo>
                <a:cubicBezTo>
                  <a:pt x="5277896" y="2783228"/>
                  <a:pt x="5115180" y="2790458"/>
                  <a:pt x="4780269" y="2824655"/>
                </a:cubicBezTo>
                <a:cubicBezTo>
                  <a:pt x="4458226" y="2865360"/>
                  <a:pt x="4130174" y="2865860"/>
                  <a:pt x="3884863" y="2824655"/>
                </a:cubicBezTo>
                <a:cubicBezTo>
                  <a:pt x="3655472" y="2778052"/>
                  <a:pt x="3352160" y="2819681"/>
                  <a:pt x="2787269" y="2824655"/>
                </a:cubicBezTo>
                <a:cubicBezTo>
                  <a:pt x="2253170" y="2824698"/>
                  <a:pt x="2261146" y="2856477"/>
                  <a:pt x="1757072" y="2824655"/>
                </a:cubicBezTo>
                <a:cubicBezTo>
                  <a:pt x="1259354" y="2775843"/>
                  <a:pt x="963305" y="2888989"/>
                  <a:pt x="794270" y="2824655"/>
                </a:cubicBezTo>
                <a:cubicBezTo>
                  <a:pt x="349231" y="2856638"/>
                  <a:pt x="21487" y="2615462"/>
                  <a:pt x="0" y="2254865"/>
                </a:cubicBezTo>
                <a:cubicBezTo>
                  <a:pt x="26158" y="2076045"/>
                  <a:pt x="-38850" y="2007877"/>
                  <a:pt x="0" y="1693173"/>
                </a:cubicBezTo>
                <a:cubicBezTo>
                  <a:pt x="20228" y="1417003"/>
                  <a:pt x="9367" y="1420099"/>
                  <a:pt x="0" y="1148332"/>
                </a:cubicBezTo>
                <a:cubicBezTo>
                  <a:pt x="19149" y="873715"/>
                  <a:pt x="-7371" y="723358"/>
                  <a:pt x="0" y="569789"/>
                </a:cubicBezTo>
                <a:close/>
              </a:path>
              <a:path w="8328152" h="2824655" fill="none" stroke="0" extrusionOk="0">
                <a:moveTo>
                  <a:pt x="0" y="569789"/>
                </a:moveTo>
                <a:cubicBezTo>
                  <a:pt x="-38725" y="159982"/>
                  <a:pt x="439060" y="63655"/>
                  <a:pt x="794270" y="0"/>
                </a:cubicBezTo>
                <a:cubicBezTo>
                  <a:pt x="952342" y="26690"/>
                  <a:pt x="1292970" y="65929"/>
                  <a:pt x="1757072" y="0"/>
                </a:cubicBezTo>
                <a:cubicBezTo>
                  <a:pt x="2140175" y="24277"/>
                  <a:pt x="2178992" y="17902"/>
                  <a:pt x="2585081" y="0"/>
                </a:cubicBezTo>
                <a:cubicBezTo>
                  <a:pt x="2955155" y="-29975"/>
                  <a:pt x="3159843" y="-23132"/>
                  <a:pt x="3413091" y="0"/>
                </a:cubicBezTo>
                <a:cubicBezTo>
                  <a:pt x="3716066" y="-38169"/>
                  <a:pt x="4175284" y="18409"/>
                  <a:pt x="4443288" y="0"/>
                </a:cubicBezTo>
                <a:cubicBezTo>
                  <a:pt x="4674852" y="-31985"/>
                  <a:pt x="4935955" y="8330"/>
                  <a:pt x="5203901" y="0"/>
                </a:cubicBezTo>
                <a:cubicBezTo>
                  <a:pt x="5404689" y="-37822"/>
                  <a:pt x="5676511" y="4000"/>
                  <a:pt x="6031910" y="0"/>
                </a:cubicBezTo>
                <a:cubicBezTo>
                  <a:pt x="6356614" y="12569"/>
                  <a:pt x="7155231" y="58223"/>
                  <a:pt x="7533881" y="0"/>
                </a:cubicBezTo>
                <a:cubicBezTo>
                  <a:pt x="7860323" y="-92878"/>
                  <a:pt x="8348631" y="114970"/>
                  <a:pt x="8328152" y="569789"/>
                </a:cubicBezTo>
                <a:cubicBezTo>
                  <a:pt x="8365807" y="824271"/>
                  <a:pt x="8364497" y="960661"/>
                  <a:pt x="8328152" y="1148332"/>
                </a:cubicBezTo>
                <a:cubicBezTo>
                  <a:pt x="8295270" y="1366683"/>
                  <a:pt x="8320351" y="1458750"/>
                  <a:pt x="8328152" y="1710024"/>
                </a:cubicBezTo>
                <a:cubicBezTo>
                  <a:pt x="8315866" y="1911040"/>
                  <a:pt x="8338339" y="2046506"/>
                  <a:pt x="8328152" y="2254865"/>
                </a:cubicBezTo>
                <a:cubicBezTo>
                  <a:pt x="8403580" y="2619570"/>
                  <a:pt x="7955678" y="2792289"/>
                  <a:pt x="7533881" y="2824655"/>
                </a:cubicBezTo>
                <a:cubicBezTo>
                  <a:pt x="7111656" y="2794513"/>
                  <a:pt x="6951716" y="2861564"/>
                  <a:pt x="6571079" y="2824655"/>
                </a:cubicBezTo>
                <a:cubicBezTo>
                  <a:pt x="6239828" y="2814278"/>
                  <a:pt x="5967986" y="2807967"/>
                  <a:pt x="5608279" y="2824655"/>
                </a:cubicBezTo>
                <a:cubicBezTo>
                  <a:pt x="5246935" y="2789326"/>
                  <a:pt x="5075208" y="2759309"/>
                  <a:pt x="4578079" y="2824655"/>
                </a:cubicBezTo>
                <a:cubicBezTo>
                  <a:pt x="4069808" y="2843111"/>
                  <a:pt x="3879450" y="2762236"/>
                  <a:pt x="3615279" y="2824655"/>
                </a:cubicBezTo>
                <a:cubicBezTo>
                  <a:pt x="3418027" y="2872627"/>
                  <a:pt x="2902209" y="2787470"/>
                  <a:pt x="2719872" y="2824655"/>
                </a:cubicBezTo>
                <a:cubicBezTo>
                  <a:pt x="2553154" y="2818691"/>
                  <a:pt x="2049007" y="2813330"/>
                  <a:pt x="1824467" y="2824655"/>
                </a:cubicBezTo>
                <a:cubicBezTo>
                  <a:pt x="1582564" y="2817349"/>
                  <a:pt x="1243877" y="2808535"/>
                  <a:pt x="794270" y="2824655"/>
                </a:cubicBezTo>
                <a:cubicBezTo>
                  <a:pt x="368247" y="2809403"/>
                  <a:pt x="160929" y="2569111"/>
                  <a:pt x="0" y="2254865"/>
                </a:cubicBezTo>
                <a:cubicBezTo>
                  <a:pt x="49842" y="2031358"/>
                  <a:pt x="18907" y="1850553"/>
                  <a:pt x="0" y="1693173"/>
                </a:cubicBezTo>
                <a:cubicBezTo>
                  <a:pt x="14163" y="1537523"/>
                  <a:pt x="43405" y="1279071"/>
                  <a:pt x="0" y="1097779"/>
                </a:cubicBezTo>
                <a:cubicBezTo>
                  <a:pt x="-12541" y="890969"/>
                  <a:pt x="-87416" y="701880"/>
                  <a:pt x="0" y="569789"/>
                </a:cubicBezTo>
                <a:close/>
              </a:path>
              <a:path w="8328152" h="2824655" fill="none" stroke="0" extrusionOk="0">
                <a:moveTo>
                  <a:pt x="0" y="569789"/>
                </a:moveTo>
                <a:cubicBezTo>
                  <a:pt x="-18976" y="315204"/>
                  <a:pt x="362263" y="12209"/>
                  <a:pt x="794270" y="0"/>
                </a:cubicBezTo>
                <a:cubicBezTo>
                  <a:pt x="974412" y="11908"/>
                  <a:pt x="1358671" y="39341"/>
                  <a:pt x="1757072" y="0"/>
                </a:cubicBezTo>
                <a:cubicBezTo>
                  <a:pt x="2135450" y="17458"/>
                  <a:pt x="2188731" y="18658"/>
                  <a:pt x="2585081" y="0"/>
                </a:cubicBezTo>
                <a:cubicBezTo>
                  <a:pt x="2947574" y="-26483"/>
                  <a:pt x="3149066" y="27443"/>
                  <a:pt x="3413091" y="0"/>
                </a:cubicBezTo>
                <a:cubicBezTo>
                  <a:pt x="3794668" y="-61438"/>
                  <a:pt x="4222111" y="19425"/>
                  <a:pt x="4443288" y="0"/>
                </a:cubicBezTo>
                <a:cubicBezTo>
                  <a:pt x="4677310" y="-36209"/>
                  <a:pt x="4976752" y="24192"/>
                  <a:pt x="5203901" y="0"/>
                </a:cubicBezTo>
                <a:cubicBezTo>
                  <a:pt x="5390748" y="-8182"/>
                  <a:pt x="5716221" y="-22950"/>
                  <a:pt x="6031910" y="0"/>
                </a:cubicBezTo>
                <a:cubicBezTo>
                  <a:pt x="6280241" y="-51091"/>
                  <a:pt x="7165629" y="-4126"/>
                  <a:pt x="7533881" y="0"/>
                </a:cubicBezTo>
                <a:cubicBezTo>
                  <a:pt x="7893821" y="-121327"/>
                  <a:pt x="8307460" y="207650"/>
                  <a:pt x="8328152" y="569789"/>
                </a:cubicBezTo>
                <a:cubicBezTo>
                  <a:pt x="8371767" y="844531"/>
                  <a:pt x="8363723" y="947543"/>
                  <a:pt x="8328152" y="1148332"/>
                </a:cubicBezTo>
                <a:cubicBezTo>
                  <a:pt x="8285759" y="1340917"/>
                  <a:pt x="8338618" y="1449563"/>
                  <a:pt x="8328152" y="1710024"/>
                </a:cubicBezTo>
                <a:cubicBezTo>
                  <a:pt x="8296692" y="1946952"/>
                  <a:pt x="8342616" y="2074512"/>
                  <a:pt x="8328152" y="2254865"/>
                </a:cubicBezTo>
                <a:cubicBezTo>
                  <a:pt x="8419192" y="2549663"/>
                  <a:pt x="7966202" y="2878453"/>
                  <a:pt x="7533881" y="2824655"/>
                </a:cubicBezTo>
                <a:cubicBezTo>
                  <a:pt x="7085816" y="2836116"/>
                  <a:pt x="6960117" y="2816548"/>
                  <a:pt x="6571079" y="2824655"/>
                </a:cubicBezTo>
                <a:cubicBezTo>
                  <a:pt x="6215399" y="2793509"/>
                  <a:pt x="5877828" y="2828896"/>
                  <a:pt x="5608279" y="2824655"/>
                </a:cubicBezTo>
                <a:cubicBezTo>
                  <a:pt x="5231413" y="2817730"/>
                  <a:pt x="5076120" y="2817388"/>
                  <a:pt x="4578079" y="2824655"/>
                </a:cubicBezTo>
                <a:cubicBezTo>
                  <a:pt x="4439762" y="2816887"/>
                  <a:pt x="4334447" y="2828725"/>
                  <a:pt x="4096679" y="2824655"/>
                </a:cubicBezTo>
                <a:cubicBezTo>
                  <a:pt x="3858911" y="2820585"/>
                  <a:pt x="3854107" y="2823681"/>
                  <a:pt x="3615279" y="2824655"/>
                </a:cubicBezTo>
                <a:cubicBezTo>
                  <a:pt x="3420145" y="2907406"/>
                  <a:pt x="2870717" y="2784509"/>
                  <a:pt x="2719872" y="2824655"/>
                </a:cubicBezTo>
                <a:cubicBezTo>
                  <a:pt x="2497749" y="2852911"/>
                  <a:pt x="2106317" y="2869281"/>
                  <a:pt x="1824467" y="2824655"/>
                </a:cubicBezTo>
                <a:cubicBezTo>
                  <a:pt x="1572885" y="2824028"/>
                  <a:pt x="1351006" y="2832104"/>
                  <a:pt x="794270" y="2824655"/>
                </a:cubicBezTo>
                <a:cubicBezTo>
                  <a:pt x="390477" y="2727333"/>
                  <a:pt x="187159" y="2603443"/>
                  <a:pt x="0" y="2254865"/>
                </a:cubicBezTo>
                <a:cubicBezTo>
                  <a:pt x="29330" y="2068534"/>
                  <a:pt x="-48324" y="1858279"/>
                  <a:pt x="0" y="1693173"/>
                </a:cubicBezTo>
                <a:cubicBezTo>
                  <a:pt x="26033" y="1564725"/>
                  <a:pt x="9379" y="1339113"/>
                  <a:pt x="0" y="1097779"/>
                </a:cubicBezTo>
                <a:cubicBezTo>
                  <a:pt x="-24929" y="902948"/>
                  <a:pt x="-55586" y="692444"/>
                  <a:pt x="0" y="569789"/>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MỗI 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602549"/>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Ngày khai trường năm 1945 có gì đặt biệt so với những ngày khai trường khác.</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Đó là ngày khai trường đầu tiên của nước Việt Nam Dân chủ Cộng hòa. Ngày khai trường diễn ra sau “bao nhiêu cuộc chuyển biến khác thường.</a:t>
            </a: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Vì sao tất cả học sinh đều vui mừng trong ngày khai trường đặc biệt đó</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altLang="en-US" sz="3200">
                <a:solidFill>
                  <a:srgbClr val="7030A0"/>
                </a:solidFill>
                <a:latin typeface="UTM Avo" panose="02040603050506020204" pitchFamily="18" charset="0"/>
              </a:rPr>
              <a:t>Đây là ngày khai trường đầu tiên các em bắt đầu được hưởng một nền giáo dục hoàn toàn Việt Nam.</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4525150"/>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en-US" altLang="en-US" sz="2800">
                <a:solidFill>
                  <a:srgbClr val="FF0000"/>
                </a:solidFill>
                <a:latin typeface="UTM Avo" panose="02040603050506020204" pitchFamily="18" charset="0"/>
                <a:cs typeface="Times New Roman" panose="02020603050405020304" pitchFamily="18" charset="0"/>
                <a:sym typeface="+mn-ea"/>
              </a:rPr>
              <a:t>Những câu nào trong bức thư nói lên sự trông mong chờ đợi của đất nước ở thế hệ trẻ</a:t>
            </a:r>
            <a:r>
              <a:rPr lang="de-DE" sz="2800">
                <a:solidFill>
                  <a:srgbClr val="FF0000"/>
                </a:solidFill>
                <a:latin typeface="UTM Avo" panose="02040603050506020204" pitchFamily="18" charset="0"/>
                <a:cs typeface="Times New Roman" pitchFamily="18" charset="0"/>
              </a:rPr>
              <a:t>?</a:t>
            </a:r>
            <a:r>
              <a:rPr lang="de-DE" sz="2800" b="1">
                <a:solidFill>
                  <a:srgbClr val="FF0000"/>
                </a:solidFill>
                <a:latin typeface="UTM Avo" panose="02040603050506020204" pitchFamily="18" charset="0"/>
                <a:cs typeface="Times New Roman" pitchFamily="18" charset="0"/>
              </a:rPr>
              <a:t> </a:t>
            </a: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vi-VN"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Trong công cuộc kiến thiết đó, nước nhà trông mong chờ đợi ở các em rất nhiều. Non sông Việt Nam có trở nên tươi đẹp hay không, dân tộc Việt Nam có bước tới đài vinh quang để sánh vai với các cường quốc năm châu được hay không, chính là nhờ một phần lớn ở công học tập của các em.</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4419736"/>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Bức thư thể hiện tình cảm và sự tin cậy cảu Bác Hồ đối với thế hệ trẻ như thế nào</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a:solidFill>
                  <a:srgbClr val="7030A0"/>
                </a:solidFill>
                <a:latin typeface="UTM Avo" panose="02040603050506020204" pitchFamily="18" charset="0"/>
              </a:rPr>
              <a:t>Bác Hồ luôn yêu thương và quan tâm đến thế hệ trẻ. Bác tin tưởng thế hệ trẻ sẽ là những chủ nhân tương lai, đưa đất nước theo kịp các nước tiên tiến khác trên hoàn cầu.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3681072"/>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5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de-DE" altLang="en-US" sz="3200">
                <a:solidFill>
                  <a:srgbClr val="FF0000"/>
                </a:solidFill>
                <a:latin typeface="UTM Avo" panose="02040603050506020204" pitchFamily="18" charset="0"/>
                <a:cs typeface="Times New Roman" pitchFamily="18" charset="0"/>
                <a:sym typeface="+mn-ea"/>
              </a:rPr>
              <a:t>Học sinh cần làm gì để thực hiện lời căn dặn của Bác Hồ</a:t>
            </a:r>
            <a:r>
              <a:rPr lang="de-DE" sz="3200">
                <a:solidFill>
                  <a:srgbClr val="FF0000"/>
                </a:solidFill>
                <a:latin typeface="UTM Avo" panose="02040603050506020204" pitchFamily="18" charset="0"/>
                <a:cs typeface="Times New Roman" pitchFamily="18" charset="0"/>
              </a:rPr>
              <a:t>?</a:t>
            </a:r>
            <a:r>
              <a:rPr lang="de-DE" sz="3200" b="1">
                <a:solidFill>
                  <a:srgbClr val="FF0000"/>
                </a:solidFill>
                <a:latin typeface="UTM Avo" panose="02040603050506020204" pitchFamily="18" charset="0"/>
                <a:cs typeface="Times New Roman" pitchFamily="18" charset="0"/>
              </a:rPr>
              <a:t> </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en-US" altLang="en-US" sz="3200">
                <a:solidFill>
                  <a:srgbClr val="7030A0"/>
                </a:solidFill>
                <a:latin typeface="UTM Avo" panose="02040603050506020204" pitchFamily="18" charset="0"/>
              </a:rPr>
              <a:t>Học sinh cần nỗ lực học tập rèn luyện để xứng đáng với sự hi sinh của các thế hệ cha anh và lời căn dặn của Bác.</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trong bức thư của Bác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294" y="183687"/>
                  <a:pt x="171617" y="53332"/>
                  <a:pt x="401382" y="0"/>
                </a:cubicBezTo>
                <a:cubicBezTo>
                  <a:pt x="3164967" y="231310"/>
                  <a:pt x="3845725" y="544873"/>
                  <a:pt x="6238594" y="0"/>
                </a:cubicBezTo>
                <a:lnTo>
                  <a:pt x="6238594" y="0"/>
                </a:lnTo>
                <a:cubicBezTo>
                  <a:pt x="7182209" y="-104502"/>
                  <a:pt x="7626771" y="4563"/>
                  <a:pt x="8912276" y="0"/>
                </a:cubicBezTo>
                <a:cubicBezTo>
                  <a:pt x="9218372" y="-54212"/>
                  <a:pt x="9860873" y="-25256"/>
                  <a:pt x="10293349" y="0"/>
                </a:cubicBezTo>
                <a:cubicBezTo>
                  <a:pt x="10567552" y="9534"/>
                  <a:pt x="10690276" y="233921"/>
                  <a:pt x="10694732" y="414544"/>
                </a:cubicBezTo>
                <a:cubicBezTo>
                  <a:pt x="10642986" y="488891"/>
                  <a:pt x="10665851" y="1303941"/>
                  <a:pt x="10694732" y="1450873"/>
                </a:cubicBezTo>
                <a:lnTo>
                  <a:pt x="10694732" y="1450873"/>
                </a:lnTo>
                <a:cubicBezTo>
                  <a:pt x="10700014" y="1579814"/>
                  <a:pt x="10680095" y="1993908"/>
                  <a:pt x="10694732" y="2072676"/>
                </a:cubicBezTo>
                <a:cubicBezTo>
                  <a:pt x="10694730" y="2072672"/>
                  <a:pt x="10694732" y="2072668"/>
                  <a:pt x="10694732" y="2072666"/>
                </a:cubicBezTo>
                <a:cubicBezTo>
                  <a:pt x="10650988" y="2219765"/>
                  <a:pt x="10549220" y="2464674"/>
                  <a:pt x="10293349" y="2487211"/>
                </a:cubicBezTo>
                <a:cubicBezTo>
                  <a:pt x="9846596" y="2534665"/>
                  <a:pt x="9598449" y="2300832"/>
                  <a:pt x="8912276" y="2487211"/>
                </a:cubicBezTo>
                <a:cubicBezTo>
                  <a:pt x="8530639" y="2790191"/>
                  <a:pt x="7469736" y="3361854"/>
                  <a:pt x="7001840" y="3282620"/>
                </a:cubicBezTo>
                <a:cubicBezTo>
                  <a:pt x="6827220" y="3095659"/>
                  <a:pt x="6528273" y="2880054"/>
                  <a:pt x="6238594" y="2487211"/>
                </a:cubicBezTo>
                <a:cubicBezTo>
                  <a:pt x="4906233" y="2357602"/>
                  <a:pt x="2142822" y="2555831"/>
                  <a:pt x="401382" y="2487211"/>
                </a:cubicBezTo>
                <a:cubicBezTo>
                  <a:pt x="192632" y="2439309"/>
                  <a:pt x="420" y="2376168"/>
                  <a:pt x="0" y="2072666"/>
                </a:cubicBezTo>
                <a:cubicBezTo>
                  <a:pt x="1" y="2072668"/>
                  <a:pt x="-1" y="2072671"/>
                  <a:pt x="0" y="2072676"/>
                </a:cubicBezTo>
                <a:cubicBezTo>
                  <a:pt x="-74062" y="1758670"/>
                  <a:pt x="-35380" y="1649890"/>
                  <a:pt x="0" y="1450873"/>
                </a:cubicBezTo>
                <a:lnTo>
                  <a:pt x="0" y="1450873"/>
                </a:lnTo>
                <a:cubicBezTo>
                  <a:pt x="-113579" y="1021653"/>
                  <a:pt x="113651" y="647824"/>
                  <a:pt x="0" y="414544"/>
                </a:cubicBezTo>
                <a:close/>
              </a:path>
              <a:path w="10694732" h="2487211" stroke="0" extrusionOk="0">
                <a:moveTo>
                  <a:pt x="0" y="414544"/>
                </a:moveTo>
                <a:cubicBezTo>
                  <a:pt x="54236" y="244383"/>
                  <a:pt x="155058" y="-32654"/>
                  <a:pt x="401382" y="0"/>
                </a:cubicBezTo>
                <a:cubicBezTo>
                  <a:pt x="2769596" y="454730"/>
                  <a:pt x="3596929" y="-230407"/>
                  <a:pt x="6238594" y="0"/>
                </a:cubicBezTo>
                <a:lnTo>
                  <a:pt x="6238594" y="0"/>
                </a:lnTo>
                <a:cubicBezTo>
                  <a:pt x="6807277" y="-171820"/>
                  <a:pt x="8477272" y="-21739"/>
                  <a:pt x="8912276" y="0"/>
                </a:cubicBezTo>
                <a:cubicBezTo>
                  <a:pt x="9269243" y="-43284"/>
                  <a:pt x="9719452" y="97841"/>
                  <a:pt x="10293349" y="0"/>
                </a:cubicBezTo>
                <a:cubicBezTo>
                  <a:pt x="10525106" y="26641"/>
                  <a:pt x="10695864" y="144377"/>
                  <a:pt x="10694732" y="414544"/>
                </a:cubicBezTo>
                <a:cubicBezTo>
                  <a:pt x="10659697" y="542033"/>
                  <a:pt x="10706257" y="1278543"/>
                  <a:pt x="10694732" y="1450873"/>
                </a:cubicBezTo>
                <a:lnTo>
                  <a:pt x="10694732" y="1450873"/>
                </a:lnTo>
                <a:cubicBezTo>
                  <a:pt x="10730832" y="1675924"/>
                  <a:pt x="10591078" y="1842960"/>
                  <a:pt x="10694732" y="2072676"/>
                </a:cubicBezTo>
                <a:cubicBezTo>
                  <a:pt x="10694732" y="2072675"/>
                  <a:pt x="10694732" y="2072668"/>
                  <a:pt x="10694732" y="2072666"/>
                </a:cubicBezTo>
                <a:cubicBezTo>
                  <a:pt x="10702443" y="2314947"/>
                  <a:pt x="10502896" y="2472314"/>
                  <a:pt x="10293349" y="2487211"/>
                </a:cubicBezTo>
                <a:cubicBezTo>
                  <a:pt x="9639612" y="2645945"/>
                  <a:pt x="9213116" y="2534792"/>
                  <a:pt x="8912276" y="2487211"/>
                </a:cubicBezTo>
                <a:cubicBezTo>
                  <a:pt x="8152789" y="2947519"/>
                  <a:pt x="7906853" y="3061514"/>
                  <a:pt x="7001840" y="3282620"/>
                </a:cubicBezTo>
                <a:cubicBezTo>
                  <a:pt x="6645753" y="3080086"/>
                  <a:pt x="6535425" y="2800381"/>
                  <a:pt x="6238594" y="2487211"/>
                </a:cubicBezTo>
                <a:cubicBezTo>
                  <a:pt x="4420476" y="2217724"/>
                  <a:pt x="1758057" y="2427038"/>
                  <a:pt x="401382" y="2487211"/>
                </a:cubicBezTo>
                <a:cubicBezTo>
                  <a:pt x="126373" y="2502285"/>
                  <a:pt x="-10198" y="2284654"/>
                  <a:pt x="0" y="2072666"/>
                </a:cubicBezTo>
                <a:cubicBezTo>
                  <a:pt x="0" y="2072671"/>
                  <a:pt x="0" y="2072671"/>
                  <a:pt x="0" y="2072676"/>
                </a:cubicBezTo>
                <a:cubicBezTo>
                  <a:pt x="41472" y="1830343"/>
                  <a:pt x="7782" y="1601754"/>
                  <a:pt x="0" y="1450873"/>
                </a:cubicBezTo>
                <a:lnTo>
                  <a:pt x="0" y="1450873"/>
                </a:lnTo>
                <a:cubicBezTo>
                  <a:pt x="50134" y="1074824"/>
                  <a:pt x="-78247" y="565662"/>
                  <a:pt x="0" y="414544"/>
                </a:cubicBezTo>
                <a:close/>
              </a:path>
              <a:path w="10694732" h="2487211" fill="none" stroke="0" extrusionOk="0">
                <a:moveTo>
                  <a:pt x="0" y="414544"/>
                </a:moveTo>
                <a:cubicBezTo>
                  <a:pt x="52945" y="206955"/>
                  <a:pt x="145081" y="-14216"/>
                  <a:pt x="401382" y="0"/>
                </a:cubicBezTo>
                <a:cubicBezTo>
                  <a:pt x="3241134" y="339444"/>
                  <a:pt x="3980452" y="348953"/>
                  <a:pt x="6238594" y="0"/>
                </a:cubicBezTo>
                <a:lnTo>
                  <a:pt x="6238594" y="0"/>
                </a:lnTo>
                <a:cubicBezTo>
                  <a:pt x="7119927" y="-169409"/>
                  <a:pt x="7738330" y="-54747"/>
                  <a:pt x="8912276" y="0"/>
                </a:cubicBezTo>
                <a:cubicBezTo>
                  <a:pt x="9227735" y="-86848"/>
                  <a:pt x="9836087" y="-16933"/>
                  <a:pt x="10293349" y="0"/>
                </a:cubicBezTo>
                <a:cubicBezTo>
                  <a:pt x="10538804" y="-26260"/>
                  <a:pt x="10718141" y="182328"/>
                  <a:pt x="10694732" y="414544"/>
                </a:cubicBezTo>
                <a:cubicBezTo>
                  <a:pt x="10693364" y="524549"/>
                  <a:pt x="10664256" y="1294868"/>
                  <a:pt x="10694732" y="1450873"/>
                </a:cubicBezTo>
                <a:lnTo>
                  <a:pt x="10694732" y="1450873"/>
                </a:lnTo>
                <a:cubicBezTo>
                  <a:pt x="10712582" y="1550147"/>
                  <a:pt x="10673340" y="1976976"/>
                  <a:pt x="10694732" y="2072676"/>
                </a:cubicBezTo>
                <a:cubicBezTo>
                  <a:pt x="10694734" y="2072675"/>
                  <a:pt x="10694733" y="2072671"/>
                  <a:pt x="10694732" y="2072666"/>
                </a:cubicBezTo>
                <a:cubicBezTo>
                  <a:pt x="10665922" y="2268448"/>
                  <a:pt x="10573889" y="2536082"/>
                  <a:pt x="10293349" y="2487211"/>
                </a:cubicBezTo>
                <a:cubicBezTo>
                  <a:pt x="9934549" y="2497257"/>
                  <a:pt x="9531523" y="2414128"/>
                  <a:pt x="8912276" y="2487211"/>
                </a:cubicBezTo>
                <a:cubicBezTo>
                  <a:pt x="8576154" y="2617250"/>
                  <a:pt x="7501615" y="3223330"/>
                  <a:pt x="7001840" y="3282620"/>
                </a:cubicBezTo>
                <a:cubicBezTo>
                  <a:pt x="6863093" y="3057483"/>
                  <a:pt x="6556010" y="2841869"/>
                  <a:pt x="6238594" y="2487211"/>
                </a:cubicBezTo>
                <a:cubicBezTo>
                  <a:pt x="4912492" y="2732844"/>
                  <a:pt x="1910376" y="2698059"/>
                  <a:pt x="401382" y="2487211"/>
                </a:cubicBezTo>
                <a:cubicBezTo>
                  <a:pt x="152257" y="2464509"/>
                  <a:pt x="-3143" y="2295919"/>
                  <a:pt x="0" y="2072666"/>
                </a:cubicBezTo>
                <a:cubicBezTo>
                  <a:pt x="-1" y="2072671"/>
                  <a:pt x="0" y="2072672"/>
                  <a:pt x="0" y="2072676"/>
                </a:cubicBezTo>
                <a:cubicBezTo>
                  <a:pt x="-43554" y="1773227"/>
                  <a:pt x="-50868" y="1610108"/>
                  <a:pt x="0" y="1450873"/>
                </a:cubicBezTo>
                <a:lnTo>
                  <a:pt x="0" y="1450873"/>
                </a:lnTo>
                <a:cubicBezTo>
                  <a:pt x="-53945" y="1033282"/>
                  <a:pt x="27420" y="674505"/>
                  <a:pt x="0" y="414544"/>
                </a:cubicBezTo>
                <a:close/>
              </a:path>
              <a:path w="10694732" h="2487211" fill="none" stroke="0" extrusionOk="0">
                <a:moveTo>
                  <a:pt x="0" y="414544"/>
                </a:moveTo>
                <a:cubicBezTo>
                  <a:pt x="-1374" y="228788"/>
                  <a:pt x="178868" y="35920"/>
                  <a:pt x="401382" y="0"/>
                </a:cubicBezTo>
                <a:cubicBezTo>
                  <a:pt x="3122600" y="247202"/>
                  <a:pt x="3904693" y="524604"/>
                  <a:pt x="6238594" y="0"/>
                </a:cubicBezTo>
                <a:lnTo>
                  <a:pt x="6238594" y="0"/>
                </a:lnTo>
                <a:cubicBezTo>
                  <a:pt x="7183369" y="-83118"/>
                  <a:pt x="7617705" y="-62781"/>
                  <a:pt x="8912276" y="0"/>
                </a:cubicBezTo>
                <a:cubicBezTo>
                  <a:pt x="9211347" y="-77030"/>
                  <a:pt x="9770097" y="-5442"/>
                  <a:pt x="10293349" y="0"/>
                </a:cubicBezTo>
                <a:cubicBezTo>
                  <a:pt x="10536877" y="13105"/>
                  <a:pt x="10716276" y="203148"/>
                  <a:pt x="10694732" y="414544"/>
                </a:cubicBezTo>
                <a:cubicBezTo>
                  <a:pt x="10657323" y="498771"/>
                  <a:pt x="10666972" y="1299207"/>
                  <a:pt x="10694732" y="1450873"/>
                </a:cubicBezTo>
                <a:lnTo>
                  <a:pt x="10694732" y="1450873"/>
                </a:lnTo>
                <a:cubicBezTo>
                  <a:pt x="10703692" y="1574391"/>
                  <a:pt x="10675174" y="1990934"/>
                  <a:pt x="10694732" y="2072676"/>
                </a:cubicBezTo>
                <a:cubicBezTo>
                  <a:pt x="10694731" y="2072672"/>
                  <a:pt x="10694732" y="2072667"/>
                  <a:pt x="10694732" y="2072666"/>
                </a:cubicBezTo>
                <a:cubicBezTo>
                  <a:pt x="10666722" y="2203668"/>
                  <a:pt x="10532755" y="2488172"/>
                  <a:pt x="10293349" y="2487211"/>
                </a:cubicBezTo>
                <a:cubicBezTo>
                  <a:pt x="9863521" y="2519282"/>
                  <a:pt x="9563388" y="2359502"/>
                  <a:pt x="8912276" y="2487211"/>
                </a:cubicBezTo>
                <a:cubicBezTo>
                  <a:pt x="8592644" y="2729360"/>
                  <a:pt x="7490276" y="3315803"/>
                  <a:pt x="7001840" y="3282620"/>
                </a:cubicBezTo>
                <a:cubicBezTo>
                  <a:pt x="6844777" y="3080190"/>
                  <a:pt x="6566804" y="2867040"/>
                  <a:pt x="6238594" y="2487211"/>
                </a:cubicBezTo>
                <a:cubicBezTo>
                  <a:pt x="4795384" y="2516845"/>
                  <a:pt x="2220305" y="2450439"/>
                  <a:pt x="401382" y="2487211"/>
                </a:cubicBezTo>
                <a:cubicBezTo>
                  <a:pt x="158023" y="2425289"/>
                  <a:pt x="-6746" y="2302126"/>
                  <a:pt x="0" y="2072666"/>
                </a:cubicBezTo>
                <a:cubicBezTo>
                  <a:pt x="0" y="2072668"/>
                  <a:pt x="-1" y="2072669"/>
                  <a:pt x="0" y="2072676"/>
                </a:cubicBezTo>
                <a:cubicBezTo>
                  <a:pt x="-34225" y="1776487"/>
                  <a:pt x="-48421" y="1626718"/>
                  <a:pt x="0" y="1450873"/>
                </a:cubicBezTo>
                <a:lnTo>
                  <a:pt x="0" y="1450873"/>
                </a:lnTo>
                <a:cubicBezTo>
                  <a:pt x="-91905" y="1058041"/>
                  <a:pt x="102951" y="653511"/>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Bức thư là tình cảm yêu thương, là lời chúc mừng các em học sinh nhân ngày khai trường. Cũng là sự tin cậy, trông mong của Bác Hồ đối với các thế hệ thiếu nhi nước nhà.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a:solidFill>
                    <a:srgbClr val="FF0000"/>
                  </a:solidFill>
                  <a:latin typeface="UTM Avo" panose="02040603050506020204" pitchFamily="18" charset="0"/>
                  <a:cs typeface="Calibri" panose="020F0502020204030204" pitchFamily="34" charset="0"/>
                  <a:sym typeface="Arial"/>
                </a:rPr>
                <a:t>Đoạn 2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nên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7206" y="114433"/>
                  <a:pt x="92514" y="16671"/>
                  <a:pt x="318085" y="0"/>
                </a:cubicBezTo>
                <a:cubicBezTo>
                  <a:pt x="2127511" y="337113"/>
                  <a:pt x="3337490" y="49633"/>
                  <a:pt x="4943936" y="0"/>
                </a:cubicBezTo>
                <a:lnTo>
                  <a:pt x="4943936" y="0"/>
                </a:lnTo>
                <a:cubicBezTo>
                  <a:pt x="5509695" y="-189925"/>
                  <a:pt x="6198367" y="52186"/>
                  <a:pt x="7062765" y="0"/>
                </a:cubicBezTo>
                <a:cubicBezTo>
                  <a:pt x="7295756" y="-60598"/>
                  <a:pt x="7705357" y="97381"/>
                  <a:pt x="8157232" y="0"/>
                </a:cubicBezTo>
                <a:cubicBezTo>
                  <a:pt x="8363290" y="43682"/>
                  <a:pt x="8436235" y="102589"/>
                  <a:pt x="8475318" y="217248"/>
                </a:cubicBezTo>
                <a:cubicBezTo>
                  <a:pt x="8464836" y="273148"/>
                  <a:pt x="8478238" y="643494"/>
                  <a:pt x="8475318" y="760353"/>
                </a:cubicBezTo>
                <a:lnTo>
                  <a:pt x="8475318" y="760353"/>
                </a:lnTo>
                <a:cubicBezTo>
                  <a:pt x="8494805" y="813314"/>
                  <a:pt x="8454715" y="1041703"/>
                  <a:pt x="8475318" y="1086218"/>
                </a:cubicBezTo>
                <a:lnTo>
                  <a:pt x="8475318" y="1086213"/>
                </a:lnTo>
                <a:cubicBezTo>
                  <a:pt x="8442964" y="1173072"/>
                  <a:pt x="8320074" y="1340250"/>
                  <a:pt x="8157232" y="1303462"/>
                </a:cubicBezTo>
                <a:cubicBezTo>
                  <a:pt x="7847915" y="1402772"/>
                  <a:pt x="7595340" y="1326870"/>
                  <a:pt x="7062765" y="1303462"/>
                </a:cubicBezTo>
                <a:cubicBezTo>
                  <a:pt x="6681973" y="1359981"/>
                  <a:pt x="5932489" y="1823836"/>
                  <a:pt x="5548789" y="1720308"/>
                </a:cubicBezTo>
                <a:cubicBezTo>
                  <a:pt x="5460882" y="1592251"/>
                  <a:pt x="5174717" y="1486280"/>
                  <a:pt x="4943936" y="1303462"/>
                </a:cubicBezTo>
                <a:cubicBezTo>
                  <a:pt x="3808766" y="1303358"/>
                  <a:pt x="1617645" y="1087499"/>
                  <a:pt x="318085" y="1303462"/>
                </a:cubicBezTo>
                <a:cubicBezTo>
                  <a:pt x="141743" y="1311716"/>
                  <a:pt x="-38263" y="1240794"/>
                  <a:pt x="0" y="1086213"/>
                </a:cubicBezTo>
                <a:lnTo>
                  <a:pt x="0" y="1086218"/>
                </a:lnTo>
                <a:cubicBezTo>
                  <a:pt x="-60185" y="921937"/>
                  <a:pt x="526" y="851254"/>
                  <a:pt x="0" y="760353"/>
                </a:cubicBezTo>
                <a:lnTo>
                  <a:pt x="0" y="760353"/>
                </a:lnTo>
                <a:cubicBezTo>
                  <a:pt x="-45998" y="541283"/>
                  <a:pt x="68422" y="355062"/>
                  <a:pt x="0" y="217248"/>
                </a:cubicBezTo>
                <a:close/>
              </a:path>
              <a:path w="8475318" h="1303462" stroke="0" extrusionOk="0">
                <a:moveTo>
                  <a:pt x="0" y="217248"/>
                </a:moveTo>
                <a:cubicBezTo>
                  <a:pt x="5481" y="53828"/>
                  <a:pt x="181125" y="12045"/>
                  <a:pt x="318085" y="0"/>
                </a:cubicBezTo>
                <a:cubicBezTo>
                  <a:pt x="2228390" y="4243"/>
                  <a:pt x="2888652" y="5316"/>
                  <a:pt x="4943936" y="0"/>
                </a:cubicBezTo>
                <a:lnTo>
                  <a:pt x="4943936" y="0"/>
                </a:lnTo>
                <a:cubicBezTo>
                  <a:pt x="5365471" y="-81890"/>
                  <a:pt x="6658624" y="15112"/>
                  <a:pt x="7062765" y="0"/>
                </a:cubicBezTo>
                <a:cubicBezTo>
                  <a:pt x="7309251" y="-63872"/>
                  <a:pt x="7705886" y="20902"/>
                  <a:pt x="8157232" y="0"/>
                </a:cubicBezTo>
                <a:cubicBezTo>
                  <a:pt x="8348352" y="2257"/>
                  <a:pt x="8467614" y="93404"/>
                  <a:pt x="8475318" y="217248"/>
                </a:cubicBezTo>
                <a:cubicBezTo>
                  <a:pt x="8468407" y="291198"/>
                  <a:pt x="8472345" y="650869"/>
                  <a:pt x="8475318" y="760353"/>
                </a:cubicBezTo>
                <a:lnTo>
                  <a:pt x="8475318" y="760353"/>
                </a:lnTo>
                <a:cubicBezTo>
                  <a:pt x="8483518" y="838460"/>
                  <a:pt x="8457729" y="968246"/>
                  <a:pt x="8475318" y="1086218"/>
                </a:cubicBezTo>
                <a:lnTo>
                  <a:pt x="8475318" y="1086213"/>
                </a:lnTo>
                <a:cubicBezTo>
                  <a:pt x="8446853" y="1219168"/>
                  <a:pt x="8319689" y="1317147"/>
                  <a:pt x="8157232" y="1303462"/>
                </a:cubicBezTo>
                <a:cubicBezTo>
                  <a:pt x="7669626" y="1379331"/>
                  <a:pt x="7300944" y="1229243"/>
                  <a:pt x="7062765" y="1303462"/>
                </a:cubicBezTo>
                <a:cubicBezTo>
                  <a:pt x="6474332" y="1510984"/>
                  <a:pt x="6295234" y="1597943"/>
                  <a:pt x="5548789" y="1720308"/>
                </a:cubicBezTo>
                <a:cubicBezTo>
                  <a:pt x="5294675" y="1606994"/>
                  <a:pt x="5163846" y="1456720"/>
                  <a:pt x="4943936" y="1303462"/>
                </a:cubicBezTo>
                <a:cubicBezTo>
                  <a:pt x="3746656" y="1481272"/>
                  <a:pt x="1719730" y="1361204"/>
                  <a:pt x="318085" y="1303462"/>
                </a:cubicBezTo>
                <a:cubicBezTo>
                  <a:pt x="114434" y="1323084"/>
                  <a:pt x="35876" y="1178733"/>
                  <a:pt x="0" y="1086213"/>
                </a:cubicBezTo>
                <a:lnTo>
                  <a:pt x="0" y="1086218"/>
                </a:lnTo>
                <a:cubicBezTo>
                  <a:pt x="13223" y="982557"/>
                  <a:pt x="-10693" y="848323"/>
                  <a:pt x="0" y="760353"/>
                </a:cubicBezTo>
                <a:lnTo>
                  <a:pt x="0" y="760353"/>
                </a:lnTo>
                <a:cubicBezTo>
                  <a:pt x="34958" y="601552"/>
                  <a:pt x="-10345" y="314319"/>
                  <a:pt x="0" y="217248"/>
                </a:cubicBezTo>
                <a:close/>
              </a:path>
              <a:path w="8475318" h="1303462" fill="none" stroke="0" extrusionOk="0">
                <a:moveTo>
                  <a:pt x="0" y="217248"/>
                </a:moveTo>
                <a:cubicBezTo>
                  <a:pt x="-643" y="139226"/>
                  <a:pt x="131403" y="5304"/>
                  <a:pt x="318085" y="0"/>
                </a:cubicBezTo>
                <a:cubicBezTo>
                  <a:pt x="2481719" y="39109"/>
                  <a:pt x="3155371" y="246289"/>
                  <a:pt x="4943936" y="0"/>
                </a:cubicBezTo>
                <a:lnTo>
                  <a:pt x="4943936" y="0"/>
                </a:lnTo>
                <a:cubicBezTo>
                  <a:pt x="5629961" y="-80104"/>
                  <a:pt x="6115945" y="-67306"/>
                  <a:pt x="7062765" y="0"/>
                </a:cubicBezTo>
                <a:cubicBezTo>
                  <a:pt x="7270770" y="-71979"/>
                  <a:pt x="7695705" y="-19472"/>
                  <a:pt x="8157232" y="0"/>
                </a:cubicBezTo>
                <a:cubicBezTo>
                  <a:pt x="8352957" y="-4079"/>
                  <a:pt x="8490107" y="106164"/>
                  <a:pt x="8475318" y="217248"/>
                </a:cubicBezTo>
                <a:cubicBezTo>
                  <a:pt x="8456564" y="255671"/>
                  <a:pt x="8448870" y="676988"/>
                  <a:pt x="8475318" y="760353"/>
                </a:cubicBezTo>
                <a:lnTo>
                  <a:pt x="8475318" y="760353"/>
                </a:lnTo>
                <a:cubicBezTo>
                  <a:pt x="8501106" y="807706"/>
                  <a:pt x="8449959" y="1036158"/>
                  <a:pt x="8475318" y="1086218"/>
                </a:cubicBezTo>
                <a:lnTo>
                  <a:pt x="8475318" y="1086213"/>
                </a:lnTo>
                <a:cubicBezTo>
                  <a:pt x="8489651" y="1203438"/>
                  <a:pt x="8292641" y="1320897"/>
                  <a:pt x="8157232" y="1303462"/>
                </a:cubicBezTo>
                <a:cubicBezTo>
                  <a:pt x="7838970" y="1230398"/>
                  <a:pt x="7589730" y="1272767"/>
                  <a:pt x="7062765" y="1303462"/>
                </a:cubicBezTo>
                <a:cubicBezTo>
                  <a:pt x="6808392" y="1303359"/>
                  <a:pt x="6032708" y="1679862"/>
                  <a:pt x="5548789" y="1720308"/>
                </a:cubicBezTo>
                <a:cubicBezTo>
                  <a:pt x="5510107" y="1626453"/>
                  <a:pt x="5121992" y="1511219"/>
                  <a:pt x="4943936" y="1303462"/>
                </a:cubicBezTo>
                <a:cubicBezTo>
                  <a:pt x="4025005" y="1283483"/>
                  <a:pt x="1459845" y="1320632"/>
                  <a:pt x="318085" y="1303462"/>
                </a:cubicBezTo>
                <a:cubicBezTo>
                  <a:pt x="115816" y="1314241"/>
                  <a:pt x="85" y="1221465"/>
                  <a:pt x="0" y="1086213"/>
                </a:cubicBezTo>
                <a:lnTo>
                  <a:pt x="0" y="1086218"/>
                </a:lnTo>
                <a:cubicBezTo>
                  <a:pt x="-45077" y="922141"/>
                  <a:pt x="-21282" y="843323"/>
                  <a:pt x="0" y="760353"/>
                </a:cubicBezTo>
                <a:lnTo>
                  <a:pt x="0" y="760353"/>
                </a:lnTo>
                <a:cubicBezTo>
                  <a:pt x="-47807" y="573915"/>
                  <a:pt x="38529" y="371089"/>
                  <a:pt x="0" y="217248"/>
                </a:cubicBezTo>
                <a:close/>
              </a:path>
              <a:path w="8475318" h="1303462" fill="none" stroke="0" extrusionOk="0">
                <a:moveTo>
                  <a:pt x="0" y="217248"/>
                </a:moveTo>
                <a:cubicBezTo>
                  <a:pt x="31633" y="118806"/>
                  <a:pt x="123145" y="1865"/>
                  <a:pt x="318085" y="0"/>
                </a:cubicBezTo>
                <a:cubicBezTo>
                  <a:pt x="2271029" y="242578"/>
                  <a:pt x="3206559" y="236198"/>
                  <a:pt x="4943936" y="0"/>
                </a:cubicBezTo>
                <a:lnTo>
                  <a:pt x="4943936" y="0"/>
                </a:lnTo>
                <a:cubicBezTo>
                  <a:pt x="5595454" y="-70455"/>
                  <a:pt x="6130177" y="-82740"/>
                  <a:pt x="7062765" y="0"/>
                </a:cubicBezTo>
                <a:cubicBezTo>
                  <a:pt x="7308350" y="-84940"/>
                  <a:pt x="7676005" y="31031"/>
                  <a:pt x="8157232" y="0"/>
                </a:cubicBezTo>
                <a:cubicBezTo>
                  <a:pt x="8350696" y="21891"/>
                  <a:pt x="8458818" y="97133"/>
                  <a:pt x="8475318" y="217248"/>
                </a:cubicBezTo>
                <a:cubicBezTo>
                  <a:pt x="8461369" y="253600"/>
                  <a:pt x="8465358" y="664895"/>
                  <a:pt x="8475318" y="760353"/>
                </a:cubicBezTo>
                <a:lnTo>
                  <a:pt x="8475318" y="760353"/>
                </a:lnTo>
                <a:cubicBezTo>
                  <a:pt x="8495747" y="811474"/>
                  <a:pt x="8455684" y="1045980"/>
                  <a:pt x="8475318" y="1086218"/>
                </a:cubicBezTo>
                <a:lnTo>
                  <a:pt x="8475318" y="1086213"/>
                </a:lnTo>
                <a:cubicBezTo>
                  <a:pt x="8480261" y="1184637"/>
                  <a:pt x="8313022" y="1332866"/>
                  <a:pt x="8157232" y="1303462"/>
                </a:cubicBezTo>
                <a:cubicBezTo>
                  <a:pt x="7854137" y="1363912"/>
                  <a:pt x="7597010" y="1301445"/>
                  <a:pt x="7062765" y="1303462"/>
                </a:cubicBezTo>
                <a:cubicBezTo>
                  <a:pt x="6704859" y="1352607"/>
                  <a:pt x="5895868" y="1782653"/>
                  <a:pt x="5548789" y="1720308"/>
                </a:cubicBezTo>
                <a:cubicBezTo>
                  <a:pt x="5495129" y="1615163"/>
                  <a:pt x="5120711" y="1477045"/>
                  <a:pt x="4943936" y="1303462"/>
                </a:cubicBezTo>
                <a:cubicBezTo>
                  <a:pt x="3914003" y="1271275"/>
                  <a:pt x="1690953" y="1205832"/>
                  <a:pt x="318085" y="1303462"/>
                </a:cubicBezTo>
                <a:cubicBezTo>
                  <a:pt x="118580" y="1314288"/>
                  <a:pt x="-9753" y="1215757"/>
                  <a:pt x="0" y="1086213"/>
                </a:cubicBezTo>
                <a:lnTo>
                  <a:pt x="0" y="1086218"/>
                </a:lnTo>
                <a:cubicBezTo>
                  <a:pt x="-53020" y="922394"/>
                  <a:pt x="-10819" y="841127"/>
                  <a:pt x="0" y="760353"/>
                </a:cubicBezTo>
                <a:lnTo>
                  <a:pt x="0" y="760353"/>
                </a:lnTo>
                <a:cubicBezTo>
                  <a:pt x="-42766" y="545599"/>
                  <a:pt x="46455" y="344771"/>
                  <a:pt x="0" y="217248"/>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037930" y="2314193"/>
            <a:ext cx="8693088"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1 đọc với giọng chậm rãi, trầm lắng</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3471" y="106789"/>
                    <a:pt x="48867" y="19088"/>
                    <a:pt x="208300" y="0"/>
                  </a:cubicBezTo>
                  <a:cubicBezTo>
                    <a:pt x="1446306" y="249638"/>
                    <a:pt x="2260580" y="-3831"/>
                    <a:pt x="3237573" y="0"/>
                  </a:cubicBezTo>
                  <a:lnTo>
                    <a:pt x="3237573" y="0"/>
                  </a:lnTo>
                  <a:cubicBezTo>
                    <a:pt x="3681962" y="-113861"/>
                    <a:pt x="4054789" y="26798"/>
                    <a:pt x="4625105" y="0"/>
                  </a:cubicBezTo>
                  <a:cubicBezTo>
                    <a:pt x="4768675" y="-44003"/>
                    <a:pt x="5076827" y="38379"/>
                    <a:pt x="5341824" y="0"/>
                  </a:cubicBezTo>
                  <a:cubicBezTo>
                    <a:pt x="5469086" y="19741"/>
                    <a:pt x="5536935" y="95320"/>
                    <a:pt x="5550126" y="208300"/>
                  </a:cubicBezTo>
                  <a:cubicBezTo>
                    <a:pt x="5544277" y="262080"/>
                    <a:pt x="5548698" y="627354"/>
                    <a:pt x="5550126" y="729037"/>
                  </a:cubicBezTo>
                  <a:lnTo>
                    <a:pt x="5550126" y="729037"/>
                  </a:lnTo>
                  <a:cubicBezTo>
                    <a:pt x="5566118" y="779446"/>
                    <a:pt x="5536618" y="998212"/>
                    <a:pt x="5550126" y="1041482"/>
                  </a:cubicBezTo>
                  <a:lnTo>
                    <a:pt x="5550126" y="1041477"/>
                  </a:lnTo>
                  <a:cubicBezTo>
                    <a:pt x="5525430" y="1124964"/>
                    <a:pt x="5444608" y="1291836"/>
                    <a:pt x="5341824" y="1249779"/>
                  </a:cubicBezTo>
                  <a:cubicBezTo>
                    <a:pt x="5140164" y="1324979"/>
                    <a:pt x="4968445" y="1243860"/>
                    <a:pt x="4625105" y="1249779"/>
                  </a:cubicBezTo>
                  <a:cubicBezTo>
                    <a:pt x="4386869" y="1309396"/>
                    <a:pt x="3888714" y="1711944"/>
                    <a:pt x="3633666" y="1649457"/>
                  </a:cubicBezTo>
                  <a:cubicBezTo>
                    <a:pt x="3568695" y="1514129"/>
                    <a:pt x="3408700" y="1408974"/>
                    <a:pt x="3237573" y="1249779"/>
                  </a:cubicBezTo>
                  <a:cubicBezTo>
                    <a:pt x="2424593" y="1249610"/>
                    <a:pt x="1046903" y="1140962"/>
                    <a:pt x="208300" y="1249779"/>
                  </a:cubicBezTo>
                  <a:cubicBezTo>
                    <a:pt x="89817" y="1302200"/>
                    <a:pt x="-26592" y="1187787"/>
                    <a:pt x="0" y="1041477"/>
                  </a:cubicBezTo>
                  <a:lnTo>
                    <a:pt x="0" y="1041482"/>
                  </a:lnTo>
                  <a:cubicBezTo>
                    <a:pt x="-36536" y="885185"/>
                    <a:pt x="1987" y="814208"/>
                    <a:pt x="0" y="729037"/>
                  </a:cubicBezTo>
                  <a:lnTo>
                    <a:pt x="0" y="729037"/>
                  </a:lnTo>
                  <a:cubicBezTo>
                    <a:pt x="-60235" y="499741"/>
                    <a:pt x="50970" y="342294"/>
                    <a:pt x="0" y="208300"/>
                  </a:cubicBezTo>
                  <a:close/>
                </a:path>
                <a:path w="5550126" h="1249779" stroke="0" extrusionOk="0">
                  <a:moveTo>
                    <a:pt x="0" y="208300"/>
                  </a:moveTo>
                  <a:cubicBezTo>
                    <a:pt x="-1268" y="86447"/>
                    <a:pt x="116905" y="2875"/>
                    <a:pt x="208300" y="0"/>
                  </a:cubicBezTo>
                  <a:cubicBezTo>
                    <a:pt x="1451000" y="45578"/>
                    <a:pt x="1930381" y="14857"/>
                    <a:pt x="3237573" y="0"/>
                  </a:cubicBezTo>
                  <a:lnTo>
                    <a:pt x="3237573" y="0"/>
                  </a:lnTo>
                  <a:cubicBezTo>
                    <a:pt x="3495163" y="-80159"/>
                    <a:pt x="4360648" y="-13677"/>
                    <a:pt x="4625105" y="0"/>
                  </a:cubicBezTo>
                  <a:cubicBezTo>
                    <a:pt x="4804969" y="-45252"/>
                    <a:pt x="5072366" y="793"/>
                    <a:pt x="5341824" y="0"/>
                  </a:cubicBezTo>
                  <a:cubicBezTo>
                    <a:pt x="5465394" y="-3261"/>
                    <a:pt x="5521383" y="85882"/>
                    <a:pt x="5550126" y="208300"/>
                  </a:cubicBezTo>
                  <a:cubicBezTo>
                    <a:pt x="5543849" y="273623"/>
                    <a:pt x="5550042" y="622879"/>
                    <a:pt x="5550126" y="729037"/>
                  </a:cubicBezTo>
                  <a:lnTo>
                    <a:pt x="5550126" y="729037"/>
                  </a:lnTo>
                  <a:cubicBezTo>
                    <a:pt x="5540696" y="790565"/>
                    <a:pt x="5540877" y="926270"/>
                    <a:pt x="5550126" y="1041482"/>
                  </a:cubicBezTo>
                  <a:lnTo>
                    <a:pt x="5550126" y="1041477"/>
                  </a:lnTo>
                  <a:cubicBezTo>
                    <a:pt x="5535035" y="1164764"/>
                    <a:pt x="5462726" y="1274579"/>
                    <a:pt x="5341824" y="1249779"/>
                  </a:cubicBezTo>
                  <a:cubicBezTo>
                    <a:pt x="5025004" y="1319515"/>
                    <a:pt x="4779885" y="1176561"/>
                    <a:pt x="4625105" y="1249779"/>
                  </a:cubicBezTo>
                  <a:cubicBezTo>
                    <a:pt x="4232178" y="1464952"/>
                    <a:pt x="4131830" y="1532570"/>
                    <a:pt x="3633666" y="1649457"/>
                  </a:cubicBezTo>
                  <a:cubicBezTo>
                    <a:pt x="3468024" y="1536562"/>
                    <a:pt x="3365790" y="1403405"/>
                    <a:pt x="3237573" y="1249779"/>
                  </a:cubicBezTo>
                  <a:cubicBezTo>
                    <a:pt x="2478221" y="1461447"/>
                    <a:pt x="1050551" y="1351738"/>
                    <a:pt x="208300" y="1249779"/>
                  </a:cubicBezTo>
                  <a:cubicBezTo>
                    <a:pt x="71180" y="1275718"/>
                    <a:pt x="26146" y="1128659"/>
                    <a:pt x="0" y="1041477"/>
                  </a:cubicBezTo>
                  <a:lnTo>
                    <a:pt x="0" y="1041482"/>
                  </a:lnTo>
                  <a:cubicBezTo>
                    <a:pt x="7870" y="941326"/>
                    <a:pt x="-7240" y="814229"/>
                    <a:pt x="0" y="729037"/>
                  </a:cubicBezTo>
                  <a:lnTo>
                    <a:pt x="0" y="729037"/>
                  </a:lnTo>
                  <a:cubicBezTo>
                    <a:pt x="24233" y="565536"/>
                    <a:pt x="-9377" y="291911"/>
                    <a:pt x="0" y="208300"/>
                  </a:cubicBezTo>
                  <a:close/>
                </a:path>
                <a:path w="5550126" h="1249779" fill="none" stroke="0" extrusionOk="0">
                  <a:moveTo>
                    <a:pt x="0" y="208300"/>
                  </a:moveTo>
                  <a:cubicBezTo>
                    <a:pt x="-2107" y="132654"/>
                    <a:pt x="85921" y="1348"/>
                    <a:pt x="208300" y="0"/>
                  </a:cubicBezTo>
                  <a:cubicBezTo>
                    <a:pt x="1543881" y="88363"/>
                    <a:pt x="2073379" y="220570"/>
                    <a:pt x="3237573" y="0"/>
                  </a:cubicBezTo>
                  <a:lnTo>
                    <a:pt x="3237573" y="0"/>
                  </a:lnTo>
                  <a:cubicBezTo>
                    <a:pt x="3667442" y="-57975"/>
                    <a:pt x="3977053" y="-47026"/>
                    <a:pt x="4625105" y="0"/>
                  </a:cubicBezTo>
                  <a:cubicBezTo>
                    <a:pt x="4789344" y="-107188"/>
                    <a:pt x="5044099" y="-6823"/>
                    <a:pt x="5341824" y="0"/>
                  </a:cubicBezTo>
                  <a:cubicBezTo>
                    <a:pt x="5460504" y="-1841"/>
                    <a:pt x="5564406" y="97192"/>
                    <a:pt x="5550126" y="208300"/>
                  </a:cubicBezTo>
                  <a:cubicBezTo>
                    <a:pt x="5537484" y="251957"/>
                    <a:pt x="5522691" y="658074"/>
                    <a:pt x="5550126" y="729037"/>
                  </a:cubicBezTo>
                  <a:lnTo>
                    <a:pt x="5550126" y="729037"/>
                  </a:lnTo>
                  <a:cubicBezTo>
                    <a:pt x="5561777" y="778877"/>
                    <a:pt x="5529776" y="990729"/>
                    <a:pt x="5550126" y="1041482"/>
                  </a:cubicBezTo>
                  <a:lnTo>
                    <a:pt x="5550126" y="1041477"/>
                  </a:lnTo>
                  <a:cubicBezTo>
                    <a:pt x="5559086" y="1141324"/>
                    <a:pt x="5432566" y="1266958"/>
                    <a:pt x="5341824" y="1249779"/>
                  </a:cubicBezTo>
                  <a:cubicBezTo>
                    <a:pt x="5152276" y="1224510"/>
                    <a:pt x="4986308" y="1226803"/>
                    <a:pt x="4625105" y="1249779"/>
                  </a:cubicBezTo>
                  <a:cubicBezTo>
                    <a:pt x="4424288" y="1274431"/>
                    <a:pt x="3932504" y="1625965"/>
                    <a:pt x="3633666" y="1649457"/>
                  </a:cubicBezTo>
                  <a:cubicBezTo>
                    <a:pt x="3604541" y="1558025"/>
                    <a:pt x="3373715" y="1455601"/>
                    <a:pt x="3237573" y="1249779"/>
                  </a:cubicBezTo>
                  <a:cubicBezTo>
                    <a:pt x="2562097" y="1148518"/>
                    <a:pt x="957053" y="1319715"/>
                    <a:pt x="208300" y="1249779"/>
                  </a:cubicBezTo>
                  <a:cubicBezTo>
                    <a:pt x="71023" y="1258301"/>
                    <a:pt x="2049" y="1171891"/>
                    <a:pt x="0" y="1041477"/>
                  </a:cubicBezTo>
                  <a:lnTo>
                    <a:pt x="0" y="1041482"/>
                  </a:lnTo>
                  <a:cubicBezTo>
                    <a:pt x="-34368" y="880566"/>
                    <a:pt x="-10187" y="806188"/>
                    <a:pt x="0" y="729037"/>
                  </a:cubicBezTo>
                  <a:lnTo>
                    <a:pt x="0" y="729037"/>
                  </a:lnTo>
                  <a:cubicBezTo>
                    <a:pt x="-33667" y="543544"/>
                    <a:pt x="32471" y="343714"/>
                    <a:pt x="0" y="208300"/>
                  </a:cubicBezTo>
                  <a:close/>
                </a:path>
                <a:path w="5550126" h="1249779" fill="none" stroke="0" extrusionOk="0">
                  <a:moveTo>
                    <a:pt x="0" y="208300"/>
                  </a:moveTo>
                  <a:cubicBezTo>
                    <a:pt x="8857" y="119769"/>
                    <a:pt x="69584" y="8702"/>
                    <a:pt x="208300" y="0"/>
                  </a:cubicBezTo>
                  <a:cubicBezTo>
                    <a:pt x="1579338" y="156831"/>
                    <a:pt x="2166357" y="100574"/>
                    <a:pt x="3237573" y="0"/>
                  </a:cubicBezTo>
                  <a:lnTo>
                    <a:pt x="3237573" y="0"/>
                  </a:lnTo>
                  <a:cubicBezTo>
                    <a:pt x="3697439" y="-85444"/>
                    <a:pt x="4035075" y="-5996"/>
                    <a:pt x="4625105" y="0"/>
                  </a:cubicBezTo>
                  <a:cubicBezTo>
                    <a:pt x="4773187" y="-54381"/>
                    <a:pt x="5074550" y="23517"/>
                    <a:pt x="5341824" y="0"/>
                  </a:cubicBezTo>
                  <a:cubicBezTo>
                    <a:pt x="5461950" y="6992"/>
                    <a:pt x="5552724" y="85730"/>
                    <a:pt x="5550126" y="208300"/>
                  </a:cubicBezTo>
                  <a:cubicBezTo>
                    <a:pt x="5539230" y="254444"/>
                    <a:pt x="5542498" y="641006"/>
                    <a:pt x="5550126" y="729037"/>
                  </a:cubicBezTo>
                  <a:lnTo>
                    <a:pt x="5550126" y="729037"/>
                  </a:lnTo>
                  <a:cubicBezTo>
                    <a:pt x="5570020" y="775370"/>
                    <a:pt x="5537395" y="999122"/>
                    <a:pt x="5550126" y="1041482"/>
                  </a:cubicBezTo>
                  <a:lnTo>
                    <a:pt x="5550126" y="1041477"/>
                  </a:lnTo>
                  <a:cubicBezTo>
                    <a:pt x="5543376" y="1136980"/>
                    <a:pt x="5435121" y="1276332"/>
                    <a:pt x="5341824" y="1249779"/>
                  </a:cubicBezTo>
                  <a:cubicBezTo>
                    <a:pt x="5143964" y="1306175"/>
                    <a:pt x="5001618" y="1232840"/>
                    <a:pt x="4625105" y="1249779"/>
                  </a:cubicBezTo>
                  <a:cubicBezTo>
                    <a:pt x="4404549" y="1297604"/>
                    <a:pt x="3867770" y="1684902"/>
                    <a:pt x="3633666" y="1649457"/>
                  </a:cubicBezTo>
                  <a:cubicBezTo>
                    <a:pt x="3595866" y="1533425"/>
                    <a:pt x="3351954" y="1431394"/>
                    <a:pt x="3237573" y="1249779"/>
                  </a:cubicBezTo>
                  <a:cubicBezTo>
                    <a:pt x="2541434" y="1230616"/>
                    <a:pt x="1052468" y="1204125"/>
                    <a:pt x="208300" y="1249779"/>
                  </a:cubicBezTo>
                  <a:cubicBezTo>
                    <a:pt x="87583" y="1275622"/>
                    <a:pt x="-1331" y="1167164"/>
                    <a:pt x="0" y="1041477"/>
                  </a:cubicBezTo>
                  <a:lnTo>
                    <a:pt x="0" y="1041482"/>
                  </a:lnTo>
                  <a:cubicBezTo>
                    <a:pt x="-47915" y="876574"/>
                    <a:pt x="-8981" y="796686"/>
                    <a:pt x="0" y="729037"/>
                  </a:cubicBezTo>
                  <a:lnTo>
                    <a:pt x="0" y="729037"/>
                  </a:lnTo>
                  <a:cubicBezTo>
                    <a:pt x="-47053" y="517958"/>
                    <a:pt x="22837" y="327015"/>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đoạn 1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49486" y="103087"/>
                  <a:pt x="92735" y="15311"/>
                  <a:pt x="318085" y="0"/>
                </a:cubicBezTo>
                <a:cubicBezTo>
                  <a:pt x="2079800" y="339167"/>
                  <a:pt x="3322049" y="35954"/>
                  <a:pt x="4943936" y="0"/>
                </a:cubicBezTo>
                <a:lnTo>
                  <a:pt x="4943936" y="0"/>
                </a:lnTo>
                <a:cubicBezTo>
                  <a:pt x="5515984" y="-166658"/>
                  <a:pt x="6264756" y="156103"/>
                  <a:pt x="7062765" y="0"/>
                </a:cubicBezTo>
                <a:cubicBezTo>
                  <a:pt x="7298428" y="-58468"/>
                  <a:pt x="7734103" y="61391"/>
                  <a:pt x="8157232" y="0"/>
                </a:cubicBezTo>
                <a:cubicBezTo>
                  <a:pt x="8354865" y="28491"/>
                  <a:pt x="8456799" y="82776"/>
                  <a:pt x="8475318" y="179540"/>
                </a:cubicBezTo>
                <a:cubicBezTo>
                  <a:pt x="8472866" y="224397"/>
                  <a:pt x="8466528" y="542983"/>
                  <a:pt x="8475318" y="628377"/>
                </a:cubicBezTo>
                <a:lnTo>
                  <a:pt x="8475318" y="628377"/>
                </a:lnTo>
                <a:cubicBezTo>
                  <a:pt x="8495535" y="671490"/>
                  <a:pt x="8454766" y="856476"/>
                  <a:pt x="8475318" y="897682"/>
                </a:cubicBezTo>
                <a:lnTo>
                  <a:pt x="8475318" y="897677"/>
                </a:lnTo>
                <a:cubicBezTo>
                  <a:pt x="8432623" y="953525"/>
                  <a:pt x="8324322" y="1098305"/>
                  <a:pt x="8157232" y="1077218"/>
                </a:cubicBezTo>
                <a:cubicBezTo>
                  <a:pt x="7853591" y="1146580"/>
                  <a:pt x="7596154" y="1110135"/>
                  <a:pt x="7062765" y="1077218"/>
                </a:cubicBezTo>
                <a:cubicBezTo>
                  <a:pt x="6693449" y="1123337"/>
                  <a:pt x="5961150" y="1479169"/>
                  <a:pt x="5548789" y="1421712"/>
                </a:cubicBezTo>
                <a:cubicBezTo>
                  <a:pt x="5453533" y="1290627"/>
                  <a:pt x="5181006" y="1218261"/>
                  <a:pt x="4943936" y="1077218"/>
                </a:cubicBezTo>
                <a:cubicBezTo>
                  <a:pt x="3815775" y="1076987"/>
                  <a:pt x="1617876" y="842214"/>
                  <a:pt x="318085" y="1077218"/>
                </a:cubicBezTo>
                <a:cubicBezTo>
                  <a:pt x="140228" y="1106301"/>
                  <a:pt x="-33460" y="1023802"/>
                  <a:pt x="0" y="897677"/>
                </a:cubicBezTo>
                <a:lnTo>
                  <a:pt x="0" y="897682"/>
                </a:lnTo>
                <a:cubicBezTo>
                  <a:pt x="-69355" y="759696"/>
                  <a:pt x="-20195" y="697869"/>
                  <a:pt x="0" y="628377"/>
                </a:cubicBezTo>
                <a:lnTo>
                  <a:pt x="0" y="628377"/>
                </a:lnTo>
                <a:cubicBezTo>
                  <a:pt x="-58856" y="437323"/>
                  <a:pt x="49443" y="298850"/>
                  <a:pt x="0" y="179540"/>
                </a:cubicBezTo>
                <a:close/>
              </a:path>
              <a:path w="8475318" h="1077218" stroke="0" extrusionOk="0">
                <a:moveTo>
                  <a:pt x="0" y="179540"/>
                </a:moveTo>
                <a:cubicBezTo>
                  <a:pt x="3015" y="45163"/>
                  <a:pt x="179295" y="10630"/>
                  <a:pt x="318085" y="0"/>
                </a:cubicBezTo>
                <a:cubicBezTo>
                  <a:pt x="2187442" y="16256"/>
                  <a:pt x="2951771" y="31514"/>
                  <a:pt x="4943936" y="0"/>
                </a:cubicBezTo>
                <a:lnTo>
                  <a:pt x="4943936" y="0"/>
                </a:lnTo>
                <a:cubicBezTo>
                  <a:pt x="5325198" y="-84929"/>
                  <a:pt x="6658312" y="44782"/>
                  <a:pt x="7062765" y="0"/>
                </a:cubicBezTo>
                <a:cubicBezTo>
                  <a:pt x="7295103" y="-63840"/>
                  <a:pt x="7758499" y="-29478"/>
                  <a:pt x="8157232" y="0"/>
                </a:cubicBezTo>
                <a:cubicBezTo>
                  <a:pt x="8349153" y="5035"/>
                  <a:pt x="8452411" y="74325"/>
                  <a:pt x="8475318" y="179540"/>
                </a:cubicBezTo>
                <a:cubicBezTo>
                  <a:pt x="8469256" y="243882"/>
                  <a:pt x="8470505" y="539255"/>
                  <a:pt x="8475318" y="628377"/>
                </a:cubicBezTo>
                <a:lnTo>
                  <a:pt x="8475318" y="628377"/>
                </a:lnTo>
                <a:cubicBezTo>
                  <a:pt x="8484620" y="691392"/>
                  <a:pt x="8449792" y="796677"/>
                  <a:pt x="8475318" y="897682"/>
                </a:cubicBezTo>
                <a:lnTo>
                  <a:pt x="8475318" y="897677"/>
                </a:lnTo>
                <a:cubicBezTo>
                  <a:pt x="8454674" y="1007202"/>
                  <a:pt x="8342158" y="1108140"/>
                  <a:pt x="8157232" y="1077218"/>
                </a:cubicBezTo>
                <a:cubicBezTo>
                  <a:pt x="7679698" y="1171623"/>
                  <a:pt x="7300173" y="999324"/>
                  <a:pt x="7062765" y="1077218"/>
                </a:cubicBezTo>
                <a:cubicBezTo>
                  <a:pt x="6457765" y="1289568"/>
                  <a:pt x="6325394" y="1327746"/>
                  <a:pt x="5548789" y="1421712"/>
                </a:cubicBezTo>
                <a:cubicBezTo>
                  <a:pt x="5292844" y="1322196"/>
                  <a:pt x="5157813" y="1211333"/>
                  <a:pt x="4943936" y="1077218"/>
                </a:cubicBezTo>
                <a:cubicBezTo>
                  <a:pt x="3748228" y="1264303"/>
                  <a:pt x="1674889" y="1123146"/>
                  <a:pt x="318085" y="1077218"/>
                </a:cubicBezTo>
                <a:cubicBezTo>
                  <a:pt x="114722" y="1095547"/>
                  <a:pt x="42447" y="963141"/>
                  <a:pt x="0" y="897677"/>
                </a:cubicBezTo>
                <a:lnTo>
                  <a:pt x="0" y="897682"/>
                </a:lnTo>
                <a:cubicBezTo>
                  <a:pt x="15408" y="806922"/>
                  <a:pt x="-9894" y="690008"/>
                  <a:pt x="0" y="628377"/>
                </a:cubicBezTo>
                <a:lnTo>
                  <a:pt x="0" y="628377"/>
                </a:lnTo>
                <a:cubicBezTo>
                  <a:pt x="37189" y="492817"/>
                  <a:pt x="-13286" y="258667"/>
                  <a:pt x="0" y="179540"/>
                </a:cubicBezTo>
                <a:close/>
              </a:path>
              <a:path w="8475318" h="1077218" fill="none" stroke="0" extrusionOk="0">
                <a:moveTo>
                  <a:pt x="0" y="179540"/>
                </a:moveTo>
                <a:cubicBezTo>
                  <a:pt x="178" y="123434"/>
                  <a:pt x="132286" y="3978"/>
                  <a:pt x="318085" y="0"/>
                </a:cubicBezTo>
                <a:cubicBezTo>
                  <a:pt x="2309249" y="14297"/>
                  <a:pt x="3147889" y="185308"/>
                  <a:pt x="4943936" y="0"/>
                </a:cubicBezTo>
                <a:lnTo>
                  <a:pt x="4943936" y="0"/>
                </a:lnTo>
                <a:cubicBezTo>
                  <a:pt x="5587556" y="33928"/>
                  <a:pt x="6111767" y="-42087"/>
                  <a:pt x="7062765" y="0"/>
                </a:cubicBezTo>
                <a:cubicBezTo>
                  <a:pt x="7302194" y="-123747"/>
                  <a:pt x="7727513" y="-5448"/>
                  <a:pt x="8157232" y="0"/>
                </a:cubicBezTo>
                <a:cubicBezTo>
                  <a:pt x="8343912" y="-10430"/>
                  <a:pt x="8478920" y="82228"/>
                  <a:pt x="8475318" y="179540"/>
                </a:cubicBezTo>
                <a:cubicBezTo>
                  <a:pt x="8455708" y="213561"/>
                  <a:pt x="8453536" y="561884"/>
                  <a:pt x="8475318" y="628377"/>
                </a:cubicBezTo>
                <a:lnTo>
                  <a:pt x="8475318" y="628377"/>
                </a:lnTo>
                <a:cubicBezTo>
                  <a:pt x="8485547" y="673264"/>
                  <a:pt x="8452029" y="851837"/>
                  <a:pt x="8475318" y="897682"/>
                </a:cubicBezTo>
                <a:lnTo>
                  <a:pt x="8475318" y="897677"/>
                </a:lnTo>
                <a:cubicBezTo>
                  <a:pt x="8499613" y="987955"/>
                  <a:pt x="8296714" y="1094031"/>
                  <a:pt x="8157232" y="1077218"/>
                </a:cubicBezTo>
                <a:cubicBezTo>
                  <a:pt x="7845382" y="1066045"/>
                  <a:pt x="7610842" y="1057505"/>
                  <a:pt x="7062765" y="1077218"/>
                </a:cubicBezTo>
                <a:cubicBezTo>
                  <a:pt x="6786659" y="1071853"/>
                  <a:pt x="5996619" y="1402615"/>
                  <a:pt x="5548789" y="1421712"/>
                </a:cubicBezTo>
                <a:cubicBezTo>
                  <a:pt x="5520449" y="1334095"/>
                  <a:pt x="5151047" y="1254622"/>
                  <a:pt x="4943936" y="1077218"/>
                </a:cubicBezTo>
                <a:cubicBezTo>
                  <a:pt x="4018986" y="1051648"/>
                  <a:pt x="1445615" y="1092239"/>
                  <a:pt x="318085" y="1077218"/>
                </a:cubicBezTo>
                <a:cubicBezTo>
                  <a:pt x="112386" y="1088542"/>
                  <a:pt x="-3493" y="998038"/>
                  <a:pt x="0" y="897677"/>
                </a:cubicBezTo>
                <a:lnTo>
                  <a:pt x="0" y="897682"/>
                </a:lnTo>
                <a:cubicBezTo>
                  <a:pt x="-38473" y="764666"/>
                  <a:pt x="-20240" y="685321"/>
                  <a:pt x="0" y="628377"/>
                </a:cubicBezTo>
                <a:lnTo>
                  <a:pt x="0" y="628377"/>
                </a:lnTo>
                <a:cubicBezTo>
                  <a:pt x="-47802" y="466734"/>
                  <a:pt x="36280" y="294416"/>
                  <a:pt x="0" y="179540"/>
                </a:cubicBezTo>
                <a:close/>
              </a:path>
              <a:path w="8475318" h="1077218" fill="none" stroke="0" extrusionOk="0">
                <a:moveTo>
                  <a:pt x="0" y="179540"/>
                </a:moveTo>
                <a:cubicBezTo>
                  <a:pt x="28534" y="104627"/>
                  <a:pt x="116084" y="3555"/>
                  <a:pt x="318085" y="0"/>
                </a:cubicBezTo>
                <a:cubicBezTo>
                  <a:pt x="2371450" y="141641"/>
                  <a:pt x="3243495" y="155500"/>
                  <a:pt x="4943936" y="0"/>
                </a:cubicBezTo>
                <a:lnTo>
                  <a:pt x="4943936" y="0"/>
                </a:lnTo>
                <a:cubicBezTo>
                  <a:pt x="5582412" y="-64097"/>
                  <a:pt x="6205854" y="62254"/>
                  <a:pt x="7062765" y="0"/>
                </a:cubicBezTo>
                <a:cubicBezTo>
                  <a:pt x="7295284" y="-72322"/>
                  <a:pt x="7732851" y="13946"/>
                  <a:pt x="8157232" y="0"/>
                </a:cubicBezTo>
                <a:cubicBezTo>
                  <a:pt x="8343955" y="7775"/>
                  <a:pt x="8467566" y="77592"/>
                  <a:pt x="8475318" y="179540"/>
                </a:cubicBezTo>
                <a:cubicBezTo>
                  <a:pt x="8469218" y="217507"/>
                  <a:pt x="8456038" y="563437"/>
                  <a:pt x="8475318" y="628377"/>
                </a:cubicBezTo>
                <a:lnTo>
                  <a:pt x="8475318" y="628377"/>
                </a:lnTo>
                <a:cubicBezTo>
                  <a:pt x="8495646" y="668924"/>
                  <a:pt x="8455789" y="861662"/>
                  <a:pt x="8475318" y="897682"/>
                </a:cubicBezTo>
                <a:lnTo>
                  <a:pt x="8475318" y="897677"/>
                </a:lnTo>
                <a:cubicBezTo>
                  <a:pt x="8464540" y="970868"/>
                  <a:pt x="8317044" y="1092622"/>
                  <a:pt x="8157232" y="1077218"/>
                </a:cubicBezTo>
                <a:cubicBezTo>
                  <a:pt x="7859653" y="1113678"/>
                  <a:pt x="7597777" y="1079331"/>
                  <a:pt x="7062765" y="1077218"/>
                </a:cubicBezTo>
                <a:cubicBezTo>
                  <a:pt x="6675024" y="1097359"/>
                  <a:pt x="5931937" y="1460535"/>
                  <a:pt x="5548789" y="1421712"/>
                </a:cubicBezTo>
                <a:cubicBezTo>
                  <a:pt x="5468762" y="1320182"/>
                  <a:pt x="5152348" y="1224952"/>
                  <a:pt x="4943936" y="1077218"/>
                </a:cubicBezTo>
                <a:cubicBezTo>
                  <a:pt x="3938425" y="1040697"/>
                  <a:pt x="1784018" y="921026"/>
                  <a:pt x="318085" y="1077218"/>
                </a:cubicBezTo>
                <a:cubicBezTo>
                  <a:pt x="123651" y="1090054"/>
                  <a:pt x="-26317" y="1016611"/>
                  <a:pt x="0" y="897677"/>
                </a:cubicBezTo>
                <a:lnTo>
                  <a:pt x="0" y="897682"/>
                </a:lnTo>
                <a:cubicBezTo>
                  <a:pt x="-66959" y="754499"/>
                  <a:pt x="-18643" y="684012"/>
                  <a:pt x="0" y="628377"/>
                </a:cubicBezTo>
                <a:lnTo>
                  <a:pt x="0" y="628377"/>
                </a:lnTo>
                <a:cubicBezTo>
                  <a:pt x="-57455" y="459541"/>
                  <a:pt x="38485" y="289015"/>
                  <a:pt x="0" y="17954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8679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000" ker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Đoạn 2 đọc với giọng ôn tồn, tha thiết</a:t>
            </a:r>
            <a:r>
              <a:rPr lang="en-US" sz="300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814523"/>
          </a:xfrm>
          <a:prstGeom prst="rect">
            <a:avLst/>
          </a:prstGeom>
          <a:noFill/>
        </p:spPr>
        <p:txBody>
          <a:bodyPr wrap="square" rtlCol="0" anchor="t">
            <a:spAutoFit/>
          </a:bodyPr>
          <a:lstStyle/>
          <a:p>
            <a:pPr algn="just">
              <a:lnSpc>
                <a:spcPct val="150000"/>
              </a:lnSpc>
            </a:pPr>
            <a:r>
              <a:rPr lang="en-US" altLang="en-US" sz="2600">
                <a:solidFill>
                  <a:srgbClr val="7030A0"/>
                </a:solidFill>
                <a:latin typeface="UTM Avo" panose="02040603050506020204" pitchFamily="18" charset="0"/>
                <a:cs typeface="Times New Roman" panose="02020603050405020304" pitchFamily="18" charset="0"/>
                <a:sym typeface="+mn-ea"/>
              </a:rPr>
              <a:t>	Sau </a:t>
            </a:r>
            <a:r>
              <a:rPr lang="en-US" altLang="en-US" sz="2600" b="1">
                <a:solidFill>
                  <a:srgbClr val="7030A0"/>
                </a:solidFill>
                <a:latin typeface="UTM Avo" panose="02040603050506020204" pitchFamily="18" charset="0"/>
                <a:cs typeface="Times New Roman" panose="02020603050405020304" pitchFamily="18" charset="0"/>
                <a:sym typeface="+mn-ea"/>
              </a:rPr>
              <a:t>80</a:t>
            </a:r>
            <a:r>
              <a:rPr lang="en-US" altLang="en-US" sz="2600">
                <a:solidFill>
                  <a:srgbClr val="7030A0"/>
                </a:solidFill>
                <a:latin typeface="UTM Avo" panose="02040603050506020204" pitchFamily="18" charset="0"/>
                <a:cs typeface="Times New Roman" panose="02020603050405020304" pitchFamily="18" charset="0"/>
                <a:sym typeface="+mn-ea"/>
              </a:rPr>
              <a:t> năm giời nô lệ/ làm cho nước nhà bị </a:t>
            </a:r>
            <a:r>
              <a:rPr lang="en-US" altLang="en-US" sz="2600" b="1">
                <a:solidFill>
                  <a:srgbClr val="7030A0"/>
                </a:solidFill>
                <a:latin typeface="UTM Avo" panose="02040603050506020204" pitchFamily="18" charset="0"/>
                <a:cs typeface="Times New Roman" panose="02020603050405020304" pitchFamily="18" charset="0"/>
                <a:sym typeface="+mn-ea"/>
              </a:rPr>
              <a:t>yếu hèn</a:t>
            </a:r>
            <a:r>
              <a:rPr lang="en-US" altLang="en-US" sz="2600">
                <a:solidFill>
                  <a:srgbClr val="7030A0"/>
                </a:solidFill>
                <a:latin typeface="UTM Avo" panose="02040603050506020204" pitchFamily="18" charset="0"/>
                <a:cs typeface="Times New Roman" panose="02020603050405020304" pitchFamily="18" charset="0"/>
                <a:sym typeface="+mn-ea"/>
              </a:rPr>
              <a:t>,/ ngày nay/ chúng ta cần phải </a:t>
            </a:r>
            <a:r>
              <a:rPr lang="en-US" altLang="en-US" sz="2600" b="1">
                <a:solidFill>
                  <a:srgbClr val="7030A0"/>
                </a:solidFill>
                <a:latin typeface="UTM Avo" panose="02040603050506020204" pitchFamily="18" charset="0"/>
                <a:cs typeface="Times New Roman" panose="02020603050405020304" pitchFamily="18" charset="0"/>
                <a:sym typeface="+mn-ea"/>
              </a:rPr>
              <a:t>xây dựng lại</a:t>
            </a:r>
            <a:r>
              <a:rPr lang="en-US" altLang="en-US" sz="2600">
                <a:solidFill>
                  <a:srgbClr val="7030A0"/>
                </a:solidFill>
                <a:latin typeface="UTM Avo" panose="02040603050506020204" pitchFamily="18" charset="0"/>
                <a:cs typeface="Times New Roman" panose="02020603050405020304" pitchFamily="18" charset="0"/>
                <a:sym typeface="+mn-ea"/>
              </a:rPr>
              <a:t> cơ đồ/ mà </a:t>
            </a:r>
            <a:r>
              <a:rPr lang="en-US" altLang="en-US" sz="2600" b="1">
                <a:solidFill>
                  <a:srgbClr val="7030A0"/>
                </a:solidFill>
                <a:latin typeface="UTM Avo" panose="02040603050506020204" pitchFamily="18" charset="0"/>
                <a:cs typeface="Times New Roman" panose="02020603050405020304" pitchFamily="18" charset="0"/>
                <a:sym typeface="+mn-ea"/>
              </a:rPr>
              <a:t>tổ tiên</a:t>
            </a:r>
            <a:r>
              <a:rPr lang="en-US" altLang="en-US" sz="2600">
                <a:solidFill>
                  <a:srgbClr val="7030A0"/>
                </a:solidFill>
                <a:latin typeface="UTM Avo" panose="02040603050506020204" pitchFamily="18" charset="0"/>
                <a:cs typeface="Times New Roman" panose="02020603050405020304" pitchFamily="18" charset="0"/>
                <a:sym typeface="+mn-ea"/>
              </a:rPr>
              <a:t> để lại cho chúng ta, / </a:t>
            </a:r>
            <a:r>
              <a:rPr lang="en-US" altLang="en-US" sz="2600" b="1">
                <a:solidFill>
                  <a:srgbClr val="7030A0"/>
                </a:solidFill>
                <a:latin typeface="UTM Avo" panose="02040603050506020204" pitchFamily="18" charset="0"/>
                <a:cs typeface="Times New Roman" panose="02020603050405020304" pitchFamily="18" charset="0"/>
                <a:sym typeface="+mn-ea"/>
              </a:rPr>
              <a:t>làm sao</a:t>
            </a:r>
            <a:r>
              <a:rPr lang="en-US" altLang="en-US" sz="2600">
                <a:solidFill>
                  <a:srgbClr val="7030A0"/>
                </a:solidFill>
                <a:latin typeface="UTM Avo" panose="02040603050506020204" pitchFamily="18" charset="0"/>
                <a:cs typeface="Times New Roman" panose="02020603050405020304" pitchFamily="18" charset="0"/>
                <a:sym typeface="+mn-ea"/>
              </a:rPr>
              <a:t> cho chúng ta/ </a:t>
            </a:r>
            <a:r>
              <a:rPr lang="en-US" altLang="en-US" sz="2600" b="1">
                <a:solidFill>
                  <a:srgbClr val="7030A0"/>
                </a:solidFill>
                <a:latin typeface="UTM Avo" panose="02040603050506020204" pitchFamily="18" charset="0"/>
                <a:cs typeface="Times New Roman" panose="02020603050405020304" pitchFamily="18" charset="0"/>
                <a:sym typeface="+mn-ea"/>
              </a:rPr>
              <a:t>theo kịp</a:t>
            </a:r>
            <a:r>
              <a:rPr lang="en-US" altLang="en-US" sz="2600">
                <a:solidFill>
                  <a:srgbClr val="7030A0"/>
                </a:solidFill>
                <a:latin typeface="UTM Avo" panose="02040603050506020204" pitchFamily="18" charset="0"/>
                <a:cs typeface="Times New Roman" panose="02020603050405020304" pitchFamily="18" charset="0"/>
                <a:sym typeface="+mn-ea"/>
              </a:rPr>
              <a:t> các nước khác trên hoàn cầu.// Trong công cuộc kiến thiết đó,/ nước nhà </a:t>
            </a:r>
            <a:r>
              <a:rPr lang="en-US" altLang="en-US" sz="2600" b="1">
                <a:solidFill>
                  <a:srgbClr val="7030A0"/>
                </a:solidFill>
                <a:latin typeface="UTM Avo" panose="02040603050506020204" pitchFamily="18" charset="0"/>
                <a:cs typeface="Times New Roman" panose="02020603050405020304" pitchFamily="18" charset="0"/>
                <a:sym typeface="+mn-ea"/>
              </a:rPr>
              <a:t>trông mong chờ đợi</a:t>
            </a:r>
            <a:r>
              <a:rPr lang="en-US" altLang="en-US" sz="2600">
                <a:solidFill>
                  <a:srgbClr val="7030A0"/>
                </a:solidFill>
                <a:latin typeface="UTM Avo" panose="02040603050506020204" pitchFamily="18" charset="0"/>
                <a:cs typeface="Times New Roman" panose="02020603050405020304" pitchFamily="18" charset="0"/>
                <a:sym typeface="+mn-ea"/>
              </a:rPr>
              <a:t>/ ở các em rất nhiều.// Non song Việt Nam có trở nên </a:t>
            </a:r>
            <a:r>
              <a:rPr lang="en-US" altLang="en-US" sz="2600" b="1">
                <a:solidFill>
                  <a:srgbClr val="7030A0"/>
                </a:solidFill>
                <a:latin typeface="UTM Avo" panose="02040603050506020204" pitchFamily="18" charset="0"/>
                <a:cs typeface="Times New Roman" panose="02020603050405020304" pitchFamily="18" charset="0"/>
                <a:sym typeface="+mn-ea"/>
              </a:rPr>
              <a:t>tươi đẹp</a:t>
            </a:r>
            <a:r>
              <a:rPr lang="en-US" altLang="en-US" sz="2600">
                <a:solidFill>
                  <a:srgbClr val="7030A0"/>
                </a:solidFill>
                <a:latin typeface="UTM Avo" panose="02040603050506020204" pitchFamily="18" charset="0"/>
                <a:cs typeface="Times New Roman" panose="02020603050405020304" pitchFamily="18" charset="0"/>
                <a:sym typeface="+mn-ea"/>
              </a:rPr>
              <a:t> hay không,/ dân tộc Việt Nam có bước tới đài </a:t>
            </a:r>
            <a:r>
              <a:rPr lang="en-US" altLang="en-US" sz="2600" b="1">
                <a:solidFill>
                  <a:srgbClr val="7030A0"/>
                </a:solidFill>
                <a:latin typeface="UTM Avo" panose="02040603050506020204" pitchFamily="18" charset="0"/>
                <a:cs typeface="Times New Roman" panose="02020603050405020304" pitchFamily="18" charset="0"/>
                <a:sym typeface="+mn-ea"/>
              </a:rPr>
              <a:t>vinh quang</a:t>
            </a:r>
            <a:r>
              <a:rPr lang="en-US" altLang="en-US" sz="2600">
                <a:solidFill>
                  <a:srgbClr val="7030A0"/>
                </a:solidFill>
                <a:latin typeface="UTM Avo" panose="02040603050506020204" pitchFamily="18" charset="0"/>
                <a:cs typeface="Times New Roman" panose="02020603050405020304" pitchFamily="18" charset="0"/>
                <a:sym typeface="+mn-ea"/>
              </a:rPr>
              <a:t>/ để </a:t>
            </a:r>
            <a:r>
              <a:rPr lang="en-US" altLang="en-US" sz="2600" b="1">
                <a:solidFill>
                  <a:srgbClr val="7030A0"/>
                </a:solidFill>
                <a:latin typeface="UTM Avo" panose="02040603050506020204" pitchFamily="18" charset="0"/>
                <a:cs typeface="Times New Roman" panose="02020603050405020304" pitchFamily="18" charset="0"/>
                <a:sym typeface="+mn-ea"/>
              </a:rPr>
              <a:t>sánh vai</a:t>
            </a:r>
            <a:r>
              <a:rPr lang="en-US" altLang="en-US" sz="2600">
                <a:solidFill>
                  <a:srgbClr val="7030A0"/>
                </a:solidFill>
                <a:latin typeface="UTM Avo" panose="02040603050506020204" pitchFamily="18" charset="0"/>
                <a:cs typeface="Times New Roman" panose="02020603050405020304" pitchFamily="18" charset="0"/>
                <a:sym typeface="+mn-ea"/>
              </a:rPr>
              <a:t> với các </a:t>
            </a:r>
            <a:r>
              <a:rPr lang="en-US" altLang="en-US" sz="2600" b="1">
                <a:solidFill>
                  <a:srgbClr val="7030A0"/>
                </a:solidFill>
                <a:latin typeface="UTM Avo" panose="02040603050506020204" pitchFamily="18" charset="0"/>
                <a:cs typeface="Times New Roman" panose="02020603050405020304" pitchFamily="18" charset="0"/>
                <a:sym typeface="+mn-ea"/>
              </a:rPr>
              <a:t>cường quốc</a:t>
            </a:r>
            <a:r>
              <a:rPr lang="en-US" altLang="en-US" sz="2600">
                <a:solidFill>
                  <a:srgbClr val="7030A0"/>
                </a:solidFill>
                <a:latin typeface="UTM Avo" panose="02040603050506020204" pitchFamily="18" charset="0"/>
                <a:cs typeface="Times New Roman" panose="02020603050405020304" pitchFamily="18" charset="0"/>
                <a:sym typeface="+mn-ea"/>
              </a:rPr>
              <a:t> năm châu được hay không, /</a:t>
            </a:r>
            <a:r>
              <a:rPr lang="en-US" altLang="en-US" sz="2600" b="1">
                <a:solidFill>
                  <a:srgbClr val="7030A0"/>
                </a:solidFill>
                <a:latin typeface="UTM Avo" panose="02040603050506020204" pitchFamily="18" charset="0"/>
                <a:cs typeface="Times New Roman" panose="02020603050405020304" pitchFamily="18" charset="0"/>
                <a:sym typeface="+mn-ea"/>
              </a:rPr>
              <a:t>chính là nhờ</a:t>
            </a:r>
            <a:r>
              <a:rPr lang="en-US" altLang="en-US" sz="2600">
                <a:solidFill>
                  <a:srgbClr val="7030A0"/>
                </a:solidFill>
                <a:latin typeface="UTM Avo" panose="02040603050506020204" pitchFamily="18" charset="0"/>
                <a:cs typeface="Times New Roman" panose="02020603050405020304" pitchFamily="18" charset="0"/>
                <a:sym typeface="+mn-ea"/>
              </a:rPr>
              <a:t> một phần lớn/ ở </a:t>
            </a:r>
            <a:r>
              <a:rPr lang="en-US" altLang="en-US" sz="2600" b="1">
                <a:solidFill>
                  <a:srgbClr val="7030A0"/>
                </a:solidFill>
                <a:latin typeface="UTM Avo" panose="02040603050506020204" pitchFamily="18" charset="0"/>
                <a:cs typeface="Times New Roman" panose="02020603050405020304" pitchFamily="18" charset="0"/>
                <a:sym typeface="+mn-ea"/>
              </a:rPr>
              <a:t>công học tập </a:t>
            </a:r>
            <a:r>
              <a:rPr lang="en-US" altLang="en-US" sz="2600">
                <a:solidFill>
                  <a:srgbClr val="7030A0"/>
                </a:solidFill>
                <a:latin typeface="UTM Avo" panose="02040603050506020204" pitchFamily="18" charset="0"/>
                <a:cs typeface="Times New Roman" panose="02020603050405020304" pitchFamily="18" charset="0"/>
                <a:sym typeface="+mn-ea"/>
              </a:rPr>
              <a:t>của các em.//</a:t>
            </a:r>
            <a:endParaRPr lang="en-GB" altLang="en-US" sz="26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rgbClr val="FFFF00">
              <a:alpha val="81000"/>
            </a:srgb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buClrTx/>
              <a:buSzTx/>
              <a:buFontTx/>
              <a:buNone/>
              <a:defRPr/>
            </a:pP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Luật</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 </a:t>
            </a:r>
            <a:r>
              <a:rPr kumimoji="0" lang="en-US" sz="2400" b="1" i="0" u="none" strike="noStrike" kern="1200" cap="none" spc="0" normalizeH="0" baseline="0" noProof="0" dirty="0" err="1">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chơi</a:t>
            </a:r>
            <a:r>
              <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Cambria" panose="02040503050406030204" pitchFamily="18" charset="0"/>
                <a:cs typeface="LNTH-LuoLuoNotangYuanTi 1" pitchFamily="2" charset="-128"/>
              </a:rPr>
              <a:t>:</a:t>
            </a:r>
          </a:p>
          <a:p>
            <a:pPr lvl="0" algn="just">
              <a:lnSpc>
                <a:spcPct val="150000"/>
              </a:lnSpc>
            </a:pPr>
            <a:r>
              <a:rPr lang="en-US">
                <a:solidFill>
                  <a:srgbClr val="7030A0"/>
                </a:solidFill>
                <a:latin typeface="UTM Avo" panose="02040603050506020204" pitchFamily="18" charset="0"/>
                <a:ea typeface="Cambria" panose="02040503050406030204" pitchFamily="18" charset="0"/>
                <a:cs typeface="LNTH-LuoLuoNotangYuanTi 1" pitchFamily="2" charset="-128"/>
              </a:rPr>
              <a:t>- </a:t>
            </a:r>
            <a:r>
              <a:rPr lang="en-US" sz="2000">
                <a:solidFill>
                  <a:srgbClr val="7030A0"/>
                </a:solidFill>
                <a:latin typeface="UTM Avo" panose="02040603050506020204" pitchFamily="18" charset="0"/>
                <a:ea typeface="Cambria" panose="02040503050406030204" pitchFamily="18" charset="0"/>
                <a:cs typeface="LNTH-LuoLuoNotangYuanTi 1" pitchFamily="2" charset="-128"/>
              </a:rPr>
              <a:t>Mỗi dãy bàn cử ra một nhóm có 6 thành viên xếp thành 1 hàng dọc</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Lần lượt mỗi thành viên của từng nhóm lên bảng viết những từ ngữ miêu tả hình ảnh sự vật mà giáo viên giao cho nhóm mình.</a:t>
            </a:r>
          </a:p>
          <a:p>
            <a:pPr lvl="0" algn="just">
              <a:lnSpc>
                <a:spcPct val="150000"/>
              </a:lnSpc>
            </a:pPr>
            <a:r>
              <a:rPr lang="en-US" sz="2000">
                <a:solidFill>
                  <a:srgbClr val="7030A0"/>
                </a:solidFill>
                <a:latin typeface="UTM Avo" panose="02040603050506020204" pitchFamily="18" charset="0"/>
                <a:ea typeface="Cambria" panose="02040503050406030204" pitchFamily="18" charset="0"/>
                <a:cs typeface="LNTH-LuoLuoNotangYuanTi 1" pitchFamily="2" charset="-128"/>
              </a:rPr>
              <a:t>- Trong 5p, nhóm nào viết được nhiều từ đúng nhất sẽ là nhóm thắng cuộc.</a:t>
            </a:r>
          </a:p>
        </p:txBody>
      </p:sp>
      <p:pic>
        <p:nvPicPr>
          <p:cNvPr id="10"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87648" y="1234256"/>
            <a:ext cx="692203" cy="755818"/>
          </a:xfrm>
          <a:prstGeom prst="rect">
            <a:avLst/>
          </a:prstGeom>
        </p:spPr>
      </p:pic>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r>
              <a:rPr lang="en-US" altLang="en-GB" sz="3600">
                <a:solidFill>
                  <a:srgbClr val="FF0000"/>
                </a:solidFill>
                <a:latin typeface="UTM Avo" panose="02040603050506020204" pitchFamily="18" charset="0"/>
                <a:cs typeface="Times New Roman" panose="02020603050405020304" pitchFamily="18" charset="0"/>
              </a:rPr>
              <a:t>Trò chơi tiếp sức: Nghệ sĩ dùng từ</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2000"/>
                                        <p:tgtEl>
                                          <p:spTgt spid="1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mong muốn làm điều gì để thực hiện lời căn dặn của Bác?</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16366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biết được điều gì qua bài đọc Thư gửi các học sinh của Bác Hồ?</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660F63D-42E1-BBA5-7322-B7818E3F4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916B036-FE0D-6CFB-1F51-4CF262908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719" y="945369"/>
            <a:ext cx="3846787" cy="2411562"/>
          </a:xfrm>
          <a:prstGeom prst="rect">
            <a:avLst/>
          </a:prstGeom>
        </p:spPr>
      </p:pic>
      <p:pic>
        <p:nvPicPr>
          <p:cNvPr id="9" name="Picture 8">
            <a:extLst>
              <a:ext uri="{FF2B5EF4-FFF2-40B4-BE49-F238E27FC236}">
                <a16:creationId xmlns:a16="http://schemas.microsoft.com/office/drawing/2014/main" id="{96737866-E97E-AB51-E887-105172C8A3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8143" y="945369"/>
            <a:ext cx="3442138" cy="2238703"/>
          </a:xfrm>
          <a:prstGeom prst="rect">
            <a:avLst/>
          </a:prstGeom>
        </p:spPr>
      </p:pic>
      <p:sp>
        <p:nvSpPr>
          <p:cNvPr id="10" name="Text Box 14">
            <a:extLst>
              <a:ext uri="{FF2B5EF4-FFF2-40B4-BE49-F238E27FC236}">
                <a16:creationId xmlns:a16="http://schemas.microsoft.com/office/drawing/2014/main" id="{EF79359C-BB14-402C-2371-C86882BAF45A}"/>
              </a:ext>
            </a:extLst>
          </p:cNvPr>
          <p:cNvSpPr txBox="1">
            <a:spLocks noChangeArrowheads="1"/>
          </p:cNvSpPr>
          <p:nvPr/>
        </p:nvSpPr>
        <p:spPr bwMode="auto">
          <a:xfrm>
            <a:off x="804042" y="70100"/>
            <a:ext cx="3263462"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a:t>
            </a:r>
          </a:p>
        </p:txBody>
      </p:sp>
      <p:sp>
        <p:nvSpPr>
          <p:cNvPr id="11" name="Text Box 14">
            <a:extLst>
              <a:ext uri="{FF2B5EF4-FFF2-40B4-BE49-F238E27FC236}">
                <a16:creationId xmlns:a16="http://schemas.microsoft.com/office/drawing/2014/main" id="{AA71F8B7-2756-DD9A-E0D0-9FB03DFEB923}"/>
              </a:ext>
            </a:extLst>
          </p:cNvPr>
          <p:cNvSpPr txBox="1">
            <a:spLocks noChangeArrowheads="1"/>
          </p:cNvSpPr>
          <p:nvPr/>
        </p:nvSpPr>
        <p:spPr bwMode="auto">
          <a:xfrm>
            <a:off x="7730357" y="101066"/>
            <a:ext cx="3657601"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p>
        </p:txBody>
      </p:sp>
      <p:sp>
        <p:nvSpPr>
          <p:cNvPr id="13" name="Text Box 14">
            <a:extLst>
              <a:ext uri="{FF2B5EF4-FFF2-40B4-BE49-F238E27FC236}">
                <a16:creationId xmlns:a16="http://schemas.microsoft.com/office/drawing/2014/main" id="{77B366D3-54A0-050D-587D-CC060BC6E398}"/>
              </a:ext>
            </a:extLst>
          </p:cNvPr>
          <p:cNvSpPr txBox="1">
            <a:spLocks noChangeArrowheads="1"/>
          </p:cNvSpPr>
          <p:nvPr/>
        </p:nvSpPr>
        <p:spPr bwMode="auto">
          <a:xfrm>
            <a:off x="220717" y="3501071"/>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M: bụ bẫm</a:t>
            </a:r>
          </a:p>
        </p:txBody>
      </p:sp>
      <p:sp>
        <p:nvSpPr>
          <p:cNvPr id="14" name="Text Box 14">
            <a:extLst>
              <a:ext uri="{FF2B5EF4-FFF2-40B4-BE49-F238E27FC236}">
                <a16:creationId xmlns:a16="http://schemas.microsoft.com/office/drawing/2014/main" id="{81F66BA6-9A65-E388-D53E-F55306E264DC}"/>
              </a:ext>
            </a:extLst>
          </p:cNvPr>
          <p:cNvSpPr txBox="1">
            <a:spLocks noChangeArrowheads="1"/>
          </p:cNvSpPr>
          <p:nvPr/>
        </p:nvSpPr>
        <p:spPr bwMode="auto">
          <a:xfrm>
            <a:off x="7541171" y="3501070"/>
            <a:ext cx="3846787" cy="6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600">
                <a:solidFill>
                  <a:srgbClr val="FF0000"/>
                </a:solidFill>
                <a:latin typeface="UTM Avo" panose="02040603050506020204" pitchFamily="18" charset="0"/>
                <a:cs typeface="Times New Roman" panose="02020603050405020304" pitchFamily="18" charset="0"/>
              </a:rPr>
              <a:t>non nớt</a:t>
            </a:r>
          </a:p>
        </p:txBody>
      </p:sp>
    </p:spTree>
    <p:extLst>
      <p:ext uri="{BB962C8B-B14F-4D97-AF65-F5344CB8AC3E}">
        <p14:creationId xmlns:p14="http://schemas.microsoft.com/office/powerpoint/2010/main" val="3782261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a:extLst>
              <a:ext uri="{FF2B5EF4-FFF2-40B4-BE49-F238E27FC236}">
                <a16:creationId xmlns:a16="http://schemas.microsoft.com/office/drawing/2014/main" id="{1CE4070C-38FC-75B7-B18B-5AC962CEC27C}"/>
              </a:ext>
            </a:extLst>
          </p:cNvPr>
          <p:cNvSpPr txBox="1"/>
          <p:nvPr/>
        </p:nvSpPr>
        <p:spPr>
          <a:xfrm>
            <a:off x="549964" y="1511656"/>
            <a:ext cx="11111949" cy="4129657"/>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giữa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và </a:t>
            </a:r>
            <a:r>
              <a:rPr lang="en-US" sz="3600">
                <a:solidFill>
                  <a:schemeClr val="tx2"/>
                </a:solidFill>
                <a:effectLst>
                  <a:outerShdw blurRad="38100" dist="38100" dir="2700000" algn="tl">
                    <a:srgbClr val="000000">
                      <a:alpha val="43137"/>
                    </a:srgbClr>
                  </a:outerShdw>
                </a:effectLst>
                <a:latin typeface="UTM Avo" panose="02040603050506020204" pitchFamily="18" charset="0"/>
              </a:rPr>
              <a:t>búp trên cành</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 có gì giống nhau? </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và </a:t>
            </a:r>
            <a:r>
              <a:rPr lang="en-GB" altLang="en-US" sz="3600">
                <a:solidFill>
                  <a:schemeClr val="tx2"/>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có nhiều điểm giống nhau, đều bụ bẫm, non nớt, cần dược chăm sóc, cần được bảo vệ….</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31912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circle(in)">
                                      <p:cBhvr>
                                        <p:cTn id="12" dur="20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6789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749F5876-B6E8-8E13-BD55-D00A75234487}"/>
              </a:ext>
            </a:extLst>
          </p:cNvPr>
          <p:cNvSpPr txBox="1"/>
          <p:nvPr/>
        </p:nvSpPr>
        <p:spPr>
          <a:xfrm>
            <a:off x="540025" y="1779669"/>
            <a:ext cx="11111949" cy="2467663"/>
          </a:xfrm>
          <a:prstGeom prst="rect">
            <a:avLst/>
          </a:prstGeom>
          <a:noFill/>
        </p:spPr>
        <p:txBody>
          <a:bodyPr wrap="square" rtlCol="0" anchor="t">
            <a:spAutoFit/>
          </a:bodyPr>
          <a:lstStyle/>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Trẻ em như búp trên cành</a:t>
            </a:r>
          </a:p>
          <a:p>
            <a:pPr algn="ct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Biết ăn ngủ, biết học hành là ngoan.</a:t>
            </a:r>
          </a:p>
          <a:p>
            <a:pPr algn="r">
              <a:lnSpc>
                <a:spcPct val="150000"/>
              </a:lnSpc>
            </a:pPr>
            <a:r>
              <a:rPr lang="en-US" sz="3600">
                <a:solidFill>
                  <a:srgbClr val="7030A0"/>
                </a:solidFill>
                <a:effectLst>
                  <a:outerShdw blurRad="38100" dist="38100" dir="2700000" algn="tl">
                    <a:srgbClr val="000000">
                      <a:alpha val="43137"/>
                    </a:srgbClr>
                  </a:outerShdw>
                </a:effectLst>
                <a:latin typeface="UTM Avo" panose="02040603050506020204" pitchFamily="18" charset="0"/>
              </a:rPr>
              <a:t> </a:t>
            </a:r>
            <a:r>
              <a:rPr lang="en-US" sz="2800">
                <a:solidFill>
                  <a:srgbClr val="FF0000"/>
                </a:solidFill>
                <a:effectLst>
                  <a:outerShdw blurRad="38100" dist="38100" dir="2700000" algn="tl">
                    <a:srgbClr val="000000">
                      <a:alpha val="43137"/>
                    </a:srgbClr>
                  </a:outerShdw>
                </a:effectLst>
                <a:latin typeface="UTM Avo" panose="02040603050506020204" pitchFamily="18" charset="0"/>
              </a:rPr>
              <a:t>- Hồ Chí Minh -</a:t>
            </a:r>
            <a:endParaRPr lang="en-US" sz="3600">
              <a:solidFill>
                <a:srgbClr val="FF000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044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7683D06A-CD37-3147-C2F4-D5622191CC6D}"/>
              </a:ext>
            </a:extLst>
          </p:cNvPr>
          <p:cNvSpPr txBox="1"/>
          <p:nvPr/>
        </p:nvSpPr>
        <p:spPr>
          <a:xfrm>
            <a:off x="540025" y="1888618"/>
            <a:ext cx="11111949" cy="2467663"/>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Trong câu thơ, những sự vật nào được so sánh với nhau?</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Trẻ em </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được so sánh với </a:t>
            </a:r>
            <a:r>
              <a:rPr lang="en-GB" altLang="en-US" sz="3600">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búp trên cành</a:t>
            </a: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a:t>
            </a:r>
            <a:endParaRPr lang="en-US" sz="3600">
              <a:solidFill>
                <a:srgbClr val="7030A0"/>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5836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D2628DEF-5ABE-2856-0C8B-AB57B40CC3AC}"/>
              </a:ext>
            </a:extLst>
          </p:cNvPr>
          <p:cNvSpPr txBox="1"/>
          <p:nvPr/>
        </p:nvSpPr>
        <p:spPr>
          <a:xfrm>
            <a:off x="540025" y="1888618"/>
            <a:ext cx="11111949" cy="3298660"/>
          </a:xfrm>
          <a:prstGeom prst="rect">
            <a:avLst/>
          </a:prstGeom>
          <a:noFill/>
        </p:spPr>
        <p:txBody>
          <a:bodyPr wrap="square" rtlCol="0" anchor="t">
            <a:spAutoFit/>
          </a:bodyPr>
          <a:lstStyle/>
          <a:p>
            <a:pPr algn="just">
              <a:lnSpc>
                <a:spcPct val="150000"/>
              </a:lnSpc>
            </a:pPr>
            <a:r>
              <a:rPr lang="en-US" altLang="en-US" sz="360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sym typeface="+mn-ea"/>
              </a:rPr>
              <a:t>-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Theo em, vì sao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trẻ em </a:t>
            </a:r>
            <a:r>
              <a:rPr lang="en-US" sz="3600">
                <a:solidFill>
                  <a:srgbClr val="FF0000"/>
                </a:solidFill>
                <a:effectLst>
                  <a:outerShdw blurRad="38100" dist="38100" dir="2700000" algn="tl">
                    <a:srgbClr val="000000">
                      <a:alpha val="43137"/>
                    </a:srgbClr>
                  </a:outerShdw>
                </a:effectLst>
                <a:latin typeface="UTM Avo" panose="02040603050506020204" pitchFamily="18" charset="0"/>
              </a:rPr>
              <a:t>lại được so sánh với </a:t>
            </a:r>
            <a:r>
              <a:rPr lang="en-US" sz="3600">
                <a:solidFill>
                  <a:srgbClr val="00B050"/>
                </a:solidFill>
                <a:effectLst>
                  <a:outerShdw blurRad="38100" dist="38100" dir="2700000" algn="tl">
                    <a:srgbClr val="000000">
                      <a:alpha val="43137"/>
                    </a:srgbClr>
                  </a:outerShdw>
                </a:effectLst>
                <a:latin typeface="UTM Avo" panose="02040603050506020204" pitchFamily="18" charset="0"/>
              </a:rPr>
              <a:t>búp trên cành</a:t>
            </a:r>
            <a:r>
              <a:rPr lang="en-US" sz="3600" i="1">
                <a:solidFill>
                  <a:srgbClr val="FF0000"/>
                </a:solidFill>
                <a:effectLst>
                  <a:outerShdw blurRad="38100" dist="38100" dir="2700000" algn="tl">
                    <a:srgbClr val="000000">
                      <a:alpha val="43137"/>
                    </a:srgbClr>
                  </a:outerShdw>
                </a:effectLst>
                <a:latin typeface="UTM Avo" panose="02040603050506020204" pitchFamily="18" charset="0"/>
              </a:rPr>
              <a:t>?</a:t>
            </a:r>
          </a:p>
          <a:p>
            <a:pPr algn="just">
              <a:lnSpc>
                <a:spcPct val="150000"/>
              </a:lnSpc>
            </a:pPr>
            <a:r>
              <a:rPr lang="en-GB" altLang="en-US" sz="3600">
                <a:solidFill>
                  <a:srgbClr val="7030A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Trẻ em được so sánh với búp trên cành vì có nhiều điểm giống nhau.</a:t>
            </a:r>
            <a:endParaRPr lang="en-US" sz="3600">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6980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411</TotalTime>
  <Words>1353</Words>
  <Application>Microsoft Office PowerPoint</Application>
  <PresentationFormat>Widescreen</PresentationFormat>
  <Paragraphs>83</Paragraphs>
  <Slides>32</Slides>
  <Notes>3</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vt:i4>
      </vt:variant>
    </vt:vector>
  </HeadingPairs>
  <TitlesOfParts>
    <vt:vector size="47" baseType="lpstr">
      <vt:lpstr>Arial</vt:lpstr>
      <vt:lpstr>Calibri</vt:lpstr>
      <vt:lpstr>Calibri Light</vt:lpstr>
      <vt:lpstr>Times New Roman</vt:lpstr>
      <vt:lpstr>UTM Avo</vt:lpstr>
      <vt:lpstr>UTM Azuki</vt:lpstr>
      <vt:lpstr>UTM Bebas</vt:lpstr>
      <vt:lpstr>UTM Bienvenue</vt:lpstr>
      <vt:lpstr>UTM Guanine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ĐÔNG VŨ</cp:lastModifiedBy>
  <cp:revision>101</cp:revision>
  <dcterms:created xsi:type="dcterms:W3CDTF">2023-03-05T01:12:00Z</dcterms:created>
  <dcterms:modified xsi:type="dcterms:W3CDTF">2024-09-01T04:39:35Z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