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05" r:id="rId2"/>
    <p:sldId id="457" r:id="rId3"/>
    <p:sldId id="459" r:id="rId4"/>
    <p:sldId id="347" r:id="rId5"/>
    <p:sldId id="454" r:id="rId6"/>
    <p:sldId id="460" r:id="rId7"/>
    <p:sldId id="456" r:id="rId8"/>
    <p:sldId id="455" r:id="rId9"/>
    <p:sldId id="452" r:id="rId10"/>
    <p:sldId id="445" r:id="rId11"/>
    <p:sldId id="287" r:id="rId12"/>
  </p:sldIdLst>
  <p:sldSz cx="12192000" cy="6858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CC"/>
    <a:srgbClr val="6600FF"/>
    <a:srgbClr val="CE229D"/>
    <a:srgbClr val="BEF488"/>
    <a:srgbClr val="FF99CC"/>
    <a:srgbClr val="CBF9C5"/>
    <a:srgbClr val="DAE9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74" autoAdjust="0"/>
    <p:restoredTop sz="85063" autoAdjust="0"/>
  </p:normalViewPr>
  <p:slideViewPr>
    <p:cSldViewPr>
      <p:cViewPr varScale="1">
        <p:scale>
          <a:sx n="58" d="100"/>
          <a:sy n="58" d="100"/>
        </p:scale>
        <p:origin x="954" y="6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C6A80E74-5C63-4567-9E1D-85990305E9E2}" type="slidenum">
              <a:rPr lang="en-US" altLang="en-US"/>
              <a:pPr/>
              <a:t>‹#›</a:t>
            </a:fld>
            <a:endParaRPr lang="en-US" altLang="en-US"/>
          </a:p>
        </p:txBody>
      </p:sp>
    </p:spTree>
    <p:extLst>
      <p:ext uri="{BB962C8B-B14F-4D97-AF65-F5344CB8AC3E}">
        <p14:creationId xmlns:p14="http://schemas.microsoft.com/office/powerpoint/2010/main" val="307716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2</a:t>
            </a:fld>
            <a:endParaRPr lang="en-US" altLang="en-US"/>
          </a:p>
        </p:txBody>
      </p:sp>
    </p:spTree>
    <p:extLst>
      <p:ext uri="{BB962C8B-B14F-4D97-AF65-F5344CB8AC3E}">
        <p14:creationId xmlns:p14="http://schemas.microsoft.com/office/powerpoint/2010/main" val="3225841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3</a:t>
            </a:fld>
            <a:endParaRPr lang="en-US" altLang="en-US"/>
          </a:p>
        </p:txBody>
      </p:sp>
    </p:spTree>
    <p:extLst>
      <p:ext uri="{BB962C8B-B14F-4D97-AF65-F5344CB8AC3E}">
        <p14:creationId xmlns:p14="http://schemas.microsoft.com/office/powerpoint/2010/main" val="3659797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4</a:t>
            </a:fld>
            <a:endParaRPr lang="en-US" altLang="en-US"/>
          </a:p>
        </p:txBody>
      </p:sp>
    </p:spTree>
    <p:extLst>
      <p:ext uri="{BB962C8B-B14F-4D97-AF65-F5344CB8AC3E}">
        <p14:creationId xmlns:p14="http://schemas.microsoft.com/office/powerpoint/2010/main" val="1426513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5</a:t>
            </a:fld>
            <a:endParaRPr lang="en-US" altLang="en-US"/>
          </a:p>
        </p:txBody>
      </p:sp>
    </p:spTree>
    <p:extLst>
      <p:ext uri="{BB962C8B-B14F-4D97-AF65-F5344CB8AC3E}">
        <p14:creationId xmlns:p14="http://schemas.microsoft.com/office/powerpoint/2010/main" val="310029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6</a:t>
            </a:fld>
            <a:endParaRPr lang="en-US" altLang="en-US"/>
          </a:p>
        </p:txBody>
      </p:sp>
    </p:spTree>
    <p:extLst>
      <p:ext uri="{BB962C8B-B14F-4D97-AF65-F5344CB8AC3E}">
        <p14:creationId xmlns:p14="http://schemas.microsoft.com/office/powerpoint/2010/main" val="602661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7</a:t>
            </a:fld>
            <a:endParaRPr lang="en-US" altLang="en-US"/>
          </a:p>
        </p:txBody>
      </p:sp>
    </p:spTree>
    <p:extLst>
      <p:ext uri="{BB962C8B-B14F-4D97-AF65-F5344CB8AC3E}">
        <p14:creationId xmlns:p14="http://schemas.microsoft.com/office/powerpoint/2010/main" val="2949947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8</a:t>
            </a:fld>
            <a:endParaRPr lang="en-US" altLang="en-US"/>
          </a:p>
        </p:txBody>
      </p:sp>
    </p:spTree>
    <p:extLst>
      <p:ext uri="{BB962C8B-B14F-4D97-AF65-F5344CB8AC3E}">
        <p14:creationId xmlns:p14="http://schemas.microsoft.com/office/powerpoint/2010/main" val="1361826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C182D5-9A57-4D41-8004-71D48B91AAED}" type="slidenum">
              <a:rPr lang="en-US" altLang="en-US"/>
              <a:pPr/>
              <a:t>‹#›</a:t>
            </a:fld>
            <a:endParaRPr lang="en-US" altLang="en-US"/>
          </a:p>
        </p:txBody>
      </p:sp>
    </p:spTree>
    <p:extLst>
      <p:ext uri="{BB962C8B-B14F-4D97-AF65-F5344CB8AC3E}">
        <p14:creationId xmlns:p14="http://schemas.microsoft.com/office/powerpoint/2010/main" val="246013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D642696-76AD-4910-A61C-3CE08A888586}" type="slidenum">
              <a:rPr lang="en-US" altLang="en-US"/>
              <a:pPr/>
              <a:t>‹#›</a:t>
            </a:fld>
            <a:endParaRPr lang="en-US" altLang="en-US"/>
          </a:p>
        </p:txBody>
      </p:sp>
    </p:spTree>
    <p:extLst>
      <p:ext uri="{BB962C8B-B14F-4D97-AF65-F5344CB8AC3E}">
        <p14:creationId xmlns:p14="http://schemas.microsoft.com/office/powerpoint/2010/main" val="33832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AC77251-FB86-4650-828E-17A56F22E60B}" type="slidenum">
              <a:rPr lang="en-US" altLang="en-US"/>
              <a:pPr/>
              <a:t>‹#›</a:t>
            </a:fld>
            <a:endParaRPr lang="en-US" altLang="en-US"/>
          </a:p>
        </p:txBody>
      </p:sp>
    </p:spTree>
    <p:extLst>
      <p:ext uri="{BB962C8B-B14F-4D97-AF65-F5344CB8AC3E}">
        <p14:creationId xmlns:p14="http://schemas.microsoft.com/office/powerpoint/2010/main" val="2759080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DAEDF99-D713-483D-B8D5-55E056F88A06}" type="slidenum">
              <a:rPr lang="en-US" altLang="en-US"/>
              <a:pPr/>
              <a:t>‹#›</a:t>
            </a:fld>
            <a:endParaRPr lang="en-US" altLang="en-US"/>
          </a:p>
        </p:txBody>
      </p:sp>
    </p:spTree>
    <p:extLst>
      <p:ext uri="{BB962C8B-B14F-4D97-AF65-F5344CB8AC3E}">
        <p14:creationId xmlns:p14="http://schemas.microsoft.com/office/powerpoint/2010/main" val="229689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C703958-85A8-4553-BC98-7A311689EA79}" type="slidenum">
              <a:rPr lang="en-US" altLang="en-US"/>
              <a:pPr/>
              <a:t>‹#›</a:t>
            </a:fld>
            <a:endParaRPr lang="en-US" altLang="en-US"/>
          </a:p>
        </p:txBody>
      </p:sp>
    </p:spTree>
    <p:extLst>
      <p:ext uri="{BB962C8B-B14F-4D97-AF65-F5344CB8AC3E}">
        <p14:creationId xmlns:p14="http://schemas.microsoft.com/office/powerpoint/2010/main" val="3666377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0D35E1B-FAE3-42FB-B73C-249FC76A0D5C}" type="slidenum">
              <a:rPr lang="en-US" altLang="en-US"/>
              <a:pPr/>
              <a:t>‹#›</a:t>
            </a:fld>
            <a:endParaRPr lang="en-US" altLang="en-US"/>
          </a:p>
        </p:txBody>
      </p:sp>
    </p:spTree>
    <p:extLst>
      <p:ext uri="{BB962C8B-B14F-4D97-AF65-F5344CB8AC3E}">
        <p14:creationId xmlns:p14="http://schemas.microsoft.com/office/powerpoint/2010/main" val="228025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650F60A-B2C2-4E61-93F5-1F7E1FE20ED7}" type="slidenum">
              <a:rPr lang="en-US" altLang="en-US"/>
              <a:pPr/>
              <a:t>‹#›</a:t>
            </a:fld>
            <a:endParaRPr lang="en-US" altLang="en-US"/>
          </a:p>
        </p:txBody>
      </p:sp>
    </p:spTree>
    <p:extLst>
      <p:ext uri="{BB962C8B-B14F-4D97-AF65-F5344CB8AC3E}">
        <p14:creationId xmlns:p14="http://schemas.microsoft.com/office/powerpoint/2010/main" val="331951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9C414E-8818-47C0-B21F-C4A253DB29FE}" type="slidenum">
              <a:rPr lang="en-US" altLang="en-US"/>
              <a:pPr/>
              <a:t>‹#›</a:t>
            </a:fld>
            <a:endParaRPr lang="en-US" altLang="en-US"/>
          </a:p>
        </p:txBody>
      </p:sp>
    </p:spTree>
    <p:extLst>
      <p:ext uri="{BB962C8B-B14F-4D97-AF65-F5344CB8AC3E}">
        <p14:creationId xmlns:p14="http://schemas.microsoft.com/office/powerpoint/2010/main" val="306458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88F29E7-4A63-4BC8-9C79-6DB6766CB83B}" type="slidenum">
              <a:rPr lang="en-US" altLang="en-US"/>
              <a:pPr/>
              <a:t>‹#›</a:t>
            </a:fld>
            <a:endParaRPr lang="en-US" altLang="en-US"/>
          </a:p>
        </p:txBody>
      </p:sp>
    </p:spTree>
    <p:extLst>
      <p:ext uri="{BB962C8B-B14F-4D97-AF65-F5344CB8AC3E}">
        <p14:creationId xmlns:p14="http://schemas.microsoft.com/office/powerpoint/2010/main" val="427859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9FC1B41-189D-461C-B5D3-0D02BCB04056}" type="slidenum">
              <a:rPr lang="en-US" altLang="en-US"/>
              <a:pPr/>
              <a:t>‹#›</a:t>
            </a:fld>
            <a:endParaRPr lang="en-US" altLang="en-US"/>
          </a:p>
        </p:txBody>
      </p:sp>
    </p:spTree>
    <p:extLst>
      <p:ext uri="{BB962C8B-B14F-4D97-AF65-F5344CB8AC3E}">
        <p14:creationId xmlns:p14="http://schemas.microsoft.com/office/powerpoint/2010/main" val="258012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30F9C9A-42F9-4C34-8C3D-8412EB6BEE67}" type="slidenum">
              <a:rPr lang="en-US" altLang="en-US"/>
              <a:pPr/>
              <a:t>‹#›</a:t>
            </a:fld>
            <a:endParaRPr lang="en-US" altLang="en-US"/>
          </a:p>
        </p:txBody>
      </p:sp>
    </p:spTree>
    <p:extLst>
      <p:ext uri="{BB962C8B-B14F-4D97-AF65-F5344CB8AC3E}">
        <p14:creationId xmlns:p14="http://schemas.microsoft.com/office/powerpoint/2010/main" val="275997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BAB66E5-8B6A-48A2-893E-41C249D68AB6}" type="slidenum">
              <a:rPr lang="en-US" altLang="en-US"/>
              <a:pPr/>
              <a:t>‹#›</a:t>
            </a:fld>
            <a:endParaRPr lang="en-US" altLang="en-US"/>
          </a:p>
        </p:txBody>
      </p:sp>
    </p:spTree>
    <p:extLst>
      <p:ext uri="{BB962C8B-B14F-4D97-AF65-F5344CB8AC3E}">
        <p14:creationId xmlns:p14="http://schemas.microsoft.com/office/powerpoint/2010/main" val="325368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5F10DE5D-6CB7-436A-8139-AD8DFE82ABC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DED3C353-00ED-97C8-B607-95A9EB8D8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07"/>
            <a:ext cx="12192000" cy="688776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4">
            <a:extLst>
              <a:ext uri="{FF2B5EF4-FFF2-40B4-BE49-F238E27FC236}">
                <a16:creationId xmlns:a16="http://schemas.microsoft.com/office/drawing/2014/main" id="{7343FE20-CCED-4429-D608-EDFC2D4CF6B1}"/>
              </a:ext>
            </a:extLst>
          </p:cNvPr>
          <p:cNvSpPr txBox="1">
            <a:spLocks noChangeArrowheads="1"/>
          </p:cNvSpPr>
          <p:nvPr/>
        </p:nvSpPr>
        <p:spPr bwMode="auto">
          <a:xfrm>
            <a:off x="0" y="1986336"/>
            <a:ext cx="12192000" cy="1750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4000">
                <a:solidFill>
                  <a:srgbClr val="FF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Bài viết 1:</a:t>
            </a:r>
          </a:p>
          <a:p>
            <a:pPr algn="ctr" eaLnBrk="1" hangingPunct="1">
              <a:spcBef>
                <a:spcPts val="1350"/>
              </a:spcBef>
              <a:defRPr/>
            </a:pPr>
            <a:r>
              <a:rPr lang="en-US" sz="5500">
                <a:solidFill>
                  <a:srgbClr val="002060"/>
                </a:solidFill>
                <a:effectLst>
                  <a:outerShdw blurRad="38100" dist="38100" dir="2700000" algn="tl">
                    <a:srgbClr val="000000">
                      <a:alpha val="43137"/>
                    </a:srgbClr>
                  </a:outerShdw>
                </a:effectLst>
                <a:latin typeface="UTM Deutsch Gothic" panose="02040603050506020204" pitchFamily="18" charset="0"/>
                <a:cs typeface="Times New Roman" panose="02020603050405020304" pitchFamily="18" charset="0"/>
              </a:rPr>
              <a:t>Viết đoạn văn giới thiệu một nhân vật văn học</a:t>
            </a:r>
            <a:endParaRPr lang="en-US" sz="5500" dirty="0">
              <a:solidFill>
                <a:srgbClr val="002060"/>
              </a:solidFill>
              <a:effectLst>
                <a:outerShdw blurRad="38100" dist="38100" dir="2700000" algn="tl">
                  <a:srgbClr val="000000">
                    <a:alpha val="43137"/>
                  </a:srgbClr>
                </a:outerShdw>
              </a:effectLst>
              <a:latin typeface="UTM Deutsch Gothic" panose="02040603050506020204" pitchFamily="18" charset="0"/>
              <a:cs typeface="Times New Roman" panose="02020603050405020304" pitchFamily="18" charset="0"/>
            </a:endParaRPr>
          </a:p>
        </p:txBody>
      </p:sp>
      <p:pic>
        <p:nvPicPr>
          <p:cNvPr id="8" name="Picture 5" descr="POINSET3">
            <a:extLst>
              <a:ext uri="{FF2B5EF4-FFF2-40B4-BE49-F238E27FC236}">
                <a16:creationId xmlns:a16="http://schemas.microsoft.com/office/drawing/2014/main" id="{4C1F8A6F-720C-F2D7-C0C6-522D12E0EE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4621" y="4571333"/>
            <a:ext cx="3246937" cy="231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POINSET2">
            <a:extLst>
              <a:ext uri="{FF2B5EF4-FFF2-40B4-BE49-F238E27FC236}">
                <a16:creationId xmlns:a16="http://schemas.microsoft.com/office/drawing/2014/main" id="{CA0AACF5-C8A2-5EB0-1D5A-4BB0F9E3BF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473002" y="-113391"/>
            <a:ext cx="1566863" cy="187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a:extLst>
              <a:ext uri="{FF2B5EF4-FFF2-40B4-BE49-F238E27FC236}">
                <a16:creationId xmlns:a16="http://schemas.microsoft.com/office/drawing/2014/main" id="{7ACA080E-F0CF-2992-9618-9A62FEF2FA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939" y="4740354"/>
            <a:ext cx="1524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Sách giáo khoa THPT 2018">
            <a:extLst>
              <a:ext uri="{FF2B5EF4-FFF2-40B4-BE49-F238E27FC236}">
                <a16:creationId xmlns:a16="http://schemas.microsoft.com/office/drawing/2014/main" id="{77C5A749-7440-1C90-9D5A-8487F965C5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368" y="599617"/>
            <a:ext cx="1866546" cy="20852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POINSET2">
            <a:extLst>
              <a:ext uri="{FF2B5EF4-FFF2-40B4-BE49-F238E27FC236}">
                <a16:creationId xmlns:a16="http://schemas.microsoft.com/office/drawing/2014/main" id="{1A6D274C-1A33-761B-475D-091A88CF1B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219216" y="-174519"/>
            <a:ext cx="1560910"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BABD0B5-C827-6F1C-9A9A-EE350A15F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0" y="0"/>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032A544-12D1-8EEB-46A4-F1F019CA2F59}"/>
              </a:ext>
            </a:extLst>
          </p:cNvPr>
          <p:cNvSpPr txBox="1"/>
          <p:nvPr/>
        </p:nvSpPr>
        <p:spPr>
          <a:xfrm>
            <a:off x="335360" y="2852936"/>
            <a:ext cx="11449272" cy="805670"/>
          </a:xfrm>
          <a:prstGeom prst="rect">
            <a:avLst/>
          </a:prstGeom>
          <a:noFill/>
        </p:spPr>
        <p:txBody>
          <a:bodyPr wrap="square">
            <a:spAutoFit/>
          </a:bodyPr>
          <a:lstStyle/>
          <a:p>
            <a:pPr marL="180340" marR="0" algn="just">
              <a:lnSpc>
                <a:spcPct val="150000"/>
              </a:lnSpc>
              <a:spcBef>
                <a:spcPts val="0"/>
              </a:spcBef>
              <a:spcAft>
                <a:spcPts val="0"/>
              </a:spcAft>
              <a:tabLst>
                <a:tab pos="270510" algn="l"/>
              </a:tabLst>
            </a:pPr>
            <a:r>
              <a:rPr lang="en-US" sz="3600" kern="0">
                <a:solidFill>
                  <a:srgbClr val="FF0000"/>
                </a:solidFill>
                <a:effectLst/>
                <a:latin typeface="UTM Avo" panose="02040603050506020204" pitchFamily="18" charset="0"/>
                <a:ea typeface="Times New Roman" panose="02020603050405020304" pitchFamily="18" charset="0"/>
                <a:cs typeface="Times New Roman" panose="02020603050405020304" pitchFamily="18" charset="0"/>
              </a:rPr>
              <a:t>- Em học được điều gì sau bài học hôm nay?</a:t>
            </a:r>
            <a:endParaRPr lang="en-US" sz="3600" kern="100" dirty="0">
              <a:solidFill>
                <a:srgbClr val="FF0000"/>
              </a:solidFill>
              <a:effectLst/>
              <a:latin typeface="UTM Avo" panose="02040603050506020204" pitchFamily="18" charset="0"/>
              <a:ea typeface="Calibri" panose="020F0502020204030204" pitchFamily="34" charset="0"/>
              <a:cs typeface="Times New Roman" panose="02020603050405020304" pitchFamily="18" charset="0"/>
            </a:endParaRPr>
          </a:p>
        </p:txBody>
      </p:sp>
      <p:sp>
        <p:nvSpPr>
          <p:cNvPr id="4" name="Text Box 14">
            <a:extLst>
              <a:ext uri="{FF2B5EF4-FFF2-40B4-BE49-F238E27FC236}">
                <a16:creationId xmlns:a16="http://schemas.microsoft.com/office/drawing/2014/main" id="{96A5E519-13EB-3A41-DEFE-1C63B70E428D}"/>
              </a:ext>
            </a:extLst>
          </p:cNvPr>
          <p:cNvSpPr txBox="1">
            <a:spLocks noChangeArrowheads="1"/>
          </p:cNvSpPr>
          <p:nvPr/>
        </p:nvSpPr>
        <p:spPr bwMode="auto">
          <a:xfrm>
            <a:off x="1836478" y="1124744"/>
            <a:ext cx="8576441" cy="146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8800" b="1">
                <a:solidFill>
                  <a:srgbClr val="FF0000"/>
                </a:solidFill>
                <a:effectLst>
                  <a:outerShdw blurRad="38100" dist="38100" dir="2700000" algn="tl">
                    <a:srgbClr val="000000">
                      <a:alpha val="43137"/>
                    </a:srgbClr>
                  </a:outerShdw>
                </a:effectLst>
                <a:latin typeface="UTM Showcard" panose="02040603050506020204" pitchFamily="18" charset="0"/>
                <a:cs typeface="Times New Roman" panose="02020603050405020304" pitchFamily="18" charset="0"/>
              </a:rPr>
              <a:t>Vận dụng</a:t>
            </a:r>
            <a:endParaRPr lang="en-US" sz="8800" dirty="0">
              <a:solidFill>
                <a:srgbClr val="FF0000"/>
              </a:solidFill>
              <a:effectLst>
                <a:outerShdw blurRad="38100" dist="38100" dir="2700000" algn="tl">
                  <a:srgbClr val="000000">
                    <a:alpha val="43137"/>
                  </a:srgbClr>
                </a:outerShdw>
              </a:effectLst>
              <a:latin typeface="UTM Showcard"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4140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7365C8-9704-7269-0F24-DCE988577E76}"/>
              </a:ext>
            </a:extLst>
          </p:cNvPr>
          <p:cNvSpPr txBox="1"/>
          <p:nvPr/>
        </p:nvSpPr>
        <p:spPr>
          <a:xfrm>
            <a:off x="1786987" y="1801609"/>
            <a:ext cx="10065026" cy="2215991"/>
          </a:xfrm>
          <a:prstGeom prst="rect">
            <a:avLst/>
          </a:prstGeom>
          <a:noFill/>
        </p:spPr>
        <p:txBody>
          <a:bodyPr wrap="square" rtlCol="0">
            <a:spAutoFit/>
          </a:bodyPr>
          <a:lstStyle/>
          <a:p>
            <a:r>
              <a:rPr lang="en-US" sz="13800" b="1">
                <a:solidFill>
                  <a:srgbClr val="FF0000"/>
                </a:solidFill>
                <a:effectLst>
                  <a:outerShdw blurRad="38100" dist="38100" dir="2700000" algn="tl">
                    <a:srgbClr val="000000">
                      <a:alpha val="43137"/>
                    </a:srgbClr>
                  </a:outerShdw>
                </a:effectLst>
                <a:latin typeface="UTM LinotypeZapfino KT" panose="02040603050506020204" pitchFamily="18" charset="0"/>
              </a:rPr>
              <a:t>Chúc các em học tốt!</a:t>
            </a:r>
          </a:p>
        </p:txBody>
      </p:sp>
    </p:spTree>
    <p:extLst>
      <p:ext uri="{BB962C8B-B14F-4D97-AF65-F5344CB8AC3E}">
        <p14:creationId xmlns:p14="http://schemas.microsoft.com/office/powerpoint/2010/main" val="1037852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B75E4E-7523-99F7-E8EA-368CA601A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322A7E8-65E1-F96C-8E19-E83EB19F9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3048" y="836712"/>
            <a:ext cx="2783632" cy="5184576"/>
          </a:xfrm>
          <a:prstGeom prst="rect">
            <a:avLst/>
          </a:prstGeom>
        </p:spPr>
      </p:pic>
      <p:sp>
        <p:nvSpPr>
          <p:cNvPr id="8" name="TextBox 7">
            <a:extLst>
              <a:ext uri="{FF2B5EF4-FFF2-40B4-BE49-F238E27FC236}">
                <a16:creationId xmlns:a16="http://schemas.microsoft.com/office/drawing/2014/main" id="{56C06915-00B4-3157-859A-38D74DA48676}"/>
              </a:ext>
            </a:extLst>
          </p:cNvPr>
          <p:cNvSpPr txBox="1"/>
          <p:nvPr/>
        </p:nvSpPr>
        <p:spPr>
          <a:xfrm>
            <a:off x="-24680" y="236547"/>
            <a:ext cx="9865095" cy="1200329"/>
          </a:xfrm>
          <a:prstGeom prst="rect">
            <a:avLst/>
          </a:prstGeom>
          <a:noFill/>
        </p:spPr>
        <p:txBody>
          <a:bodyPr wrap="square">
            <a:spAutoFit/>
          </a:bodyPr>
          <a:lstStyle/>
          <a:p>
            <a:pPr algn="ctr"/>
            <a:r>
              <a:rPr lang="en-US" sz="3600">
                <a:solidFill>
                  <a:srgbClr val="FF0000"/>
                </a:solidFill>
                <a:effectLst/>
                <a:latin typeface="UTM Avo" panose="02040603050506020204" pitchFamily="18" charset="0"/>
                <a:ea typeface="Times New Roman" panose="02020603050405020304" pitchFamily="18" charset="0"/>
              </a:rPr>
              <a:t>Tìm hiểu cấu tạo của đoạn văn giới thiệu một nhân vật văn học</a:t>
            </a:r>
          </a:p>
        </p:txBody>
      </p:sp>
      <p:sp>
        <p:nvSpPr>
          <p:cNvPr id="11" name="TextBox 10">
            <a:extLst>
              <a:ext uri="{FF2B5EF4-FFF2-40B4-BE49-F238E27FC236}">
                <a16:creationId xmlns:a16="http://schemas.microsoft.com/office/drawing/2014/main" id="{3250E763-E99E-B85F-7766-DEBFF5FBB3DB}"/>
              </a:ext>
            </a:extLst>
          </p:cNvPr>
          <p:cNvSpPr txBox="1"/>
          <p:nvPr/>
        </p:nvSpPr>
        <p:spPr>
          <a:xfrm>
            <a:off x="117625" y="1916832"/>
            <a:ext cx="9336360" cy="4229684"/>
          </a:xfrm>
          <a:prstGeom prst="rect">
            <a:avLst/>
          </a:prstGeom>
          <a:noFill/>
        </p:spPr>
        <p:txBody>
          <a:bodyPr wrap="square">
            <a:spAutoFit/>
          </a:bodyPr>
          <a:lstStyle/>
          <a:p>
            <a:pPr algn="just">
              <a:lnSpc>
                <a:spcPct val="150000"/>
              </a:lnSpc>
              <a:spcAft>
                <a:spcPts val="0"/>
              </a:spcAft>
            </a:pPr>
            <a:r>
              <a:rPr lang="en-US" sz="2600" kern="100">
                <a:solidFill>
                  <a:schemeClr val="accent6">
                    <a:lumMod val="60000"/>
                    <a:lumOff val="40000"/>
                  </a:schemeClr>
                </a:solidFill>
                <a:effectLst/>
                <a:latin typeface="UTM Americana" panose="02040603050506020204" pitchFamily="18" charset="0"/>
                <a:ea typeface="Calibri" panose="020F0502020204030204" pitchFamily="34" charset="0"/>
                <a:cs typeface="Calibri Light" panose="020F0302020204030204" pitchFamily="34" charset="0"/>
              </a:rPr>
              <a:t>1. Đọc đoạn văn</a:t>
            </a:r>
          </a:p>
          <a:p>
            <a:pPr algn="just">
              <a:lnSpc>
                <a:spcPct val="150000"/>
              </a:lnSpc>
              <a:spcAft>
                <a:spcPts val="0"/>
              </a:spcAft>
            </a:pPr>
            <a:r>
              <a:rPr lang="en-US" sz="2600" kern="100">
                <a:solidFill>
                  <a:schemeClr val="accent6"/>
                </a:solidFill>
                <a:latin typeface="UTM Americana" panose="02040603050506020204" pitchFamily="18" charset="0"/>
                <a:ea typeface="Calibri" panose="020F0502020204030204" pitchFamily="34" charset="0"/>
                <a:cs typeface="Calibri Light" panose="020F0302020204030204" pitchFamily="34" charset="0"/>
              </a:rPr>
              <a:t>	</a:t>
            </a:r>
            <a:r>
              <a:rPr lang="vi-VN" sz="2600" kern="100">
                <a:solidFill>
                  <a:schemeClr val="accent6"/>
                </a:solidFill>
                <a:effectLst/>
                <a:latin typeface="UTM Americana" panose="02040603050506020204" pitchFamily="18" charset="0"/>
                <a:ea typeface="Calibri" panose="020F0502020204030204" pitchFamily="34" charset="0"/>
                <a:cs typeface="Calibri Light" panose="020F0302020204030204" pitchFamily="34" charset="0"/>
              </a:rPr>
              <a:t>Nhân vật chính trong </a:t>
            </a:r>
            <a:r>
              <a:rPr lang="vi-VN" sz="2600" i="1" kern="100">
                <a:solidFill>
                  <a:schemeClr val="accent6"/>
                </a:solidFill>
                <a:effectLst/>
                <a:latin typeface="UTM Americana" panose="02040603050506020204" pitchFamily="18" charset="0"/>
                <a:ea typeface="Calibri" panose="020F0502020204030204" pitchFamily="34" charset="0"/>
                <a:cs typeface="Calibri Light" panose="020F0302020204030204" pitchFamily="34" charset="0"/>
              </a:rPr>
              <a:t>Chuyện con mèo dạy hải âu bay</a:t>
            </a:r>
            <a:r>
              <a:rPr lang="vi-VN" sz="2600" kern="100">
                <a:solidFill>
                  <a:schemeClr val="accent6"/>
                </a:solidFill>
                <a:effectLst/>
                <a:latin typeface="UTM Americana" panose="02040603050506020204" pitchFamily="18" charset="0"/>
                <a:ea typeface="Calibri" panose="020F0502020204030204" pitchFamily="34" charset="0"/>
                <a:cs typeface="Calibri Light" panose="020F0302020204030204" pitchFamily="34" charset="0"/>
              </a:rPr>
              <a:t> là một chú mèo có tên Giô-ba. Đó là một con mèo đen to đùng, mập ú, sống ở khu bến cảng cùng với cậu chủ nhỏ, người đã cứu thoát nó từ miệng một con bồ nông tham ăn, khi nó còn là một chú mèo con bé tẹo. </a:t>
            </a:r>
            <a:endParaRPr lang="en-US" sz="26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754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B75E4E-7523-99F7-E8EA-368CA601A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7094433-9B19-28E7-AA89-49BA6734B27D}"/>
              </a:ext>
            </a:extLst>
          </p:cNvPr>
          <p:cNvSpPr txBox="1"/>
          <p:nvPr/>
        </p:nvSpPr>
        <p:spPr>
          <a:xfrm>
            <a:off x="34391" y="548680"/>
            <a:ext cx="11881320" cy="6022098"/>
          </a:xfrm>
          <a:prstGeom prst="rect">
            <a:avLst/>
          </a:prstGeom>
          <a:noFill/>
        </p:spPr>
        <p:txBody>
          <a:bodyPr wrap="square">
            <a:spAutoFit/>
          </a:bodyPr>
          <a:lstStyle/>
          <a:p>
            <a:pPr algn="just">
              <a:lnSpc>
                <a:spcPct val="150000"/>
              </a:lnSpc>
            </a:pPr>
            <a:r>
              <a:rPr lang="en-US" sz="2600" kern="100">
                <a:solidFill>
                  <a:schemeClr val="accent6"/>
                </a:solidFill>
                <a:effectLst/>
                <a:latin typeface="UTM Americana" panose="02040603050506020204" pitchFamily="18" charset="0"/>
                <a:ea typeface="Calibri" panose="020F0502020204030204" pitchFamily="34" charset="0"/>
                <a:cs typeface="Calibri Light" panose="020F0302020204030204" pitchFamily="34" charset="0"/>
              </a:rPr>
              <a:t>	</a:t>
            </a:r>
            <a:r>
              <a:rPr lang="vi-VN" sz="2600" kern="100">
                <a:solidFill>
                  <a:schemeClr val="accent6"/>
                </a:solidFill>
                <a:effectLst/>
                <a:latin typeface="UTM Americana" panose="02040603050506020204" pitchFamily="18" charset="0"/>
                <a:ea typeface="Calibri" panose="020F0502020204030204" pitchFamily="34" charset="0"/>
                <a:cs typeface="Calibri Light" panose="020F0302020204030204" pitchFamily="34" charset="0"/>
              </a:rPr>
              <a:t>Giô-ba là con mèo biết giữ lời hứa nhất mà mình từng biết. Khi nhận lời giúp đỡ cô hải âu bị nạn, nó đã chăm lo cho quả trứng mà cô hải âu để lại, nuôi dạy cô bé hải âu con trưởng thành và tìm mọi cách để dạy cô bé bay, đưa cô bé về với thế giới hải âu. Giô-ba cũng là con mèo thông minh và có trái tim nhân hậu nhất. Nó đã dạy cho mình biết: Yêu thương là học cách chấp nhận sự khác biệt và không đòi hỏi người khác phải giống mình. Mình yêu quý Giô-ba, con mèo đen to đùng, mập ú, và mong muốn tìm cho riêng mình một chú mèo như Giô-ba</a:t>
            </a:r>
            <a:r>
              <a:rPr lang="en-US" sz="2600" kern="100">
                <a:solidFill>
                  <a:schemeClr val="accent6"/>
                </a:solidFill>
                <a:effectLst/>
                <a:latin typeface="UTM Americana" panose="02040603050506020204" pitchFamily="18" charset="0"/>
                <a:ea typeface="Calibri" panose="020F0502020204030204" pitchFamily="34" charset="0"/>
                <a:cs typeface="Calibri Light" panose="020F0302020204030204" pitchFamily="34" charset="0"/>
              </a:rPr>
              <a:t>.</a:t>
            </a:r>
          </a:p>
          <a:p>
            <a:pPr algn="r">
              <a:lnSpc>
                <a:spcPct val="150000"/>
              </a:lnSpc>
            </a:pPr>
            <a:r>
              <a:rPr lang="en-US" sz="2600" kern="100">
                <a:solidFill>
                  <a:schemeClr val="accent6"/>
                </a:solidFill>
                <a:latin typeface="UTM Americana" panose="02040603050506020204" pitchFamily="18" charset="0"/>
                <a:cs typeface="Calibri Light" panose="020F0302020204030204" pitchFamily="34" charset="0"/>
              </a:rPr>
              <a:t>Minh An</a:t>
            </a:r>
            <a:endParaRPr lang="en-US" sz="2600">
              <a:solidFill>
                <a:schemeClr val="accent6"/>
              </a:solidFill>
            </a:endParaRPr>
          </a:p>
        </p:txBody>
      </p:sp>
    </p:spTree>
    <p:extLst>
      <p:ext uri="{BB962C8B-B14F-4D97-AF65-F5344CB8AC3E}">
        <p14:creationId xmlns:p14="http://schemas.microsoft.com/office/powerpoint/2010/main" val="1423536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B75E4E-7523-99F7-E8EA-368CA601A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A1B71D4-BCD2-6DF3-95E3-7A7476A8BF35}"/>
              </a:ext>
            </a:extLst>
          </p:cNvPr>
          <p:cNvSpPr txBox="1"/>
          <p:nvPr/>
        </p:nvSpPr>
        <p:spPr>
          <a:xfrm>
            <a:off x="12758" y="1484784"/>
            <a:ext cx="12185247" cy="3456780"/>
          </a:xfrm>
          <a:prstGeom prst="rect">
            <a:avLst/>
          </a:prstGeom>
          <a:noFill/>
        </p:spPr>
        <p:txBody>
          <a:bodyPr wrap="square">
            <a:spAutoFit/>
          </a:bodyPr>
          <a:lstStyle/>
          <a:p>
            <a:pPr indent="270510" algn="just" fontAlgn="base">
              <a:lnSpc>
                <a:spcPct val="150000"/>
              </a:lnSpc>
              <a:tabLst>
                <a:tab pos="180340" algn="l"/>
                <a:tab pos="270510" algn="l"/>
              </a:tabLst>
            </a:pPr>
            <a:r>
              <a:rPr lang="en-US" sz="3000" kern="1800">
                <a:solidFill>
                  <a:srgbClr val="FF0000"/>
                </a:solidFill>
                <a:latin typeface="UTM Avo" panose="02040603050506020204" pitchFamily="18" charset="0"/>
                <a:ea typeface="Times New Roman" panose="02020603050405020304" pitchFamily="18" charset="0"/>
              </a:rPr>
              <a:t>2. Trả lời câu hỏi:</a:t>
            </a:r>
          </a:p>
          <a:p>
            <a:pPr indent="270510" algn="just">
              <a:lnSpc>
                <a:spcPct val="150000"/>
              </a:lnSpc>
              <a:tabLst>
                <a:tab pos="180340" algn="l"/>
                <a:tab pos="270510" algn="l"/>
              </a:tabLst>
            </a:pPr>
            <a:r>
              <a:rPr lang="en-US" sz="3000" kern="1800">
                <a:solidFill>
                  <a:srgbClr val="FF0000"/>
                </a:solidFill>
                <a:effectLst/>
                <a:latin typeface="UTM Avo" panose="02040603050506020204" pitchFamily="18" charset="0"/>
                <a:ea typeface="Times New Roman" panose="02020603050405020304" pitchFamily="18" charset="0"/>
              </a:rPr>
              <a:t>- Qua câu mở đoạn, em hiểu đoạn văn giới thiệu nhân vật nào, trong cuốn sách nào?</a:t>
            </a:r>
            <a:endParaRPr lang="en-US" sz="3000">
              <a:latin typeface="UTM Avo" panose="02040603050506020204" pitchFamily="18" charset="0"/>
            </a:endParaRPr>
          </a:p>
          <a:p>
            <a:pPr indent="270510" algn="just" fontAlgn="base">
              <a:lnSpc>
                <a:spcPct val="150000"/>
              </a:lnSpc>
              <a:tabLst>
                <a:tab pos="180340" algn="l"/>
                <a:tab pos="270510" algn="l"/>
              </a:tabLst>
            </a:pPr>
            <a:r>
              <a:rPr lang="en-US" sz="3000" kern="1800">
                <a:solidFill>
                  <a:srgbClr val="7030A0"/>
                </a:solidFill>
                <a:effectLst/>
                <a:latin typeface="UTM Avo" panose="02040603050506020204" pitchFamily="18" charset="0"/>
                <a:ea typeface="Times New Roman" panose="02020603050405020304" pitchFamily="18" charset="0"/>
              </a:rPr>
              <a:t>- Đoạn văn giới thiệu về con mèo đen “to đùng mập ú” có tên là Giô-ba trong cuốn sách </a:t>
            </a:r>
            <a:r>
              <a:rPr lang="en-US" sz="3000" i="1" kern="1800">
                <a:solidFill>
                  <a:srgbClr val="7030A0"/>
                </a:solidFill>
                <a:effectLst/>
                <a:latin typeface="UTM Avo" panose="02040603050506020204" pitchFamily="18" charset="0"/>
                <a:ea typeface="Times New Roman" panose="02020603050405020304" pitchFamily="18" charset="0"/>
              </a:rPr>
              <a:t>Chuyện con mèo dạy hải âu bay.</a:t>
            </a:r>
            <a:endParaRPr lang="en-US" sz="3000">
              <a:solidFill>
                <a:srgbClr val="7030A0"/>
              </a:solidFill>
              <a:latin typeface="UTM Avo" panose="02040603050506020204" pitchFamily="18" charset="0"/>
              <a:ea typeface="Times New Roman" panose="02020603050405020304" pitchFamily="18" charset="0"/>
            </a:endParaRPr>
          </a:p>
        </p:txBody>
      </p:sp>
    </p:spTree>
    <p:extLst>
      <p:ext uri="{BB962C8B-B14F-4D97-AF65-F5344CB8AC3E}">
        <p14:creationId xmlns:p14="http://schemas.microsoft.com/office/powerpoint/2010/main" val="98556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B75E4E-7523-99F7-E8EA-368CA601A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ACE38A6-C1CC-6AC6-3327-94CD7618F7F9}"/>
              </a:ext>
            </a:extLst>
          </p:cNvPr>
          <p:cNvSpPr txBox="1"/>
          <p:nvPr/>
        </p:nvSpPr>
        <p:spPr>
          <a:xfrm>
            <a:off x="203684" y="1008112"/>
            <a:ext cx="11784632" cy="4841775"/>
          </a:xfrm>
          <a:prstGeom prst="rect">
            <a:avLst/>
          </a:prstGeom>
          <a:noFill/>
        </p:spPr>
        <p:txBody>
          <a:bodyPr wrap="square">
            <a:spAutoFit/>
          </a:bodyPr>
          <a:lstStyle/>
          <a:p>
            <a:pPr indent="270510" algn="just">
              <a:lnSpc>
                <a:spcPct val="150000"/>
              </a:lnSpc>
              <a:tabLst>
                <a:tab pos="180340" algn="l"/>
                <a:tab pos="270510" algn="l"/>
              </a:tabLst>
            </a:pPr>
            <a:r>
              <a:rPr lang="en-US" sz="3000" kern="1800">
                <a:solidFill>
                  <a:srgbClr val="FF0000"/>
                </a:solidFill>
                <a:latin typeface="UTM Avo" panose="02040603050506020204" pitchFamily="18" charset="0"/>
                <a:ea typeface="Times New Roman" panose="02020603050405020304" pitchFamily="18" charset="0"/>
              </a:rPr>
              <a:t>- Những câu nào cho biết chi tiết về ngoại hình và tính cách của nhân vật đó? </a:t>
            </a:r>
          </a:p>
          <a:p>
            <a:pPr indent="270510" algn="just">
              <a:lnSpc>
                <a:spcPct val="150000"/>
              </a:lnSpc>
              <a:tabLst>
                <a:tab pos="180340" algn="l"/>
                <a:tab pos="270510" algn="l"/>
              </a:tabLst>
            </a:pPr>
            <a:r>
              <a:rPr lang="en-US" sz="3000" kern="1800">
                <a:solidFill>
                  <a:srgbClr val="7030A0"/>
                </a:solidFill>
                <a:latin typeface="UTM Avo" panose="02040603050506020204" pitchFamily="18" charset="0"/>
                <a:ea typeface="Times New Roman" panose="02020603050405020304" pitchFamily="18" charset="0"/>
              </a:rPr>
              <a:t>- Câu: “Đó là con mèo đen to đùng mập ú, sống ở khu bến cảng…” cho biết về ngoại hình nhân vật</a:t>
            </a:r>
            <a:r>
              <a:rPr lang="en-US" sz="3000">
                <a:solidFill>
                  <a:srgbClr val="7030A0"/>
                </a:solidFill>
                <a:latin typeface="UTM Avo" panose="02040603050506020204" pitchFamily="18" charset="0"/>
                <a:ea typeface="Times New Roman" panose="02020603050405020304" pitchFamily="18" charset="0"/>
              </a:rPr>
              <a:t>. Các câu: “Giô ba là con mèo biết giữ lời hứa nhất…;  Giô ba cũng là con mèo thông minh và có trái tim nhân hậu nhất.” cho biết về tính cách của nhân vật.</a:t>
            </a:r>
          </a:p>
        </p:txBody>
      </p:sp>
    </p:spTree>
    <p:extLst>
      <p:ext uri="{BB962C8B-B14F-4D97-AF65-F5344CB8AC3E}">
        <p14:creationId xmlns:p14="http://schemas.microsoft.com/office/powerpoint/2010/main" val="116329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B75E4E-7523-99F7-E8EA-368CA601A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ACE38A6-C1CC-6AC6-3327-94CD7618F7F9}"/>
              </a:ext>
            </a:extLst>
          </p:cNvPr>
          <p:cNvSpPr txBox="1"/>
          <p:nvPr/>
        </p:nvSpPr>
        <p:spPr>
          <a:xfrm>
            <a:off x="119336" y="1988840"/>
            <a:ext cx="11784632" cy="2764283"/>
          </a:xfrm>
          <a:prstGeom prst="rect">
            <a:avLst/>
          </a:prstGeom>
          <a:noFill/>
        </p:spPr>
        <p:txBody>
          <a:bodyPr wrap="square">
            <a:spAutoFit/>
          </a:bodyPr>
          <a:lstStyle/>
          <a:p>
            <a:pPr marL="270510" algn="just" fontAlgn="base">
              <a:lnSpc>
                <a:spcPct val="150000"/>
              </a:lnSpc>
              <a:tabLst>
                <a:tab pos="180340" algn="l"/>
                <a:tab pos="270510" algn="l"/>
              </a:tabLst>
            </a:pPr>
            <a:r>
              <a:rPr lang="en-US" sz="3000" kern="1800">
                <a:solidFill>
                  <a:srgbClr val="FF0000"/>
                </a:solidFill>
                <a:effectLst/>
                <a:latin typeface="UTM Avo" panose="02040603050506020204" pitchFamily="18" charset="0"/>
                <a:ea typeface="Times New Roman" panose="02020603050405020304" pitchFamily="18" charset="0"/>
              </a:rPr>
              <a:t>- Câu kết đoạn thể hiện điều gì?</a:t>
            </a:r>
          </a:p>
          <a:p>
            <a:pPr marL="270510" algn="just" fontAlgn="base">
              <a:lnSpc>
                <a:spcPct val="150000"/>
              </a:lnSpc>
              <a:tabLst>
                <a:tab pos="180340" algn="l"/>
                <a:tab pos="270510" algn="l"/>
              </a:tabLst>
            </a:pPr>
            <a:r>
              <a:rPr lang="en-US" sz="3000" kern="1800">
                <a:solidFill>
                  <a:srgbClr val="7030A0"/>
                </a:solidFill>
                <a:effectLst/>
                <a:latin typeface="UTM Avo" panose="02040603050506020204" pitchFamily="18" charset="0"/>
                <a:ea typeface="Times New Roman" panose="02020603050405020304" pitchFamily="18" charset="0"/>
              </a:rPr>
              <a:t>- C</a:t>
            </a:r>
            <a:r>
              <a:rPr lang="en-US" sz="3000" kern="1800">
                <a:solidFill>
                  <a:srgbClr val="7030A0"/>
                </a:solidFill>
                <a:latin typeface="UTM Avo" panose="02040603050506020204" pitchFamily="18" charset="0"/>
                <a:ea typeface="Times New Roman" panose="02020603050405020304" pitchFamily="18" charset="0"/>
              </a:rPr>
              <a:t>âu kết đoạn thể hiện tình cảm, sự ngưỡng mộ đối với Giô ba và mong  muốn có được con mèo giống như thế của người viết.</a:t>
            </a:r>
            <a:endParaRPr lang="en-US" sz="3000">
              <a:solidFill>
                <a:srgbClr val="7030A0"/>
              </a:solidFill>
              <a:effectLst/>
              <a:latin typeface="UTM Avo" panose="02040603050506020204" pitchFamily="18" charset="0"/>
              <a:ea typeface="Times New Roman" panose="02020603050405020304" pitchFamily="18" charset="0"/>
            </a:endParaRPr>
          </a:p>
        </p:txBody>
      </p:sp>
    </p:spTree>
    <p:extLst>
      <p:ext uri="{BB962C8B-B14F-4D97-AF65-F5344CB8AC3E}">
        <p14:creationId xmlns:p14="http://schemas.microsoft.com/office/powerpoint/2010/main" val="265733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1" y="0"/>
            <a:ext cx="1221187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2">
            <a:extLst>
              <a:ext uri="{FF2B5EF4-FFF2-40B4-BE49-F238E27FC236}">
                <a16:creationId xmlns:a16="http://schemas.microsoft.com/office/drawing/2014/main" id="{4CE1F58C-7701-8FCA-BBC9-7D2F8B68F8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33" y="1365722"/>
            <a:ext cx="11856640" cy="5445224"/>
          </a:xfrm>
          <a:prstGeom prst="rect">
            <a:avLst/>
          </a:prstGeom>
          <a:noFill/>
        </p:spPr>
      </p:pic>
      <p:pic>
        <p:nvPicPr>
          <p:cNvPr id="5" name="图片 9">
            <a:extLst>
              <a:ext uri="{FF2B5EF4-FFF2-40B4-BE49-F238E27FC236}">
                <a16:creationId xmlns:a16="http://schemas.microsoft.com/office/drawing/2014/main" id="{B4FC1B9C-4FF3-AE66-7126-FCE1BF1F25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2144" y="-81327"/>
            <a:ext cx="1803639" cy="1803639"/>
          </a:xfrm>
          <a:prstGeom prst="rect">
            <a:avLst/>
          </a:prstGeom>
        </p:spPr>
      </p:pic>
      <p:sp>
        <p:nvSpPr>
          <p:cNvPr id="8" name="TextBox 7">
            <a:extLst>
              <a:ext uri="{FF2B5EF4-FFF2-40B4-BE49-F238E27FC236}">
                <a16:creationId xmlns:a16="http://schemas.microsoft.com/office/drawing/2014/main" id="{C966C648-3A65-9BF1-A0D0-B8AE74C44E6D}"/>
              </a:ext>
            </a:extLst>
          </p:cNvPr>
          <p:cNvSpPr txBox="1"/>
          <p:nvPr/>
        </p:nvSpPr>
        <p:spPr>
          <a:xfrm>
            <a:off x="1066522" y="2109348"/>
            <a:ext cx="10009112" cy="666721"/>
          </a:xfrm>
          <a:prstGeom prst="rect">
            <a:avLst/>
          </a:prstGeom>
          <a:noFill/>
        </p:spPr>
        <p:txBody>
          <a:bodyPr wrap="square">
            <a:spAutoFit/>
          </a:bodyPr>
          <a:lstStyle/>
          <a:p>
            <a:pPr>
              <a:lnSpc>
                <a:spcPct val="150000"/>
              </a:lnSpc>
              <a:spcAft>
                <a:spcPts val="0"/>
              </a:spcAft>
            </a:pPr>
            <a:r>
              <a:rPr lang="en-US" sz="2800">
                <a:solidFill>
                  <a:srgbClr val="FFFF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Cấu tạo của đoạn văn giới thiệu một nhân vật văn học</a:t>
            </a:r>
            <a:endParaRPr lang="en-US" sz="2600" kern="1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图片 1">
            <a:extLst>
              <a:ext uri="{FF2B5EF4-FFF2-40B4-BE49-F238E27FC236}">
                <a16:creationId xmlns:a16="http://schemas.microsoft.com/office/drawing/2014/main" id="{53AD1E6C-D47A-6045-6115-EC703692C41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2962" r="14112"/>
          <a:stretch/>
        </p:blipFill>
        <p:spPr>
          <a:xfrm>
            <a:off x="357667" y="568885"/>
            <a:ext cx="2404687" cy="1541862"/>
          </a:xfrm>
          <a:prstGeom prst="rect">
            <a:avLst/>
          </a:prstGeom>
        </p:spPr>
      </p:pic>
      <p:sp>
        <p:nvSpPr>
          <p:cNvPr id="12" name="文本框 4">
            <a:extLst>
              <a:ext uri="{FF2B5EF4-FFF2-40B4-BE49-F238E27FC236}">
                <a16:creationId xmlns:a16="http://schemas.microsoft.com/office/drawing/2014/main" id="{50AB523D-5253-C05E-826B-EE492F7B8D8E}"/>
              </a:ext>
            </a:extLst>
          </p:cNvPr>
          <p:cNvSpPr txBox="1"/>
          <p:nvPr/>
        </p:nvSpPr>
        <p:spPr>
          <a:xfrm rot="21049605">
            <a:off x="606002" y="1289886"/>
            <a:ext cx="2481018" cy="584775"/>
          </a:xfrm>
          <a:prstGeom prst="rect">
            <a:avLst/>
          </a:prstGeom>
          <a:noFill/>
        </p:spPr>
        <p:txBody>
          <a:bodyPr wrap="square" rtlCol="0">
            <a:spAutoFit/>
          </a:bodyPr>
          <a:lstStyle/>
          <a:p>
            <a:pPr defTabSz="828947">
              <a:defRPr/>
            </a:pPr>
            <a:r>
              <a:rPr lang="en-US" altLang="zh-CN" sz="3200" b="1">
                <a:solidFill>
                  <a:srgbClr val="FFFF00"/>
                </a:solidFill>
                <a:effectLst>
                  <a:outerShdw blurRad="38100" dist="38100" dir="2700000" algn="tl">
                    <a:srgbClr val="000000">
                      <a:alpha val="43137"/>
                    </a:srgbClr>
                  </a:outerShdw>
                </a:effectLst>
                <a:latin typeface="UTM Avo" panose="02040603050506020204" pitchFamily="18" charset="0"/>
                <a:ea typeface="Arial-Rounded" panose="020B0500000000000000" pitchFamily="34" charset="0"/>
                <a:cs typeface="Arial-Rounded" panose="020B0500000000000000" pitchFamily="34" charset="0"/>
              </a:rPr>
              <a:t>BÀI HỌC</a:t>
            </a:r>
            <a:endParaRPr lang="zh-CN" altLang="en-US" sz="3200" b="1" dirty="0">
              <a:solidFill>
                <a:srgbClr val="FFFF00"/>
              </a:solidFill>
              <a:effectLst>
                <a:outerShdw blurRad="38100" dist="38100" dir="2700000" algn="tl">
                  <a:srgbClr val="000000">
                    <a:alpha val="43137"/>
                  </a:srgbClr>
                </a:outerShdw>
              </a:effectLst>
              <a:latin typeface="UTM Avo" panose="02040603050506020204" pitchFamily="18"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95CBDC2D-6EA9-2C9C-7012-A1F518335D2E}"/>
              </a:ext>
            </a:extLst>
          </p:cNvPr>
          <p:cNvSpPr txBox="1"/>
          <p:nvPr/>
        </p:nvSpPr>
        <p:spPr>
          <a:xfrm>
            <a:off x="794587" y="2959548"/>
            <a:ext cx="2959223" cy="1138773"/>
          </a:xfrm>
          <a:prstGeom prst="rect">
            <a:avLst/>
          </a:prstGeom>
          <a:solidFill>
            <a:schemeClr val="bg1"/>
          </a:solidFill>
        </p:spPr>
        <p:txBody>
          <a:bodyPr wrap="square" rtlCol="0">
            <a:spAutoFit/>
          </a:bodyPr>
          <a:lstStyle/>
          <a:p>
            <a:pPr algn="ctr"/>
            <a:r>
              <a:rPr lang="en-US" sz="3400">
                <a:solidFill>
                  <a:srgbClr val="FF0000"/>
                </a:solidFill>
                <a:latin typeface="UTM Demian KT" panose="02040603050506020204" pitchFamily="18" charset="0"/>
              </a:rPr>
              <a:t>Mở đoạn</a:t>
            </a:r>
          </a:p>
          <a:p>
            <a:pPr algn="ctr"/>
            <a:r>
              <a:rPr lang="en-US" sz="3400">
                <a:latin typeface="UTM Demian KT" panose="02040603050506020204" pitchFamily="18" charset="0"/>
              </a:rPr>
              <a:t>Giới thiệu nhân vật </a:t>
            </a:r>
          </a:p>
        </p:txBody>
      </p:sp>
      <p:sp>
        <p:nvSpPr>
          <p:cNvPr id="9" name="TextBox 8">
            <a:extLst>
              <a:ext uri="{FF2B5EF4-FFF2-40B4-BE49-F238E27FC236}">
                <a16:creationId xmlns:a16="http://schemas.microsoft.com/office/drawing/2014/main" id="{6CE3CB79-0EE6-55F9-27F7-EAD954C25BDB}"/>
              </a:ext>
            </a:extLst>
          </p:cNvPr>
          <p:cNvSpPr txBox="1"/>
          <p:nvPr/>
        </p:nvSpPr>
        <p:spPr>
          <a:xfrm>
            <a:off x="4065232" y="2843742"/>
            <a:ext cx="3549670" cy="1661993"/>
          </a:xfrm>
          <a:prstGeom prst="rect">
            <a:avLst/>
          </a:prstGeom>
          <a:solidFill>
            <a:schemeClr val="bg1"/>
          </a:solidFill>
        </p:spPr>
        <p:txBody>
          <a:bodyPr wrap="square" rtlCol="0">
            <a:spAutoFit/>
          </a:bodyPr>
          <a:lstStyle/>
          <a:p>
            <a:pPr algn="ctr"/>
            <a:r>
              <a:rPr lang="en-US" sz="3400">
                <a:solidFill>
                  <a:srgbClr val="FF0000"/>
                </a:solidFill>
                <a:latin typeface="UTM Demian KT" panose="02040603050506020204" pitchFamily="18" charset="0"/>
              </a:rPr>
              <a:t>Thân đoạn</a:t>
            </a:r>
          </a:p>
          <a:p>
            <a:pPr algn="ctr"/>
            <a:r>
              <a:rPr lang="en-US" sz="3400">
                <a:latin typeface="UTM Demian KT" panose="02040603050506020204" pitchFamily="18" charset="0"/>
              </a:rPr>
              <a:t>Nêu những đặc điểmnổi bật của nhân vật</a:t>
            </a:r>
          </a:p>
        </p:txBody>
      </p:sp>
      <p:sp>
        <p:nvSpPr>
          <p:cNvPr id="11" name="TextBox 10">
            <a:extLst>
              <a:ext uri="{FF2B5EF4-FFF2-40B4-BE49-F238E27FC236}">
                <a16:creationId xmlns:a16="http://schemas.microsoft.com/office/drawing/2014/main" id="{8059CF80-2F8E-906B-2387-643873DE4938}"/>
              </a:ext>
            </a:extLst>
          </p:cNvPr>
          <p:cNvSpPr txBox="1"/>
          <p:nvPr/>
        </p:nvSpPr>
        <p:spPr>
          <a:xfrm>
            <a:off x="7926325" y="2857396"/>
            <a:ext cx="3141172" cy="1661993"/>
          </a:xfrm>
          <a:prstGeom prst="rect">
            <a:avLst/>
          </a:prstGeom>
          <a:solidFill>
            <a:schemeClr val="bg1"/>
          </a:solidFill>
        </p:spPr>
        <p:txBody>
          <a:bodyPr wrap="square" rtlCol="0">
            <a:spAutoFit/>
          </a:bodyPr>
          <a:lstStyle/>
          <a:p>
            <a:pPr algn="ctr"/>
            <a:r>
              <a:rPr lang="en-US" sz="3400">
                <a:solidFill>
                  <a:srgbClr val="FF0000"/>
                </a:solidFill>
                <a:latin typeface="UTM Demian KT" panose="02040603050506020204" pitchFamily="18" charset="0"/>
              </a:rPr>
              <a:t>Kết đoạn</a:t>
            </a:r>
          </a:p>
          <a:p>
            <a:pPr algn="ctr"/>
            <a:r>
              <a:rPr lang="en-US" sz="3400">
                <a:latin typeface="UTM Demian KT" panose="02040603050506020204" pitchFamily="18" charset="0"/>
              </a:rPr>
              <a:t>Bày tỏ tình cảm của em đối với nhân vật</a:t>
            </a:r>
          </a:p>
        </p:txBody>
      </p:sp>
    </p:spTree>
    <p:extLst>
      <p:ext uri="{BB962C8B-B14F-4D97-AF65-F5344CB8AC3E}">
        <p14:creationId xmlns:p14="http://schemas.microsoft.com/office/powerpoint/2010/main" val="55113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32" presetClass="emph" presetSubtype="0" fill="hold" nodeType="afterEffect">
                                  <p:stCondLst>
                                    <p:cond delay="0"/>
                                  </p:stCondLst>
                                  <p:childTnLst>
                                    <p:animRot by="120000">
                                      <p:cBhvr>
                                        <p:cTn id="17" dur="100" fill="hold">
                                          <p:stCondLst>
                                            <p:cond delay="0"/>
                                          </p:stCondLst>
                                        </p:cTn>
                                        <p:tgtEl>
                                          <p:spTgt spid="10"/>
                                        </p:tgtEl>
                                        <p:attrNameLst>
                                          <p:attrName>r</p:attrName>
                                        </p:attrNameLst>
                                      </p:cBhvr>
                                    </p:animRot>
                                    <p:animRot by="-240000">
                                      <p:cBhvr>
                                        <p:cTn id="18" dur="200" fill="hold">
                                          <p:stCondLst>
                                            <p:cond delay="200"/>
                                          </p:stCondLst>
                                        </p:cTn>
                                        <p:tgtEl>
                                          <p:spTgt spid="10"/>
                                        </p:tgtEl>
                                        <p:attrNameLst>
                                          <p:attrName>r</p:attrName>
                                        </p:attrNameLst>
                                      </p:cBhvr>
                                    </p:animRot>
                                    <p:animRot by="240000">
                                      <p:cBhvr>
                                        <p:cTn id="19" dur="200" fill="hold">
                                          <p:stCondLst>
                                            <p:cond delay="400"/>
                                          </p:stCondLst>
                                        </p:cTn>
                                        <p:tgtEl>
                                          <p:spTgt spid="10"/>
                                        </p:tgtEl>
                                        <p:attrNameLst>
                                          <p:attrName>r</p:attrName>
                                        </p:attrNameLst>
                                      </p:cBhvr>
                                    </p:animRot>
                                    <p:animRot by="-240000">
                                      <p:cBhvr>
                                        <p:cTn id="20" dur="200" fill="hold">
                                          <p:stCondLst>
                                            <p:cond delay="600"/>
                                          </p:stCondLst>
                                        </p:cTn>
                                        <p:tgtEl>
                                          <p:spTgt spid="10"/>
                                        </p:tgtEl>
                                        <p:attrNameLst>
                                          <p:attrName>r</p:attrName>
                                        </p:attrNameLst>
                                      </p:cBhvr>
                                    </p:animRot>
                                    <p:animRot by="120000">
                                      <p:cBhvr>
                                        <p:cTn id="21" dur="200" fill="hold">
                                          <p:stCondLst>
                                            <p:cond delay="800"/>
                                          </p:stCondLst>
                                        </p:cTn>
                                        <p:tgtEl>
                                          <p:spTgt spid="10"/>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circle(in)">
                                      <p:cBhvr>
                                        <p:cTn id="26"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B75E4E-7523-99F7-E8EA-368CA601A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01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D3E00C5-A842-0335-B66E-A77783606963}"/>
              </a:ext>
            </a:extLst>
          </p:cNvPr>
          <p:cNvSpPr txBox="1"/>
          <p:nvPr/>
        </p:nvSpPr>
        <p:spPr>
          <a:xfrm>
            <a:off x="203684" y="1690126"/>
            <a:ext cx="11724964" cy="4401205"/>
          </a:xfrm>
          <a:prstGeom prst="rect">
            <a:avLst/>
          </a:prstGeom>
          <a:noFill/>
        </p:spPr>
        <p:txBody>
          <a:bodyPr wrap="square">
            <a:spAutoFit/>
          </a:bodyPr>
          <a:lstStyle/>
          <a:p>
            <a:pPr algn="just">
              <a:lnSpc>
                <a:spcPct val="150000"/>
              </a:lnSpc>
              <a:spcAft>
                <a:spcPts val="0"/>
              </a:spcAft>
            </a:pPr>
            <a:r>
              <a:rPr lang="en-US" sz="3000" kern="100">
                <a:solidFill>
                  <a:srgbClr val="002060"/>
                </a:solidFill>
                <a:effectLst/>
                <a:latin typeface="UTM Avo" panose="02040603050506020204" pitchFamily="18" charset="0"/>
                <a:ea typeface="Calibri" panose="020F0502020204030204" pitchFamily="34" charset="0"/>
                <a:cs typeface="Times New Roman" panose="02020603050405020304" pitchFamily="18" charset="0"/>
              </a:rPr>
              <a:t>- Trao đổi với bạn về nhân vật văn học mình muốn giới thiệu.</a:t>
            </a:r>
          </a:p>
          <a:p>
            <a:pPr algn="just">
              <a:lnSpc>
                <a:spcPct val="150000"/>
              </a:lnSpc>
              <a:spcAft>
                <a:spcPts val="0"/>
              </a:spcAft>
            </a:pPr>
            <a:r>
              <a:rPr lang="en-US" sz="4000" kern="100">
                <a:solidFill>
                  <a:srgbClr val="FF0000"/>
                </a:solidFill>
                <a:effectLst/>
                <a:latin typeface="UTM Alpine KT" panose="02040603050506020204" pitchFamily="18" charset="0"/>
                <a:ea typeface="Calibri" panose="020F0502020204030204" pitchFamily="34" charset="0"/>
                <a:cs typeface="Times New Roman" panose="02020603050405020304" pitchFamily="18" charset="0"/>
              </a:rPr>
              <a:t>+ Em muốn giới thiệu về nhân vật nào? Đó là nhân vật trong tác phẩm nào?</a:t>
            </a:r>
          </a:p>
          <a:p>
            <a:pPr algn="just">
              <a:lnSpc>
                <a:spcPct val="150000"/>
              </a:lnSpc>
              <a:spcAft>
                <a:spcPts val="0"/>
              </a:spcAft>
            </a:pPr>
            <a:r>
              <a:rPr lang="en-US" sz="4000" kern="100">
                <a:solidFill>
                  <a:srgbClr val="FF0000"/>
                </a:solidFill>
                <a:latin typeface="UTM Alpine KT" panose="02040603050506020204" pitchFamily="18" charset="0"/>
                <a:ea typeface="Calibri" panose="020F0502020204030204" pitchFamily="34" charset="0"/>
                <a:cs typeface="Times New Roman" panose="02020603050405020304" pitchFamily="18" charset="0"/>
              </a:rPr>
              <a:t>+ Nhân vật đó có đặc điểm gì nổi bật?</a:t>
            </a:r>
          </a:p>
          <a:p>
            <a:pPr algn="just">
              <a:lnSpc>
                <a:spcPct val="150000"/>
              </a:lnSpc>
              <a:spcAft>
                <a:spcPts val="0"/>
              </a:spcAft>
            </a:pPr>
            <a:r>
              <a:rPr lang="en-US" sz="4000" kern="100">
                <a:solidFill>
                  <a:srgbClr val="FF0000"/>
                </a:solidFill>
                <a:effectLst/>
                <a:latin typeface="UTM Alpine KT" panose="02040603050506020204" pitchFamily="18" charset="0"/>
                <a:ea typeface="Calibri" panose="020F0502020204030204" pitchFamily="34" charset="0"/>
                <a:cs typeface="Times New Roman" panose="02020603050405020304" pitchFamily="18" charset="0"/>
              </a:rPr>
              <a:t>+ Bày tỏ tình cảm của em  với nhân vật đó.</a:t>
            </a:r>
          </a:p>
        </p:txBody>
      </p:sp>
      <p:sp>
        <p:nvSpPr>
          <p:cNvPr id="8" name="TextBox 7">
            <a:extLst>
              <a:ext uri="{FF2B5EF4-FFF2-40B4-BE49-F238E27FC236}">
                <a16:creationId xmlns:a16="http://schemas.microsoft.com/office/drawing/2014/main" id="{5D803286-BD41-D732-5AF2-10FF8FE1CB66}"/>
              </a:ext>
            </a:extLst>
          </p:cNvPr>
          <p:cNvSpPr txBox="1"/>
          <p:nvPr/>
        </p:nvSpPr>
        <p:spPr>
          <a:xfrm>
            <a:off x="4295800" y="85018"/>
            <a:ext cx="3344185" cy="769441"/>
          </a:xfrm>
          <a:prstGeom prst="rect">
            <a:avLst/>
          </a:prstGeom>
          <a:noFill/>
        </p:spPr>
        <p:txBody>
          <a:bodyPr wrap="square" rtlCol="0">
            <a:spAutoFit/>
          </a:bodyPr>
          <a:lstStyle/>
          <a:p>
            <a:pPr algn="l"/>
            <a:r>
              <a:rPr lang="en-US" sz="4400" b="1">
                <a:solidFill>
                  <a:srgbClr val="FF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LUYỆN TẬP</a:t>
            </a:r>
            <a:endParaRPr lang="en-US" sz="44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02043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 y="0"/>
            <a:ext cx="1221187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oup of dolls&#10;&#10;Description automatically generated with low confidence">
            <a:extLst>
              <a:ext uri="{FF2B5EF4-FFF2-40B4-BE49-F238E27FC236}">
                <a16:creationId xmlns:a16="http://schemas.microsoft.com/office/drawing/2014/main" id="{4D98A605-D995-00F2-6875-171F705C6C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706" b="94767" l="3074" r="96002">
                        <a14:foregroundMark x1="51056" y1="7892" x2="51056" y2="7892"/>
                        <a14:foregroundMark x1="41003" y1="7892" x2="48642" y2="7217"/>
                        <a14:foregroundMark x1="7431" y1="38574" x2="8035" y2="44440"/>
                        <a14:foregroundMark x1="62599" y1="82507" x2="51358" y2="86706"/>
                        <a14:foregroundMark x1="51358" y1="86706" x2="51358" y2="86706"/>
                        <a14:foregroundMark x1="93474" y1="32876" x2="93474" y2="32876"/>
                        <a14:foregroundMark x1="63033" y1="87888" x2="55545" y2="89892"/>
                        <a14:foregroundMark x1="96020" y1="35387" x2="96020" y2="35387"/>
                        <a14:foregroundMark x1="4131" y1="42266" x2="4131" y2="42266"/>
                        <a14:foregroundMark x1="46398" y1="4706" x2="46398" y2="4706"/>
                        <a14:foregroundMark x1="48642" y1="88225" x2="46398" y2="87550"/>
                        <a14:foregroundMark x1="71728" y1="87719" x2="73387" y2="90230"/>
                        <a14:foregroundMark x1="63636" y1="94429" x2="61392" y2="94767"/>
                        <a14:foregroundMark x1="3074" y1="88711" x2="3074" y2="88711"/>
                        <a14:foregroundMark x1="3074" y1="88711" x2="3074" y2="88711"/>
                        <a14:backgroundMark x1="50000" y1="78666" x2="50000" y2="78666"/>
                        <a14:backgroundMark x1="38910" y1="81177" x2="38910" y2="81177"/>
                        <a14:backgroundMark x1="81479" y1="71618" x2="81479" y2="71618"/>
                        <a14:backgroundMark x1="53452" y1="80333" x2="53452" y2="80333"/>
                      </a14:backgroundRemoval>
                    </a14:imgEffect>
                  </a14:imgLayer>
                </a14:imgProps>
              </a:ext>
            </a:extLst>
          </a:blip>
          <a:stretch>
            <a:fillRect/>
          </a:stretch>
        </p:blipFill>
        <p:spPr>
          <a:xfrm>
            <a:off x="3503712" y="2045478"/>
            <a:ext cx="4899565" cy="4178644"/>
          </a:xfrm>
          <a:prstGeom prst="rect">
            <a:avLst/>
          </a:prstGeom>
          <a:effectLst>
            <a:outerShdw blurRad="76200" dir="13500000" sy="23000" kx="1200000" algn="br" rotWithShape="0">
              <a:prstClr val="black">
                <a:alpha val="20000"/>
              </a:prstClr>
            </a:outerShdw>
          </a:effectLst>
        </p:spPr>
      </p:pic>
      <p:sp>
        <p:nvSpPr>
          <p:cNvPr id="6" name="TextBox 5">
            <a:extLst>
              <a:ext uri="{FF2B5EF4-FFF2-40B4-BE49-F238E27FC236}">
                <a16:creationId xmlns:a16="http://schemas.microsoft.com/office/drawing/2014/main" id="{EB0D583A-B4AB-2275-98AC-B62CF26CE859}"/>
              </a:ext>
            </a:extLst>
          </p:cNvPr>
          <p:cNvSpPr txBox="1"/>
          <p:nvPr/>
        </p:nvSpPr>
        <p:spPr>
          <a:xfrm>
            <a:off x="1415480" y="1196752"/>
            <a:ext cx="10657184" cy="1015663"/>
          </a:xfrm>
          <a:prstGeom prst="rect">
            <a:avLst/>
          </a:prstGeom>
          <a:noFill/>
        </p:spPr>
        <p:txBody>
          <a:bodyPr wrap="square">
            <a:spAutoFit/>
          </a:bodyPr>
          <a:lstStyle/>
          <a:p>
            <a:pPr defTabSz="1219170">
              <a:buClr>
                <a:srgbClr val="E6FFFD"/>
              </a:buClr>
            </a:pPr>
            <a:r>
              <a:rPr lang="en-US" sz="6000" b="1" ker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rPr>
              <a:t>Làm việc nhóm và báo cáo kết quả.</a:t>
            </a:r>
            <a:endParaRPr lang="en-US" sz="6000" b="1" kern="0" dirty="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lpine KT" panose="02040603050506020204" pitchFamily="18" charset="0"/>
              <a:cs typeface="Calibri" panose="020F0502020204030204" pitchFamily="34" charset="0"/>
            </a:endParaRPr>
          </a:p>
        </p:txBody>
      </p:sp>
    </p:spTree>
    <p:extLst>
      <p:ext uri="{BB962C8B-B14F-4D97-AF65-F5344CB8AC3E}">
        <p14:creationId xmlns:p14="http://schemas.microsoft.com/office/powerpoint/2010/main" val="11622852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76&quot;&gt;&lt;property id=&quot;20148&quot; value=&quot;5&quot;/&gt;&lt;property id=&quot;20300&quot; value=&quot;Slide 1&quot;/&gt;&lt;property id=&quot;20307&quot; value=&quot;284&quot;/&gt;&lt;/object&gt;&lt;object type=&quot;3&quot; unique_id=&quot;10077&quot;&gt;&lt;property id=&quot;20148&quot; value=&quot;5&quot;/&gt;&lt;property id=&quot;20300&quot; value=&quot;Slide 2&quot;/&gt;&lt;property id=&quot;20307&quot; value=&quot;271&quot;/&gt;&lt;/object&gt;&lt;object type=&quot;3&quot; unique_id=&quot;10078&quot;&gt;&lt;property id=&quot;20148&quot; value=&quot;5&quot;/&gt;&lt;property id=&quot;20300&quot; value=&quot;Slide 3&quot;/&gt;&lt;property id=&quot;20307&quot; value=&quot;279&quot;/&gt;&lt;/object&gt;&lt;object type=&quot;3&quot; unique_id=&quot;10079&quot;&gt;&lt;property id=&quot;20148&quot; value=&quot;5&quot;/&gt;&lt;property id=&quot;20300&quot; value=&quot;Slide 4&quot;/&gt;&lt;property id=&quot;20307&quot; value=&quot;281&quot;/&gt;&lt;/object&gt;&lt;object type=&quot;3&quot; unique_id=&quot;10080&quot;&gt;&lt;property id=&quot;20148&quot; value=&quot;5&quot;/&gt;&lt;property id=&quot;20300&quot; value=&quot;Slide 5&quot;/&gt;&lt;property id=&quot;20307&quot; value=&quot;272&quot;/&gt;&lt;/object&gt;&lt;object type=&quot;3&quot; unique_id=&quot;10081&quot;&gt;&lt;property id=&quot;20148&quot; value=&quot;5&quot;/&gt;&lt;property id=&quot;20300&quot; value=&quot;Slide 6&quot;/&gt;&lt;property id=&quot;20307&quot; value=&quot;288&quot;/&gt;&lt;/object&gt;&lt;object type=&quot;3&quot; unique_id=&quot;10082&quot;&gt;&lt;property id=&quot;20148&quot; value=&quot;5&quot;/&gt;&lt;property id=&quot;20300&quot; value=&quot;Slide 7&quot;/&gt;&lt;property id=&quot;20307&quot; value=&quot;273&quot;/&gt;&lt;/object&gt;&lt;object type=&quot;3&quot; unique_id=&quot;10083&quot;&gt;&lt;property id=&quot;20148&quot; value=&quot;5&quot;/&gt;&lt;property id=&quot;20300&quot; value=&quot;Slide 8 - &amp;quot;Trao đổi, thực hành&amp;quot;&quot;/&gt;&lt;property id=&quot;20307&quot; value=&quot;278&quot;/&gt;&lt;/object&gt;&lt;object type=&quot;3&quot; unique_id=&quot;10084&quot;&gt;&lt;property id=&quot;20148&quot; value=&quot;5&quot;/&gt;&lt;property id=&quot;20300&quot; value=&quot;Slide 9&quot;/&gt;&lt;property id=&quot;20307&quot; value=&quot;286&quot;/&gt;&lt;/object&gt;&lt;object type=&quot;3&quot; unique_id=&quot;10085&quot;&gt;&lt;property id=&quot;20148&quot; value=&quot;5&quot;/&gt;&lt;property id=&quot;20300&quot; value=&quot;Slide 10&quot;/&gt;&lt;property id=&quot;20307&quot; value=&quot;282&quot;/&gt;&lt;/object&gt;&lt;object type=&quot;3&quot; unique_id=&quot;10086&quot;&gt;&lt;property id=&quot;20148&quot; value=&quot;5&quot;/&gt;&lt;property id=&quot;20300&quot; value=&quot;Slide 11&quot;/&gt;&lt;property id=&quot;20307&quot; value=&quot;285&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3733</TotalTime>
  <Words>562</Words>
  <Application>Microsoft Office PowerPoint</Application>
  <PresentationFormat>Widescreen</PresentationFormat>
  <Paragraphs>38</Paragraphs>
  <Slides>11</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Calibri</vt:lpstr>
      <vt:lpstr>Times New Roman</vt:lpstr>
      <vt:lpstr>UTM Alpine KT</vt:lpstr>
      <vt:lpstr>UTM Americana</vt:lpstr>
      <vt:lpstr>UTM Avo</vt:lpstr>
      <vt:lpstr>UTM Demian KT</vt:lpstr>
      <vt:lpstr>UTM Deutsch Gothic</vt:lpstr>
      <vt:lpstr>UTM LinotypeZapfino KT</vt:lpstr>
      <vt:lpstr>UTM Showcard</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XP-PRO-2011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Chuyen de GDNSTLVM</dc:title>
  <dc:creator>quyennt0412</dc:creator>
  <cp:lastModifiedBy>Vũ Trọng Đông</cp:lastModifiedBy>
  <cp:revision>234</cp:revision>
  <dcterms:created xsi:type="dcterms:W3CDTF">2013-10-28T09:13:32Z</dcterms:created>
  <dcterms:modified xsi:type="dcterms:W3CDTF">2024-06-23T05:18:41Z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