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84" r:id="rId3"/>
    <p:sldId id="376" r:id="rId4"/>
    <p:sldId id="377" r:id="rId5"/>
    <p:sldId id="378" r:id="rId6"/>
    <p:sldId id="375" r:id="rId7"/>
    <p:sldId id="391" r:id="rId8"/>
    <p:sldId id="390" r:id="rId9"/>
    <p:sldId id="392" r:id="rId10"/>
    <p:sldId id="381" r:id="rId11"/>
    <p:sldId id="393" r:id="rId12"/>
    <p:sldId id="394" r:id="rId13"/>
    <p:sldId id="395" r:id="rId14"/>
    <p:sldId id="396" r:id="rId15"/>
    <p:sldId id="397" r:id="rId16"/>
    <p:sldId id="389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62C5C2-3862-4ABC-BDD2-573C8A65B959}">
          <p14:sldIdLst>
            <p14:sldId id="257"/>
            <p14:sldId id="284"/>
            <p14:sldId id="376"/>
            <p14:sldId id="377"/>
            <p14:sldId id="378"/>
            <p14:sldId id="375"/>
            <p14:sldId id="391"/>
            <p14:sldId id="390"/>
            <p14:sldId id="392"/>
            <p14:sldId id="381"/>
            <p14:sldId id="393"/>
            <p14:sldId id="394"/>
            <p14:sldId id="395"/>
            <p14:sldId id="396"/>
            <p14:sldId id="397"/>
            <p14:sldId id="389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33"/>
    <a:srgbClr val="E2F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94360" autoAdjust="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6/9/2024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6/9/2024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6/9/2024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6/9/2024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6/9/2024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30.sv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192635" cy="80219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265" y="591820"/>
            <a:ext cx="9222105" cy="95484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4267385" y="3734066"/>
            <a:ext cx="4042159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vi-VN" altLang="en-US" sz="8800" b="1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ĐỊA LÍ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5628" y="1113411"/>
            <a:ext cx="1681926" cy="5623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8362" y="1074477"/>
            <a:ext cx="1884380" cy="87730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ED3C353-00ED-97C8-B607-95A9EB8D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9767"/>
            <a:ext cx="12268200" cy="68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POINSET3">
            <a:extLst>
              <a:ext uri="{FF2B5EF4-FFF2-40B4-BE49-F238E27FC236}">
                <a16:creationId xmlns:a16="http://schemas.microsoft.com/office/drawing/2014/main" id="{4C1F8A6F-720C-F2D7-C0C6-522D12E0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424" y="4740354"/>
            <a:ext cx="2435203" cy="2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>
            <a:extLst>
              <a:ext uri="{FF2B5EF4-FFF2-40B4-BE49-F238E27FC236}">
                <a16:creationId xmlns:a16="http://schemas.microsoft.com/office/drawing/2014/main" id="{CA0AACF5-C8A2-5EB0-1D5A-4BB0F9E3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83094" y="120502"/>
            <a:ext cx="15668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7ACA080E-F0CF-2992-9618-9A62FEF2F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053" y="4919521"/>
            <a:ext cx="1143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 descr="POINSET2">
            <a:extLst>
              <a:ext uri="{FF2B5EF4-FFF2-40B4-BE49-F238E27FC236}">
                <a16:creationId xmlns:a16="http://schemas.microsoft.com/office/drawing/2014/main" id="{1A6D274C-1A33-761B-475D-091A88CF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6211" y="75400"/>
            <a:ext cx="1560910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581A7F-0529-8CBA-BFC3-80602F06D7E8}"/>
              </a:ext>
            </a:extLst>
          </p:cNvPr>
          <p:cNvSpPr/>
          <p:nvPr/>
        </p:nvSpPr>
        <p:spPr>
          <a:xfrm>
            <a:off x="1703651" y="1353660"/>
            <a:ext cx="8878824" cy="3565861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F169DA68-BE61-EC8D-577A-548C34730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651" y="2489286"/>
            <a:ext cx="8501122" cy="93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HoạT động nhóm 4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43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BFEDF5-1129-C342-6789-88EC9A68A65D}"/>
              </a:ext>
            </a:extLst>
          </p:cNvPr>
          <p:cNvSpPr txBox="1"/>
          <p:nvPr/>
        </p:nvSpPr>
        <p:spPr>
          <a:xfrm>
            <a:off x="0" y="0"/>
            <a:ext cx="10287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624205" algn="l"/>
              </a:tabLst>
            </a:pPr>
            <a:r>
              <a:rPr lang="en-US" sz="24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 động 2. Hình dạng lãnh thổ và các đơn vị hành chính của Việt Nam</a:t>
            </a:r>
            <a:endParaRPr lang="vi-VN" sz="2400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074E91-3086-B2B9-E56A-3D81979AC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8086"/>
            <a:ext cx="6095999" cy="5849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76FC75-4B38-73EF-B3CC-97A336DF8C32}"/>
              </a:ext>
            </a:extLst>
          </p:cNvPr>
          <p:cNvSpPr txBox="1"/>
          <p:nvPr/>
        </p:nvSpPr>
        <p:spPr>
          <a:xfrm>
            <a:off x="145473" y="6452755"/>
            <a:ext cx="595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Hình 1: Bản đồ hành chính Việt Nam</a:t>
            </a:r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C3745-1BD1-B0CE-795A-4C088DD46E20}"/>
              </a:ext>
            </a:extLst>
          </p:cNvPr>
          <p:cNvSpPr txBox="1"/>
          <p:nvPr/>
        </p:nvSpPr>
        <p:spPr>
          <a:xfrm>
            <a:off x="6096000" y="461665"/>
            <a:ext cx="609599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624205" algn="l"/>
              </a:tabLst>
            </a:pPr>
            <a:r>
              <a:rPr lang="en-US" sz="3600" kern="1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 lãnh thổ đất liền của Việt Nam hẹp ngang, chạy dài theo chiều bắc – nam, với đường bờ biển cong như hình chữ S. Việt Nam có 63 tỉnh, thành phố trực thuộc Trung ương. Trong đó, 5 thành phố trực thuộc Trung ương là: Hà Nội, Hải Phòng, Đà Nẵng, TP. Hồ Chí Minh, Cần Thơ. Thủ đô là thành phố Hà Nội.</a:t>
            </a:r>
            <a:endParaRPr lang="vi-VN" sz="3600" kern="1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5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7C8713-E76D-EA26-5D32-A24ABD749FE7}"/>
              </a:ext>
            </a:extLst>
          </p:cNvPr>
          <p:cNvSpPr txBox="1"/>
          <p:nvPr/>
        </p:nvSpPr>
        <p:spPr>
          <a:xfrm>
            <a:off x="-1" y="0"/>
            <a:ext cx="7946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Hoạt động 3: </a:t>
            </a: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 kì, Quốc huy, Quốc ca của Việt Nam</a:t>
            </a:r>
            <a:endParaRPr lang="vi-VN" sz="240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9C7346-BD11-61BC-03FB-CFC439B72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69" y="461665"/>
            <a:ext cx="4510044" cy="3504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C0CF8C-5BAB-24FE-B930-17E2BDCC5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457" y="461665"/>
            <a:ext cx="5094515" cy="35042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369529-C266-46F4-498C-2079E446F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344" y="3965872"/>
            <a:ext cx="5769428" cy="283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4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ED3C353-00ED-97C8-B607-95A9EB8D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9767"/>
            <a:ext cx="12268200" cy="68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POINSET3">
            <a:extLst>
              <a:ext uri="{FF2B5EF4-FFF2-40B4-BE49-F238E27FC236}">
                <a16:creationId xmlns:a16="http://schemas.microsoft.com/office/drawing/2014/main" id="{4C1F8A6F-720C-F2D7-C0C6-522D12E0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424" y="4740354"/>
            <a:ext cx="2435203" cy="2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>
            <a:extLst>
              <a:ext uri="{FF2B5EF4-FFF2-40B4-BE49-F238E27FC236}">
                <a16:creationId xmlns:a16="http://schemas.microsoft.com/office/drawing/2014/main" id="{CA0AACF5-C8A2-5EB0-1D5A-4BB0F9E3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83094" y="120502"/>
            <a:ext cx="15668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7ACA080E-F0CF-2992-9618-9A62FEF2F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053" y="4919521"/>
            <a:ext cx="1143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 descr="POINSET2">
            <a:extLst>
              <a:ext uri="{FF2B5EF4-FFF2-40B4-BE49-F238E27FC236}">
                <a16:creationId xmlns:a16="http://schemas.microsoft.com/office/drawing/2014/main" id="{1A6D274C-1A33-761B-475D-091A88CF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6211" y="75400"/>
            <a:ext cx="1560910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581A7F-0529-8CBA-BFC3-80602F06D7E8}"/>
              </a:ext>
            </a:extLst>
          </p:cNvPr>
          <p:cNvSpPr/>
          <p:nvPr/>
        </p:nvSpPr>
        <p:spPr>
          <a:xfrm>
            <a:off x="1703651" y="1353660"/>
            <a:ext cx="8878824" cy="3565861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F169DA68-BE61-EC8D-577A-548C34730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651" y="2489286"/>
            <a:ext cx="8501122" cy="93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HoạT động nhóm 4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FC9EDD-55DB-1A88-D086-0231CF870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725459"/>
              </p:ext>
            </p:extLst>
          </p:nvPr>
        </p:nvGraphicFramePr>
        <p:xfrm>
          <a:off x="1273628" y="1567543"/>
          <a:ext cx="9775371" cy="364671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709840">
                  <a:extLst>
                    <a:ext uri="{9D8B030D-6E8A-4147-A177-3AD203B41FA5}">
                      <a16:colId xmlns:a16="http://schemas.microsoft.com/office/drawing/2014/main" val="1421891630"/>
                    </a:ext>
                  </a:extLst>
                </a:gridCol>
                <a:gridCol w="7065531">
                  <a:extLst>
                    <a:ext uri="{9D8B030D-6E8A-4147-A177-3AD203B41FA5}">
                      <a16:colId xmlns:a16="http://schemas.microsoft.com/office/drawing/2014/main" val="2427426739"/>
                    </a:ext>
                  </a:extLst>
                </a:gridCol>
              </a:tblGrid>
              <a:tr h="911679">
                <a:tc>
                  <a:txBody>
                    <a:bodyPr/>
                    <a:lstStyle/>
                    <a:p>
                      <a:pPr algn="just">
                        <a:tabLst>
                          <a:tab pos="624205" algn="l"/>
                        </a:tabLs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kern="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24205" algn="l"/>
                        </a:tabLst>
                      </a:pPr>
                      <a:endParaRPr lang="en-US" sz="28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tabLst>
                          <a:tab pos="624205" algn="l"/>
                        </a:tabLs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</a:t>
                      </a:r>
                      <a:endParaRPr lang="vi-VN" sz="2800" kern="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2363512"/>
                  </a:ext>
                </a:extLst>
              </a:tr>
              <a:tr h="911679">
                <a:tc>
                  <a:txBody>
                    <a:bodyPr/>
                    <a:lstStyle/>
                    <a:p>
                      <a:pPr algn="ctr">
                        <a:tabLst>
                          <a:tab pos="624205" algn="l"/>
                        </a:tabLst>
                      </a:pPr>
                      <a:endParaRPr lang="en-US" sz="28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tabLst>
                          <a:tab pos="624205" algn="l"/>
                        </a:tabLs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 kì</a:t>
                      </a:r>
                      <a:endParaRPr lang="vi-VN" sz="2800" kern="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24205" algn="l"/>
                        </a:tabLs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kern="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6656197"/>
                  </a:ext>
                </a:extLst>
              </a:tr>
              <a:tr h="911679">
                <a:tc>
                  <a:txBody>
                    <a:bodyPr/>
                    <a:lstStyle/>
                    <a:p>
                      <a:pPr algn="ctr">
                        <a:tabLst>
                          <a:tab pos="624205" algn="l"/>
                        </a:tabLst>
                      </a:pPr>
                      <a:endParaRPr lang="en-US" sz="28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tabLst>
                          <a:tab pos="624205" algn="l"/>
                        </a:tabLs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 huy</a:t>
                      </a:r>
                      <a:endParaRPr lang="vi-VN" sz="2800" kern="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24205" algn="l"/>
                        </a:tabLs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kern="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2016545"/>
                  </a:ext>
                </a:extLst>
              </a:tr>
              <a:tr h="911679">
                <a:tc>
                  <a:txBody>
                    <a:bodyPr/>
                    <a:lstStyle/>
                    <a:p>
                      <a:pPr algn="ctr">
                        <a:tabLst>
                          <a:tab pos="624205" algn="l"/>
                        </a:tabLst>
                      </a:pPr>
                      <a:endParaRPr lang="en-US" sz="28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tabLst>
                          <a:tab pos="624205" algn="l"/>
                        </a:tabLs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 ca</a:t>
                      </a:r>
                      <a:endParaRPr lang="vi-VN" sz="2800" kern="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24205" algn="l"/>
                        </a:tabLs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kern="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0227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50FA3B5-6726-01FB-7C42-E7A47C94A041}"/>
              </a:ext>
            </a:extLst>
          </p:cNvPr>
          <p:cNvSpPr txBox="1"/>
          <p:nvPr/>
        </p:nvSpPr>
        <p:spPr>
          <a:xfrm>
            <a:off x="157843" y="391886"/>
            <a:ext cx="11876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24205" algn="l"/>
              </a:tabLst>
            </a:pPr>
            <a:r>
              <a:rPr lang="en-US" sz="32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 thông tin và quan sát các hình 2, 3, 4 em hãy hoàn thành bảng sau: </a:t>
            </a:r>
            <a:endParaRPr lang="vi-VN" sz="3200" kern="1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10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FC9EDD-55DB-1A88-D086-0231CF870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233624"/>
              </p:ext>
            </p:extLst>
          </p:nvPr>
        </p:nvGraphicFramePr>
        <p:xfrm>
          <a:off x="0" y="1349828"/>
          <a:ext cx="11876314" cy="489530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292245">
                  <a:extLst>
                    <a:ext uri="{9D8B030D-6E8A-4147-A177-3AD203B41FA5}">
                      <a16:colId xmlns:a16="http://schemas.microsoft.com/office/drawing/2014/main" val="1421891630"/>
                    </a:ext>
                  </a:extLst>
                </a:gridCol>
                <a:gridCol w="8584069">
                  <a:extLst>
                    <a:ext uri="{9D8B030D-6E8A-4147-A177-3AD203B41FA5}">
                      <a16:colId xmlns:a16="http://schemas.microsoft.com/office/drawing/2014/main" val="2427426739"/>
                    </a:ext>
                  </a:extLst>
                </a:gridCol>
              </a:tblGrid>
              <a:tr h="1167493">
                <a:tc>
                  <a:txBody>
                    <a:bodyPr/>
                    <a:lstStyle/>
                    <a:p>
                      <a:pPr algn="just">
                        <a:tabLst>
                          <a:tab pos="624205" algn="l"/>
                        </a:tabLs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800" kern="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624205" algn="l"/>
                        </a:tabLst>
                      </a:pPr>
                      <a:endParaRPr lang="en-US" sz="28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tabLst>
                          <a:tab pos="624205" algn="l"/>
                        </a:tabLs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</a:t>
                      </a:r>
                      <a:endParaRPr lang="vi-VN" sz="2800" kern="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2363512"/>
                  </a:ext>
                </a:extLst>
              </a:tr>
              <a:tr h="1167493">
                <a:tc>
                  <a:txBody>
                    <a:bodyPr/>
                    <a:lstStyle/>
                    <a:p>
                      <a:pPr algn="ctr">
                        <a:tabLst>
                          <a:tab pos="624205" algn="l"/>
                        </a:tabLst>
                      </a:pPr>
                      <a:endParaRPr lang="en-US" sz="28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tabLst>
                          <a:tab pos="624205" algn="l"/>
                        </a:tabLs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 kì</a:t>
                      </a:r>
                      <a:endParaRPr lang="vi-VN" sz="2800" kern="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4205" algn="l"/>
                        </a:tabLst>
                        <a:defRPr/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Quốc kì thể hiện cho sự độc lập, tự do, thống nhất toàn vẹn của đất nước Việt Nam.</a:t>
                      </a:r>
                      <a:endParaRPr lang="vi-VN" sz="28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tabLst>
                          <a:tab pos="624205" algn="l"/>
                        </a:tabLst>
                      </a:pPr>
                      <a:endParaRPr lang="vi-VN" sz="2800" kern="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6656197"/>
                  </a:ext>
                </a:extLst>
              </a:tr>
              <a:tr h="1167493">
                <a:tc>
                  <a:txBody>
                    <a:bodyPr/>
                    <a:lstStyle/>
                    <a:p>
                      <a:pPr algn="ctr">
                        <a:tabLst>
                          <a:tab pos="624205" algn="l"/>
                        </a:tabLst>
                      </a:pPr>
                      <a:endParaRPr lang="en-US" sz="28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tabLst>
                          <a:tab pos="624205" algn="l"/>
                        </a:tabLs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 huy</a:t>
                      </a:r>
                      <a:endParaRPr lang="vi-VN" sz="2800" kern="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24205" algn="l"/>
                        </a:tabLst>
                        <a:defRPr/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Quốc huy thể hiện khát vọng về một nền hoà bình, độc lập, tự do một nước Việt Nam thịnh vượng, hùng cường.</a:t>
                      </a:r>
                      <a:endParaRPr lang="vi-VN" sz="28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tabLst>
                          <a:tab pos="624205" algn="l"/>
                        </a:tabLst>
                      </a:pPr>
                      <a:endParaRPr lang="vi-VN" sz="2800" kern="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2016545"/>
                  </a:ext>
                </a:extLst>
              </a:tr>
              <a:tr h="1167493">
                <a:tc>
                  <a:txBody>
                    <a:bodyPr/>
                    <a:lstStyle/>
                    <a:p>
                      <a:pPr algn="ctr">
                        <a:tabLst>
                          <a:tab pos="624205" algn="l"/>
                        </a:tabLst>
                      </a:pPr>
                      <a:endParaRPr lang="en-US" sz="28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tabLst>
                          <a:tab pos="624205" algn="l"/>
                        </a:tabLs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 ca</a:t>
                      </a:r>
                      <a:endParaRPr lang="vi-VN" sz="2800" kern="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624205" algn="l"/>
                        </a:tabLs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Quốc ca đã trở thành một phần giá trị tinh thần của dân tộc Việt Nam.</a:t>
                      </a:r>
                      <a:endParaRPr lang="vi-VN" sz="2800" kern="1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0227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50FA3B5-6726-01FB-7C42-E7A47C94A041}"/>
              </a:ext>
            </a:extLst>
          </p:cNvPr>
          <p:cNvSpPr txBox="1"/>
          <p:nvPr/>
        </p:nvSpPr>
        <p:spPr>
          <a:xfrm>
            <a:off x="157843" y="391886"/>
            <a:ext cx="11876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24205" algn="l"/>
              </a:tabLst>
            </a:pPr>
            <a:r>
              <a:rPr lang="en-US" sz="32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 thông tin và quan sát các hình 2, 3, 4 em hãy hoàn thành bảng sau: </a:t>
            </a:r>
            <a:endParaRPr lang="vi-VN" sz="3200" kern="1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0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32A544-12D1-8EEB-46A4-F1F019CA2F59}"/>
              </a:ext>
            </a:extLst>
          </p:cNvPr>
          <p:cNvSpPr txBox="1"/>
          <p:nvPr/>
        </p:nvSpPr>
        <p:spPr>
          <a:xfrm>
            <a:off x="322118" y="2852937"/>
            <a:ext cx="11869882" cy="3360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ker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/>
              <a:t>Em nêu đặc điểm của quốc kì, ý nghĩa của ngôi sao và màu sắc trên đó. Vẽ quốc kì Việt Nam.</a:t>
            </a:r>
            <a:endParaRPr lang="vi-VN" sz="4400"/>
          </a:p>
          <a:p>
            <a:r>
              <a:rPr lang="en-US"/>
              <a:t> </a:t>
            </a:r>
            <a:endParaRPr lang="vi-VN"/>
          </a:p>
          <a:p>
            <a:pPr marL="180340" algn="just">
              <a:lnSpc>
                <a:spcPct val="150000"/>
              </a:lnSpc>
              <a:tabLst>
                <a:tab pos="270510" algn="l"/>
              </a:tabLst>
            </a:pPr>
            <a:endParaRPr lang="en-US" sz="3600" kern="100" dirty="0">
              <a:solidFill>
                <a:srgbClr val="FF0000"/>
              </a:solidFill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96A5E519-13EB-3A41-DEFE-1C63B70E4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360" y="1124744"/>
            <a:ext cx="6432331" cy="146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8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Vận dụng</a:t>
            </a:r>
            <a:endParaRPr lang="en-US" sz="8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529" y="1600200"/>
            <a:ext cx="8032404" cy="1828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  <a:endParaRPr lang="en-US" sz="4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185F54F-C31C-E768-E4EA-17571142F4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373826" y="3379991"/>
            <a:ext cx="3818174" cy="347800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401710E-72DD-C0DE-6729-FBC539B95E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941005" y="3839870"/>
            <a:ext cx="4095102" cy="283585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4560355-0DE0-8A8A-80DD-9A58B05690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0774275">
            <a:off x="509990" y="5073598"/>
            <a:ext cx="1348101" cy="180347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A64DE18-AC4B-7451-6CE3-ACFE23F799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497663" y="5274506"/>
            <a:ext cx="1117087" cy="149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>
            <a:extLst>
              <a:ext uri="{FF2B5EF4-FFF2-40B4-BE49-F238E27FC236}">
                <a16:creationId xmlns:a16="http://schemas.microsoft.com/office/drawing/2014/main" id="{24926A48-189B-5B98-73AF-D1D6AE8552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07599" y="3694109"/>
            <a:ext cx="638867" cy="707886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DE495DC0-3F3F-A13B-21EA-6163E7E75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08314" y="1295174"/>
            <a:ext cx="10635466" cy="53710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9A8ABB-E2CB-975A-2AE1-8ADA20C80048}"/>
              </a:ext>
            </a:extLst>
          </p:cNvPr>
          <p:cNvSpPr txBox="1"/>
          <p:nvPr/>
        </p:nvSpPr>
        <p:spPr>
          <a:xfrm>
            <a:off x="2051274" y="4201812"/>
            <a:ext cx="7450282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0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78667557-2A08-673D-613A-040E1545F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0926920" y="785257"/>
            <a:ext cx="638867" cy="707886"/>
          </a:xfrm>
          <a:prstGeom prst="rect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CC5821D2-1AC9-1234-16F6-38A1C78FC8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348807" y="311361"/>
            <a:ext cx="638867" cy="707886"/>
          </a:xfrm>
          <a:prstGeom prst="rect">
            <a:avLst/>
          </a:prstGeom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id="{9EB16C26-9016-0A81-3334-A4427FEC9C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0944516" y="4854940"/>
            <a:ext cx="638867" cy="7078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31636" y="387927"/>
            <a:ext cx="55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Thứ … ngày … tháng … năm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3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6D90CB-E56B-A67B-591F-C56E1E47D1DE}"/>
              </a:ext>
            </a:extLst>
          </p:cNvPr>
          <p:cNvSpPr txBox="1"/>
          <p:nvPr/>
        </p:nvSpPr>
        <p:spPr>
          <a:xfrm>
            <a:off x="550719" y="1028700"/>
            <a:ext cx="1132955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kern="1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Tìm vị trí của Việt Nam trên quả địa cầu.</a:t>
            </a:r>
          </a:p>
          <a:p>
            <a:pPr algn="just"/>
            <a:r>
              <a:rPr lang="en-US" sz="4400" kern="1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Việt Nam nằm ở châu lục nào?</a:t>
            </a:r>
            <a:endParaRPr lang="vi-VN" sz="4400" kern="1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440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Chia sẻ những hiểu biết của em về đất nước mình.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458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>
            <a:extLst>
              <a:ext uri="{FF2B5EF4-FFF2-40B4-BE49-F238E27FC236}">
                <a16:creationId xmlns:a16="http://schemas.microsoft.com/office/drawing/2014/main" id="{24926A48-189B-5B98-73AF-D1D6AE8552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07599" y="3694109"/>
            <a:ext cx="638867" cy="707886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DE495DC0-3F3F-A13B-21EA-6163E7E75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78266" y="550777"/>
            <a:ext cx="10635466" cy="57564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9A8ABB-E2CB-975A-2AE1-8ADA20C80048}"/>
              </a:ext>
            </a:extLst>
          </p:cNvPr>
          <p:cNvSpPr txBox="1"/>
          <p:nvPr/>
        </p:nvSpPr>
        <p:spPr>
          <a:xfrm>
            <a:off x="2200906" y="2702427"/>
            <a:ext cx="7450282" cy="4353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u="sng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Địa lí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</a:rPr>
              <a:t>VỊ TRÍ ĐỊA LÍ, LÃNH THỔ, ĐƠN VỊ HÀNH CHÍNH, QUỐC KÌ, QUỐC HUY, QUỐC CA CỦA VIỆT NAM (T1)</a:t>
            </a:r>
            <a:endParaRPr lang="vi-VN" sz="280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60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78667557-2A08-673D-613A-040E1545F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0926920" y="785257"/>
            <a:ext cx="638867" cy="707886"/>
          </a:xfrm>
          <a:prstGeom prst="rect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CC5821D2-1AC9-1234-16F6-38A1C78FC8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348807" y="311361"/>
            <a:ext cx="638867" cy="707886"/>
          </a:xfrm>
          <a:prstGeom prst="rect">
            <a:avLst/>
          </a:prstGeom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id="{9EB16C26-9016-0A81-3334-A4427FEC9C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0944516" y="4854940"/>
            <a:ext cx="638867" cy="7078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31636" y="387927"/>
            <a:ext cx="558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Thứ…  ngày … tháng … năm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6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2.59259E-6 L 2.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ED3C353-00ED-97C8-B607-95A9EB8D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9767"/>
            <a:ext cx="12268200" cy="68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POINSET3">
            <a:extLst>
              <a:ext uri="{FF2B5EF4-FFF2-40B4-BE49-F238E27FC236}">
                <a16:creationId xmlns:a16="http://schemas.microsoft.com/office/drawing/2014/main" id="{4C1F8A6F-720C-F2D7-C0C6-522D12E0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424" y="4740354"/>
            <a:ext cx="2435203" cy="2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>
            <a:extLst>
              <a:ext uri="{FF2B5EF4-FFF2-40B4-BE49-F238E27FC236}">
                <a16:creationId xmlns:a16="http://schemas.microsoft.com/office/drawing/2014/main" id="{CA0AACF5-C8A2-5EB0-1D5A-4BB0F9E3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83094" y="120502"/>
            <a:ext cx="15668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7ACA080E-F0CF-2992-9618-9A62FEF2F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053" y="4919521"/>
            <a:ext cx="1143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 descr="POINSET2">
            <a:extLst>
              <a:ext uri="{FF2B5EF4-FFF2-40B4-BE49-F238E27FC236}">
                <a16:creationId xmlns:a16="http://schemas.microsoft.com/office/drawing/2014/main" id="{1A6D274C-1A33-761B-475D-091A88CF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6211" y="75400"/>
            <a:ext cx="1560910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581A7F-0529-8CBA-BFC3-80602F06D7E8}"/>
              </a:ext>
            </a:extLst>
          </p:cNvPr>
          <p:cNvSpPr/>
          <p:nvPr/>
        </p:nvSpPr>
        <p:spPr>
          <a:xfrm>
            <a:off x="1703651" y="1353660"/>
            <a:ext cx="8878824" cy="3565861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D4A1C0-F793-0513-2B74-29BEB6E37D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9525" y="1661607"/>
            <a:ext cx="910821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C6FC7C-8214-5BC1-6909-9CC129E7F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8086"/>
            <a:ext cx="6095999" cy="58495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C8268F-46A1-ECE7-6F74-62E57A09DCFB}"/>
              </a:ext>
            </a:extLst>
          </p:cNvPr>
          <p:cNvSpPr txBox="1"/>
          <p:nvPr/>
        </p:nvSpPr>
        <p:spPr>
          <a:xfrm>
            <a:off x="145473" y="6452755"/>
            <a:ext cx="595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Hình 1: Bản đồ hành chính Việt Nam</a:t>
            </a:r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1575D4-FC3E-F8E8-4BF9-62A6FFBDD613}"/>
              </a:ext>
            </a:extLst>
          </p:cNvPr>
          <p:cNvSpPr txBox="1"/>
          <p:nvPr/>
        </p:nvSpPr>
        <p:spPr>
          <a:xfrm>
            <a:off x="6272645" y="1465118"/>
            <a:ext cx="55937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Xác định vị trí địa lí phần đất liền của Việt Nam trên bản đồ.</a:t>
            </a:r>
            <a:endParaRPr lang="vi-VN" sz="3200" kern="1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Trình bày ảnh hưởng của vị trí địa lí đối với tự nhiên và hoạt động sản xuất ở Việt Nam.</a:t>
            </a:r>
            <a:endParaRPr lang="vi-VN" sz="3200" kern="1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267F55-F778-ECB3-73C6-4C9A3B0BE7E0}"/>
              </a:ext>
            </a:extLst>
          </p:cNvPr>
          <p:cNvSpPr txBox="1"/>
          <p:nvPr/>
        </p:nvSpPr>
        <p:spPr>
          <a:xfrm>
            <a:off x="0" y="-55134"/>
            <a:ext cx="87085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 động 1. Vị trí địa lí và phạm vi lãnh thổ</a:t>
            </a:r>
            <a:endParaRPr lang="vi-VN" sz="2800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9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C6FC7C-8214-5BC1-6909-9CC129E7F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095999" cy="63176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C8268F-46A1-ECE7-6F74-62E57A09DCFB}"/>
              </a:ext>
            </a:extLst>
          </p:cNvPr>
          <p:cNvSpPr txBox="1"/>
          <p:nvPr/>
        </p:nvSpPr>
        <p:spPr>
          <a:xfrm>
            <a:off x="145473" y="6452755"/>
            <a:ext cx="595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Hình 1: Bản đồ hành chính Việt Nam</a:t>
            </a:r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1575D4-FC3E-F8E8-4BF9-62A6FFBDD613}"/>
              </a:ext>
            </a:extLst>
          </p:cNvPr>
          <p:cNvSpPr txBox="1"/>
          <p:nvPr/>
        </p:nvSpPr>
        <p:spPr>
          <a:xfrm>
            <a:off x="6096000" y="35913"/>
            <a:ext cx="55937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24205" algn="l"/>
              </a:tabLst>
            </a:pPr>
            <a:r>
              <a:rPr lang="en-US" sz="2800" kern="1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Việt Nam nằm ở khu vực Đông Nam Á, Lãnh thổ Việt Nam bao gồm: vùng đất( gồm phần đất liền và các đảo, quần đảo), vùng biển và vùng trời.</a:t>
            </a:r>
            <a:endParaRPr lang="vi-VN" sz="2800" kern="1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9AEA05-26B7-A3F2-5B47-78380535E817}"/>
              </a:ext>
            </a:extLst>
          </p:cNvPr>
          <p:cNvSpPr txBox="1"/>
          <p:nvPr/>
        </p:nvSpPr>
        <p:spPr>
          <a:xfrm>
            <a:off x="6096000" y="2349767"/>
            <a:ext cx="5950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24205" algn="l"/>
              </a:tabLst>
            </a:pPr>
            <a:r>
              <a:rPr lang="en-US" sz="2800" kern="1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Phần đất liền tiếp giáp với Trung Quốc, Lào, Cam-pu-chia và Biển Đông.</a:t>
            </a:r>
            <a:endParaRPr lang="vi-VN" sz="2800" kern="1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476724-FFB5-FFCA-7C43-997A9CB2404F}"/>
              </a:ext>
            </a:extLst>
          </p:cNvPr>
          <p:cNvSpPr txBox="1"/>
          <p:nvPr/>
        </p:nvSpPr>
        <p:spPr>
          <a:xfrm>
            <a:off x="6192982" y="3325091"/>
            <a:ext cx="58535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624205" algn="l"/>
              </a:tabLst>
            </a:pPr>
            <a:r>
              <a:rPr lang="en-US" sz="2800" kern="1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Vị trí địa lí đã góp phần làm cho thiên nhiên Việt Nam phong phú và đa dạng; tạo điều kiện để phát triển nhiều ngành kinh tế. Tuy nhiên, vị trí địa lí cũng làm cho Việt Nam chịu nhiều ảnh hưởng của thiên tai.</a:t>
            </a:r>
            <a:endParaRPr lang="vi-VN" sz="2800" kern="1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8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69EC2C-E995-76FF-AEDC-AD6A212E8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92882" cy="35744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4D30FE-3371-7888-C3D7-F64966452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018" y="0"/>
            <a:ext cx="6768982" cy="37095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30C87B-AB70-CCEC-940B-08A04C469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74473"/>
            <a:ext cx="5392881" cy="32835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CF9A4F-D12A-894C-AA1B-672AFB6F4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452" y="3574473"/>
            <a:ext cx="6662548" cy="328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8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BFEDF5-1129-C342-6789-88EC9A68A65D}"/>
              </a:ext>
            </a:extLst>
          </p:cNvPr>
          <p:cNvSpPr txBox="1"/>
          <p:nvPr/>
        </p:nvSpPr>
        <p:spPr>
          <a:xfrm>
            <a:off x="0" y="0"/>
            <a:ext cx="10287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624205" algn="l"/>
              </a:tabLst>
            </a:pPr>
            <a:r>
              <a:rPr lang="en-US" sz="2400" b="1" kern="1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 động 2. Hình dạng lãnh thổ và các đơn vị hành chính của Việt Nam</a:t>
            </a:r>
            <a:endParaRPr lang="vi-VN" sz="2400" kern="10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074E91-3086-B2B9-E56A-3D81979AC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8086"/>
            <a:ext cx="6095999" cy="5849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76FC75-4B38-73EF-B3CC-97A336DF8C32}"/>
              </a:ext>
            </a:extLst>
          </p:cNvPr>
          <p:cNvSpPr txBox="1"/>
          <p:nvPr/>
        </p:nvSpPr>
        <p:spPr>
          <a:xfrm>
            <a:off x="145473" y="6452755"/>
            <a:ext cx="595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Hình 1: Bản đồ hành chính Việt Nam</a:t>
            </a:r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C3745-1BD1-B0CE-795A-4C088DD46E20}"/>
              </a:ext>
            </a:extLst>
          </p:cNvPr>
          <p:cNvSpPr txBox="1"/>
          <p:nvPr/>
        </p:nvSpPr>
        <p:spPr>
          <a:xfrm>
            <a:off x="6096001" y="1405234"/>
            <a:ext cx="60959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624205" algn="l"/>
              </a:tabLst>
            </a:pPr>
            <a:r>
              <a:rPr lang="en-US" sz="3600" kern="1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Nhận xét hình dạng lãnh thổ phần đất liền của Việt Nam.</a:t>
            </a:r>
            <a:endParaRPr lang="vi-VN" sz="3600" kern="1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624205" algn="l"/>
              </a:tabLst>
            </a:pPr>
            <a:r>
              <a:rPr lang="en-US" sz="3600" kern="1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Chỉ trên lược đồ và kể tên một số tỉnh, thành phố trực thuộc Trung ương của Việt Nam.</a:t>
            </a:r>
            <a:endParaRPr lang="vi-VN" sz="3600" kern="1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63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482</TotalTime>
  <Words>546</Words>
  <Application>Microsoft Office PowerPoint</Application>
  <PresentationFormat>Widescreen</PresentationFormat>
  <Paragraphs>58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Segoe Print</vt:lpstr>
      <vt:lpstr>SimHei</vt:lpstr>
      <vt:lpstr>Times New Roman</vt:lpstr>
      <vt:lpstr>UTM Avo</vt:lpstr>
      <vt:lpstr>UTM Showcard</vt:lpstr>
      <vt:lpstr>Nature Illustration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ĐÃ CHÚ Ý LẮNG NGHE!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</dc:title>
  <dc:creator>Thảo Đào</dc:creator>
  <cp:lastModifiedBy>Admin</cp:lastModifiedBy>
  <cp:revision>9</cp:revision>
  <dcterms:created xsi:type="dcterms:W3CDTF">2022-08-01T10:17:01Z</dcterms:created>
  <dcterms:modified xsi:type="dcterms:W3CDTF">2024-09-06T13:36:23Z</dcterms:modified>
</cp:coreProperties>
</file>