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ali" panose="00000500000000000000" pitchFamily="2" charset="-34"/>
      <p:regular r:id="rId21"/>
      <p:bold r:id="rId22"/>
      <p:italic r:id="rId23"/>
      <p:boldItalic r:id="rId24"/>
    </p:embeddedFont>
    <p:embeddedFont>
      <p:font typeface="Twinkl" panose="02000000000000000000" pitchFamily="2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000"/>
    <a:srgbClr val="EA516C"/>
    <a:srgbClr val="F36D7E"/>
    <a:srgbClr val="8C368C"/>
    <a:srgbClr val="643C90"/>
    <a:srgbClr val="FEE2B0"/>
    <a:srgbClr val="FDD182"/>
    <a:srgbClr val="F5DBEA"/>
    <a:srgbClr val="EDBCD9"/>
    <a:srgbClr val="E60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452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.vn/resources/english-speaking-schools-truong-quoc-te-vietnam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.vn/resources/english-speaking-schools-truong-quoc-te-vietnam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.vn/resources/english-speaking-schools-truong-quoc-te-vietnam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A3676E6C-F901-442F-7EE2-A7FF5DFE6B22}"/>
              </a:ext>
            </a:extLst>
          </p:cNvPr>
          <p:cNvSpPr/>
          <p:nvPr userDrawn="1"/>
        </p:nvSpPr>
        <p:spPr>
          <a:xfrm>
            <a:off x="7617279" y="5804807"/>
            <a:ext cx="1526721" cy="1053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14251072-8BBB-5DFD-0F0C-2B7A59CEEA17}"/>
              </a:ext>
            </a:extLst>
          </p:cNvPr>
          <p:cNvSpPr/>
          <p:nvPr userDrawn="1"/>
        </p:nvSpPr>
        <p:spPr>
          <a:xfrm>
            <a:off x="1" y="6041571"/>
            <a:ext cx="869496" cy="81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E0EC6C72-A68D-7DA4-233B-D183EA602AC4}"/>
              </a:ext>
            </a:extLst>
          </p:cNvPr>
          <p:cNvSpPr/>
          <p:nvPr userDrawn="1"/>
        </p:nvSpPr>
        <p:spPr bwMode="auto">
          <a:xfrm>
            <a:off x="461963" y="450057"/>
            <a:ext cx="8220075" cy="5957887"/>
          </a:xfrm>
          <a:prstGeom prst="roundRect">
            <a:avLst>
              <a:gd name="adj" fmla="val 8655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AFF2DD5-C5DB-71D6-E3B2-A03DC3898793}"/>
              </a:ext>
            </a:extLst>
          </p:cNvPr>
          <p:cNvSpPr/>
          <p:nvPr userDrawn="1"/>
        </p:nvSpPr>
        <p:spPr>
          <a:xfrm>
            <a:off x="461964" y="5257800"/>
            <a:ext cx="8220075" cy="1150144"/>
          </a:xfrm>
          <a:custGeom>
            <a:avLst/>
            <a:gdLst>
              <a:gd name="connsiteX0" fmla="*/ 0 w 8220075"/>
              <a:gd name="connsiteY0" fmla="*/ 0 h 1150144"/>
              <a:gd name="connsiteX1" fmla="*/ 8220075 w 8220075"/>
              <a:gd name="connsiteY1" fmla="*/ 0 h 1150144"/>
              <a:gd name="connsiteX2" fmla="*/ 8220075 w 8220075"/>
              <a:gd name="connsiteY2" fmla="*/ 634489 h 1150144"/>
              <a:gd name="connsiteX3" fmla="*/ 7704420 w 8220075"/>
              <a:gd name="connsiteY3" fmla="*/ 1150144 h 1150144"/>
              <a:gd name="connsiteX4" fmla="*/ 515655 w 8220075"/>
              <a:gd name="connsiteY4" fmla="*/ 1150144 h 1150144"/>
              <a:gd name="connsiteX5" fmla="*/ 0 w 8220075"/>
              <a:gd name="connsiteY5" fmla="*/ 634489 h 1150144"/>
              <a:gd name="connsiteX6" fmla="*/ 0 w 8220075"/>
              <a:gd name="connsiteY6" fmla="*/ 0 h 115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0075" h="1150144">
                <a:moveTo>
                  <a:pt x="0" y="0"/>
                </a:moveTo>
                <a:lnTo>
                  <a:pt x="8220075" y="0"/>
                </a:lnTo>
                <a:lnTo>
                  <a:pt x="8220075" y="634489"/>
                </a:lnTo>
                <a:cubicBezTo>
                  <a:pt x="8220075" y="919277"/>
                  <a:pt x="7989208" y="1150144"/>
                  <a:pt x="7704420" y="1150144"/>
                </a:cubicBezTo>
                <a:lnTo>
                  <a:pt x="515655" y="1150144"/>
                </a:lnTo>
                <a:cubicBezTo>
                  <a:pt x="230867" y="1150144"/>
                  <a:pt x="0" y="919277"/>
                  <a:pt x="0" y="634489"/>
                </a:cubicBezTo>
                <a:lnTo>
                  <a:pt x="0" y="0"/>
                </a:lnTo>
                <a:close/>
              </a:path>
            </a:pathLst>
          </a:custGeom>
          <a:solidFill>
            <a:srgbClr val="F9B000"/>
          </a:solidFill>
          <a:ln w="28575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5CD6DD17-D147-8288-D6C8-8484A6BCA9B3}"/>
              </a:ext>
            </a:extLst>
          </p:cNvPr>
          <p:cNvSpPr/>
          <p:nvPr userDrawn="1"/>
        </p:nvSpPr>
        <p:spPr>
          <a:xfrm>
            <a:off x="8445954" y="6600825"/>
            <a:ext cx="698046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C1EE3227-C80E-FB74-E747-315DC71624FB}"/>
              </a:ext>
            </a:extLst>
          </p:cNvPr>
          <p:cNvSpPr/>
          <p:nvPr userDrawn="1"/>
        </p:nvSpPr>
        <p:spPr>
          <a:xfrm>
            <a:off x="7617279" y="5804807"/>
            <a:ext cx="1526721" cy="1053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9E3D8EE2-5C45-9F2A-60D1-16FDA194D89A}"/>
              </a:ext>
            </a:extLst>
          </p:cNvPr>
          <p:cNvSpPr/>
          <p:nvPr userDrawn="1"/>
        </p:nvSpPr>
        <p:spPr>
          <a:xfrm>
            <a:off x="1" y="6041571"/>
            <a:ext cx="869496" cy="81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winkl.com.vn/resources/english-speaking-schools-truong-quoc-te-vietnam" TargetMode="Externa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hlinkClick r:id="rId6"/>
            <a:extLst>
              <a:ext uri="{FF2B5EF4-FFF2-40B4-BE49-F238E27FC236}">
                <a16:creationId xmlns:a16="http://schemas.microsoft.com/office/drawing/2014/main" id="{B92B814B-8951-E579-3939-8B47C5129160}"/>
              </a:ext>
            </a:extLst>
          </p:cNvPr>
          <p:cNvSpPr/>
          <p:nvPr userDrawn="1"/>
        </p:nvSpPr>
        <p:spPr>
          <a:xfrm>
            <a:off x="8445954" y="6600825"/>
            <a:ext cx="698046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C1C1C"/>
          </a:solidFill>
          <a:latin typeface="Mali" panose="00000500000000000000" pitchFamily="2" charset="-34"/>
          <a:ea typeface="+mj-ea"/>
          <a:cs typeface="Mali" panose="00000500000000000000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Mali" panose="00000500000000000000" pitchFamily="2" charset="-34"/>
          <a:ea typeface="Mali" panose="00000500000000000000" pitchFamily="2" charset="-34"/>
          <a:cs typeface="Mali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Mali" panose="00000500000000000000" pitchFamily="2" charset="-34"/>
          <a:ea typeface="Mali" panose="00000500000000000000" pitchFamily="2" charset="-34"/>
          <a:cs typeface="Mali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Mali" panose="00000500000000000000" pitchFamily="2" charset="-34"/>
          <a:ea typeface="Mali" panose="00000500000000000000" pitchFamily="2" charset="-34"/>
          <a:cs typeface="Mali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Mali" panose="00000500000000000000" pitchFamily="2" charset="-34"/>
          <a:ea typeface="Mali" panose="00000500000000000000" pitchFamily="2" charset="-34"/>
          <a:cs typeface="Mali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Mali" panose="00000500000000000000" pitchFamily="2" charset="-34"/>
          <a:ea typeface="Mali" panose="00000500000000000000" pitchFamily="2" charset="-34"/>
          <a:cs typeface="Mali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image" Target="../media/image14.tif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image" Target="../media/image15.tif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image" Target="../media/image16.tif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tif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8.tif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9.tif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10.tif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image" Target="../media/image11.tif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image" Target="../media/image12.tif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image" Target="../media/image13.tif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110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2DA883-1120-ACD3-64F9-108C6B500CAF}"/>
              </a:ext>
            </a:extLst>
          </p:cNvPr>
          <p:cNvSpPr/>
          <p:nvPr/>
        </p:nvSpPr>
        <p:spPr>
          <a:xfrm>
            <a:off x="3892378" y="5399773"/>
            <a:ext cx="4637066" cy="8679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51F036-0EFA-BB92-3460-0589B841774C}"/>
              </a:ext>
            </a:extLst>
          </p:cNvPr>
          <p:cNvGrpSpPr/>
          <p:nvPr/>
        </p:nvGrpSpPr>
        <p:grpSpPr>
          <a:xfrm>
            <a:off x="7512908" y="958668"/>
            <a:ext cx="1808592" cy="1240838"/>
            <a:chOff x="7512908" y="958668"/>
            <a:chExt cx="1808592" cy="1240838"/>
          </a:xfrm>
          <a:solidFill>
            <a:srgbClr val="EA516C"/>
          </a:solidFill>
        </p:grpSpPr>
        <p:sp>
          <p:nvSpPr>
            <p:cNvPr id="18" name="Button 1">
              <a:extLst>
                <a:ext uri="{FF2B5EF4-FFF2-40B4-BE49-F238E27FC236}">
                  <a16:creationId xmlns:a16="http://schemas.microsoft.com/office/drawing/2014/main" id="{3665C97C-5112-821B-FF14-77795466079F}"/>
                </a:ext>
              </a:extLst>
            </p:cNvPr>
            <p:cNvSpPr/>
            <p:nvPr/>
          </p:nvSpPr>
          <p:spPr>
            <a:xfrm rot="5400000">
              <a:off x="7796785" y="674791"/>
              <a:ext cx="1240838" cy="1808592"/>
            </a:xfrm>
            <a:prstGeom prst="round2SameRect">
              <a:avLst>
                <a:gd name="adj1" fmla="val 16667"/>
                <a:gd name="adj2" fmla="val 50000"/>
              </a:avLst>
            </a:prstGeom>
            <a:grpFill/>
            <a:ln w="76200">
              <a:solidFill>
                <a:schemeClr val="bg1"/>
              </a:solidFill>
            </a:ln>
            <a:effectLst>
              <a:outerShdw dist="38100" dir="5400000" sx="102000" sy="102000" algn="t" rotWithShape="0">
                <a:srgbClr val="01407D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72000" tIns="216000" rIns="72000" bIns="36000" rtlCol="0" anchor="ctr"/>
            <a:lstStyle/>
            <a:p>
              <a:pPr algn="ctr"/>
              <a:endParaRPr lang="en-GB" sz="1600" b="1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57569F93-BD79-584E-C12D-18DCD7CE1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5696" y="1184868"/>
              <a:ext cx="983016" cy="788438"/>
            </a:xfrm>
            <a:prstGeom prst="rect">
              <a:avLst/>
            </a:prstGeom>
            <a:grpFill/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AD214D6-A002-CAD2-19D1-2E0EF4AC0A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1198" y="1016726"/>
            <a:ext cx="2381604" cy="37189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52575C-9D8A-5E8E-7FE8-5BAD15D7405F}"/>
              </a:ext>
            </a:extLst>
          </p:cNvPr>
          <p:cNvSpPr txBox="1"/>
          <p:nvPr/>
        </p:nvSpPr>
        <p:spPr>
          <a:xfrm>
            <a:off x="4280369" y="5399773"/>
            <a:ext cx="3861084" cy="86799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3200" b="1" dirty="0">
                <a:latin typeface="Mali" panose="00000500000000000000" pitchFamily="2" charset="-34"/>
                <a:cs typeface="Mali" panose="00000500000000000000" pitchFamily="2" charset="-34"/>
              </a:rPr>
              <a:t>Đèn </a:t>
            </a:r>
            <a:r>
              <a:rPr lang="en-GB" sz="3200" b="1" dirty="0" err="1">
                <a:latin typeface="Mali" panose="00000500000000000000" pitchFamily="2" charset="-34"/>
                <a:cs typeface="Mali" panose="00000500000000000000" pitchFamily="2" charset="-34"/>
              </a:rPr>
              <a:t>ông</a:t>
            </a:r>
            <a:r>
              <a:rPr lang="en-GB" sz="3200" b="1" dirty="0"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GB" sz="3200" b="1" dirty="0" err="1">
                <a:latin typeface="Mali" panose="00000500000000000000" pitchFamily="2" charset="-34"/>
                <a:cs typeface="Mali" panose="00000500000000000000" pitchFamily="2" charset="-34"/>
              </a:rPr>
              <a:t>sao</a:t>
            </a:r>
            <a:endParaRPr lang="en-GB" sz="3200"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359A1-BDCF-7577-641B-E5BD2F5D418B}"/>
              </a:ext>
            </a:extLst>
          </p:cNvPr>
          <p:cNvSpPr txBox="1"/>
          <p:nvPr/>
        </p:nvSpPr>
        <p:spPr>
          <a:xfrm>
            <a:off x="458012" y="5399773"/>
            <a:ext cx="3685619" cy="86799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Star-shape lantern</a:t>
            </a:r>
          </a:p>
        </p:txBody>
      </p:sp>
      <p:pic>
        <p:nvPicPr>
          <p:cNvPr id="3" name="starshape lantern">
            <a:hlinkClick r:id="" action="ppaction://media"/>
            <a:extLst>
              <a:ext uri="{FF2B5EF4-FFF2-40B4-BE49-F238E27FC236}">
                <a16:creationId xmlns:a16="http://schemas.microsoft.com/office/drawing/2014/main" id="{A0E95428-8F0B-1D6E-BDBF-F7BB5889EF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07" y="7304314"/>
            <a:ext cx="950686" cy="95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389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2DA883-1120-ACD3-64F9-108C6B500CAF}"/>
              </a:ext>
            </a:extLst>
          </p:cNvPr>
          <p:cNvSpPr/>
          <p:nvPr/>
        </p:nvSpPr>
        <p:spPr>
          <a:xfrm>
            <a:off x="3892378" y="5399773"/>
            <a:ext cx="4637066" cy="8679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51F036-0EFA-BB92-3460-0589B841774C}"/>
              </a:ext>
            </a:extLst>
          </p:cNvPr>
          <p:cNvGrpSpPr/>
          <p:nvPr/>
        </p:nvGrpSpPr>
        <p:grpSpPr>
          <a:xfrm>
            <a:off x="7512908" y="958668"/>
            <a:ext cx="1808592" cy="1240838"/>
            <a:chOff x="7512908" y="958668"/>
            <a:chExt cx="1808592" cy="1240838"/>
          </a:xfrm>
          <a:solidFill>
            <a:srgbClr val="EA516C"/>
          </a:solidFill>
        </p:grpSpPr>
        <p:sp>
          <p:nvSpPr>
            <p:cNvPr id="18" name="Button 1">
              <a:extLst>
                <a:ext uri="{FF2B5EF4-FFF2-40B4-BE49-F238E27FC236}">
                  <a16:creationId xmlns:a16="http://schemas.microsoft.com/office/drawing/2014/main" id="{3665C97C-5112-821B-FF14-77795466079F}"/>
                </a:ext>
              </a:extLst>
            </p:cNvPr>
            <p:cNvSpPr/>
            <p:nvPr/>
          </p:nvSpPr>
          <p:spPr>
            <a:xfrm rot="5400000">
              <a:off x="7796785" y="674791"/>
              <a:ext cx="1240838" cy="1808592"/>
            </a:xfrm>
            <a:prstGeom prst="round2SameRect">
              <a:avLst>
                <a:gd name="adj1" fmla="val 16667"/>
                <a:gd name="adj2" fmla="val 50000"/>
              </a:avLst>
            </a:prstGeom>
            <a:grpFill/>
            <a:ln w="76200">
              <a:solidFill>
                <a:schemeClr val="bg1"/>
              </a:solidFill>
            </a:ln>
            <a:effectLst>
              <a:outerShdw dist="38100" dir="5400000" sx="102000" sy="102000" algn="t" rotWithShape="0">
                <a:srgbClr val="01407D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72000" tIns="216000" rIns="72000" bIns="36000" rtlCol="0" anchor="ctr"/>
            <a:lstStyle/>
            <a:p>
              <a:pPr algn="ctr"/>
              <a:endParaRPr lang="en-GB" sz="1600" b="1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57569F93-BD79-584E-C12D-18DCD7CE1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5696" y="1184868"/>
              <a:ext cx="983016" cy="788438"/>
            </a:xfrm>
            <a:prstGeom prst="rect">
              <a:avLst/>
            </a:prstGeom>
            <a:grpFill/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AD214D6-A002-CAD2-19D1-2E0EF4AC0A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1971" y="958668"/>
            <a:ext cx="4500059" cy="37890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52575C-9D8A-5E8E-7FE8-5BAD15D7405F}"/>
              </a:ext>
            </a:extLst>
          </p:cNvPr>
          <p:cNvSpPr txBox="1"/>
          <p:nvPr/>
        </p:nvSpPr>
        <p:spPr>
          <a:xfrm>
            <a:off x="4280369" y="5399773"/>
            <a:ext cx="3861084" cy="86799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vi-VN" sz="3200" b="1" dirty="0">
                <a:latin typeface="Mali" panose="00000500000000000000" pitchFamily="2" charset="-34"/>
                <a:cs typeface="Mali" panose="00000500000000000000" pitchFamily="2" charset="-34"/>
              </a:rPr>
              <a:t>Lễ hội rước đèn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359A1-BDCF-7577-641B-E5BD2F5D418B}"/>
              </a:ext>
            </a:extLst>
          </p:cNvPr>
          <p:cNvSpPr txBox="1"/>
          <p:nvPr/>
        </p:nvSpPr>
        <p:spPr>
          <a:xfrm>
            <a:off x="458012" y="5399773"/>
            <a:ext cx="3685619" cy="86799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Lantern</a:t>
            </a:r>
          </a:p>
          <a:p>
            <a:pPr algn="ctr"/>
            <a:r>
              <a:rPr lang="en-GB" sz="3200" b="1" dirty="0">
                <a:solidFill>
                  <a:schemeClr val="bg1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parade</a:t>
            </a:r>
          </a:p>
        </p:txBody>
      </p:sp>
      <p:pic>
        <p:nvPicPr>
          <p:cNvPr id="2" name="lantern parade">
            <a:hlinkClick r:id="" action="ppaction://media"/>
            <a:extLst>
              <a:ext uri="{FF2B5EF4-FFF2-40B4-BE49-F238E27FC236}">
                <a16:creationId xmlns:a16="http://schemas.microsoft.com/office/drawing/2014/main" id="{6B99C328-F3C9-8D93-1276-094397D0AF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840" y="7239000"/>
            <a:ext cx="856343" cy="85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321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2DA883-1120-ACD3-64F9-108C6B500CAF}"/>
              </a:ext>
            </a:extLst>
          </p:cNvPr>
          <p:cNvSpPr/>
          <p:nvPr/>
        </p:nvSpPr>
        <p:spPr>
          <a:xfrm>
            <a:off x="3892378" y="5399773"/>
            <a:ext cx="4637066" cy="8679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51F036-0EFA-BB92-3460-0589B841774C}"/>
              </a:ext>
            </a:extLst>
          </p:cNvPr>
          <p:cNvGrpSpPr/>
          <p:nvPr/>
        </p:nvGrpSpPr>
        <p:grpSpPr>
          <a:xfrm>
            <a:off x="7512908" y="958668"/>
            <a:ext cx="1808592" cy="1240838"/>
            <a:chOff x="7512908" y="958668"/>
            <a:chExt cx="1808592" cy="1240838"/>
          </a:xfrm>
          <a:solidFill>
            <a:srgbClr val="EA516C"/>
          </a:solidFill>
        </p:grpSpPr>
        <p:sp>
          <p:nvSpPr>
            <p:cNvPr id="18" name="Button 1">
              <a:extLst>
                <a:ext uri="{FF2B5EF4-FFF2-40B4-BE49-F238E27FC236}">
                  <a16:creationId xmlns:a16="http://schemas.microsoft.com/office/drawing/2014/main" id="{3665C97C-5112-821B-FF14-77795466079F}"/>
                </a:ext>
              </a:extLst>
            </p:cNvPr>
            <p:cNvSpPr/>
            <p:nvPr/>
          </p:nvSpPr>
          <p:spPr>
            <a:xfrm rot="5400000">
              <a:off x="7796785" y="674791"/>
              <a:ext cx="1240838" cy="1808592"/>
            </a:xfrm>
            <a:prstGeom prst="round2SameRect">
              <a:avLst>
                <a:gd name="adj1" fmla="val 16667"/>
                <a:gd name="adj2" fmla="val 50000"/>
              </a:avLst>
            </a:prstGeom>
            <a:grpFill/>
            <a:ln w="76200">
              <a:solidFill>
                <a:schemeClr val="bg1"/>
              </a:solidFill>
            </a:ln>
            <a:effectLst>
              <a:outerShdw dist="38100" dir="5400000" sx="102000" sy="102000" algn="t" rotWithShape="0">
                <a:srgbClr val="01407D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72000" tIns="216000" rIns="72000" bIns="36000" rtlCol="0" anchor="ctr"/>
            <a:lstStyle/>
            <a:p>
              <a:pPr algn="ctr"/>
              <a:endParaRPr lang="en-GB" sz="1600" b="1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57569F93-BD79-584E-C12D-18DCD7CE1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5696" y="1184868"/>
              <a:ext cx="983016" cy="788438"/>
            </a:xfrm>
            <a:prstGeom prst="rect">
              <a:avLst/>
            </a:prstGeom>
            <a:grpFill/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AD214D6-A002-CAD2-19D1-2E0EF4AC0A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/>
        </p:blipFill>
        <p:spPr>
          <a:xfrm>
            <a:off x="1942426" y="1060266"/>
            <a:ext cx="5259149" cy="3718936"/>
          </a:xfrm>
          <a:prstGeom prst="roundRect">
            <a:avLst>
              <a:gd name="adj" fmla="val 16472"/>
            </a:avLst>
          </a:prstGeom>
          <a:ln w="76200">
            <a:solidFill>
              <a:srgbClr val="F9B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52575C-9D8A-5E8E-7FE8-5BAD15D7405F}"/>
              </a:ext>
            </a:extLst>
          </p:cNvPr>
          <p:cNvSpPr txBox="1"/>
          <p:nvPr/>
        </p:nvSpPr>
        <p:spPr>
          <a:xfrm>
            <a:off x="4280369" y="5399773"/>
            <a:ext cx="3861084" cy="86799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3600" b="1" dirty="0" err="1">
                <a:latin typeface="Mali" panose="00000500000000000000" pitchFamily="2" charset="-34"/>
                <a:cs typeface="Mali" panose="00000500000000000000" pitchFamily="2" charset="-34"/>
              </a:rPr>
              <a:t>Cung</a:t>
            </a:r>
            <a:r>
              <a:rPr lang="en-GB" sz="3600" b="1" dirty="0"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GB" sz="3600" b="1" dirty="0" err="1">
                <a:latin typeface="Mali" panose="00000500000000000000" pitchFamily="2" charset="-34"/>
                <a:cs typeface="Mali" panose="00000500000000000000" pitchFamily="2" charset="-34"/>
              </a:rPr>
              <a:t>trăng</a:t>
            </a:r>
            <a:endParaRPr lang="en-GB" sz="3600"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359A1-BDCF-7577-641B-E5BD2F5D418B}"/>
              </a:ext>
            </a:extLst>
          </p:cNvPr>
          <p:cNvSpPr txBox="1"/>
          <p:nvPr/>
        </p:nvSpPr>
        <p:spPr>
          <a:xfrm>
            <a:off x="458012" y="5399773"/>
            <a:ext cx="3504387" cy="86799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Moon palace</a:t>
            </a:r>
          </a:p>
        </p:txBody>
      </p:sp>
      <p:pic>
        <p:nvPicPr>
          <p:cNvPr id="2" name="moon palace">
            <a:hlinkClick r:id="" action="ppaction://media"/>
            <a:extLst>
              <a:ext uri="{FF2B5EF4-FFF2-40B4-BE49-F238E27FC236}">
                <a16:creationId xmlns:a16="http://schemas.microsoft.com/office/drawing/2014/main" id="{A82CE2CC-A7F3-5973-E3F2-7184AB2768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755" y="7072086"/>
            <a:ext cx="776514" cy="77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940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339007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2DA883-1120-ACD3-64F9-108C6B500CAF}"/>
              </a:ext>
            </a:extLst>
          </p:cNvPr>
          <p:cNvSpPr/>
          <p:nvPr/>
        </p:nvSpPr>
        <p:spPr>
          <a:xfrm>
            <a:off x="3892378" y="5399773"/>
            <a:ext cx="4637066" cy="8679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51F036-0EFA-BB92-3460-0589B841774C}"/>
              </a:ext>
            </a:extLst>
          </p:cNvPr>
          <p:cNvGrpSpPr/>
          <p:nvPr/>
        </p:nvGrpSpPr>
        <p:grpSpPr>
          <a:xfrm>
            <a:off x="7512908" y="958668"/>
            <a:ext cx="1808592" cy="1240838"/>
            <a:chOff x="7512908" y="958668"/>
            <a:chExt cx="1808592" cy="1240838"/>
          </a:xfrm>
          <a:solidFill>
            <a:srgbClr val="EA516C"/>
          </a:solidFill>
        </p:grpSpPr>
        <p:sp>
          <p:nvSpPr>
            <p:cNvPr id="18" name="Button 1">
              <a:extLst>
                <a:ext uri="{FF2B5EF4-FFF2-40B4-BE49-F238E27FC236}">
                  <a16:creationId xmlns:a16="http://schemas.microsoft.com/office/drawing/2014/main" id="{3665C97C-5112-821B-FF14-77795466079F}"/>
                </a:ext>
              </a:extLst>
            </p:cNvPr>
            <p:cNvSpPr/>
            <p:nvPr/>
          </p:nvSpPr>
          <p:spPr>
            <a:xfrm rot="5400000">
              <a:off x="7796785" y="674791"/>
              <a:ext cx="1240838" cy="1808592"/>
            </a:xfrm>
            <a:prstGeom prst="round2SameRect">
              <a:avLst>
                <a:gd name="adj1" fmla="val 16667"/>
                <a:gd name="adj2" fmla="val 50000"/>
              </a:avLst>
            </a:prstGeom>
            <a:grpFill/>
            <a:ln w="76200">
              <a:solidFill>
                <a:schemeClr val="bg1"/>
              </a:solidFill>
            </a:ln>
            <a:effectLst>
              <a:outerShdw dist="38100" dir="5400000" sx="102000" sy="102000" algn="t" rotWithShape="0">
                <a:srgbClr val="01407D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72000" tIns="216000" rIns="72000" bIns="36000" rtlCol="0" anchor="ctr"/>
            <a:lstStyle/>
            <a:p>
              <a:pPr algn="ctr"/>
              <a:endParaRPr lang="en-GB" sz="1600" b="1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57569F93-BD79-584E-C12D-18DCD7CE1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5696" y="1184868"/>
              <a:ext cx="983016" cy="788438"/>
            </a:xfrm>
            <a:prstGeom prst="rect">
              <a:avLst/>
            </a:prstGeom>
            <a:grpFill/>
          </p:spPr>
        </p:pic>
      </p:grpSp>
      <p:pic>
        <p:nvPicPr>
          <p:cNvPr id="26" name="Picture 25" descr="Diagram&#10;&#10;Description automatically generated">
            <a:extLst>
              <a:ext uri="{FF2B5EF4-FFF2-40B4-BE49-F238E27FC236}">
                <a16:creationId xmlns:a16="http://schemas.microsoft.com/office/drawing/2014/main" id="{FAD214D6-A002-CAD2-19D1-2E0EF4AC0A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48" y="1223041"/>
            <a:ext cx="5151704" cy="34316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52575C-9D8A-5E8E-7FE8-5BAD15D7405F}"/>
              </a:ext>
            </a:extLst>
          </p:cNvPr>
          <p:cNvSpPr txBox="1"/>
          <p:nvPr/>
        </p:nvSpPr>
        <p:spPr>
          <a:xfrm>
            <a:off x="4280369" y="5399773"/>
            <a:ext cx="3861084" cy="86799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3600" b="1" dirty="0">
                <a:latin typeface="Mali" panose="00000500000000000000" pitchFamily="2" charset="-34"/>
                <a:cs typeface="Mali" panose="00000500000000000000" pitchFamily="2" charset="-34"/>
              </a:rPr>
              <a:t>Bánh </a:t>
            </a:r>
            <a:r>
              <a:rPr lang="en-GB" sz="3600" b="1" dirty="0" err="1">
                <a:latin typeface="Mali" panose="00000500000000000000" pitchFamily="2" charset="-34"/>
                <a:cs typeface="Mali" panose="00000500000000000000" pitchFamily="2" charset="-34"/>
              </a:rPr>
              <a:t>trung</a:t>
            </a:r>
            <a:r>
              <a:rPr lang="en-GB" sz="3600" b="1" dirty="0"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GB" sz="3600" b="1" dirty="0" err="1">
                <a:latin typeface="Mali" panose="00000500000000000000" pitchFamily="2" charset="-34"/>
                <a:cs typeface="Mali" panose="00000500000000000000" pitchFamily="2" charset="-34"/>
              </a:rPr>
              <a:t>thu</a:t>
            </a:r>
            <a:endParaRPr lang="en-GB" sz="3600"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359A1-BDCF-7577-641B-E5BD2F5D418B}"/>
              </a:ext>
            </a:extLst>
          </p:cNvPr>
          <p:cNvSpPr txBox="1"/>
          <p:nvPr/>
        </p:nvSpPr>
        <p:spPr>
          <a:xfrm>
            <a:off x="458012" y="5399773"/>
            <a:ext cx="3685619" cy="86799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Mooncake</a:t>
            </a:r>
            <a:endParaRPr lang="en-GB" sz="1600" b="1" dirty="0">
              <a:solidFill>
                <a:schemeClr val="bg1"/>
              </a:solidFill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pic>
        <p:nvPicPr>
          <p:cNvPr id="12" name="moon cake">
            <a:hlinkClick r:id="" action="ppaction://media"/>
            <a:extLst>
              <a:ext uri="{FF2B5EF4-FFF2-40B4-BE49-F238E27FC236}">
                <a16:creationId xmlns:a16="http://schemas.microsoft.com/office/drawing/2014/main" id="{C928419D-0C93-D1EA-B0EE-42D5959A08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754" y="7156447"/>
            <a:ext cx="867991" cy="86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431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2DA883-1120-ACD3-64F9-108C6B500CAF}"/>
              </a:ext>
            </a:extLst>
          </p:cNvPr>
          <p:cNvSpPr/>
          <p:nvPr/>
        </p:nvSpPr>
        <p:spPr>
          <a:xfrm>
            <a:off x="3892378" y="5399773"/>
            <a:ext cx="4637066" cy="8679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51F036-0EFA-BB92-3460-0589B841774C}"/>
              </a:ext>
            </a:extLst>
          </p:cNvPr>
          <p:cNvGrpSpPr/>
          <p:nvPr/>
        </p:nvGrpSpPr>
        <p:grpSpPr>
          <a:xfrm>
            <a:off x="7512908" y="958668"/>
            <a:ext cx="1808592" cy="1240838"/>
            <a:chOff x="7512908" y="958668"/>
            <a:chExt cx="1808592" cy="1240838"/>
          </a:xfrm>
          <a:solidFill>
            <a:srgbClr val="EA516C"/>
          </a:solidFill>
        </p:grpSpPr>
        <p:sp>
          <p:nvSpPr>
            <p:cNvPr id="18" name="Button 1">
              <a:extLst>
                <a:ext uri="{FF2B5EF4-FFF2-40B4-BE49-F238E27FC236}">
                  <a16:creationId xmlns:a16="http://schemas.microsoft.com/office/drawing/2014/main" id="{3665C97C-5112-821B-FF14-77795466079F}"/>
                </a:ext>
              </a:extLst>
            </p:cNvPr>
            <p:cNvSpPr/>
            <p:nvPr/>
          </p:nvSpPr>
          <p:spPr>
            <a:xfrm rot="5400000">
              <a:off x="7796785" y="674791"/>
              <a:ext cx="1240838" cy="1808592"/>
            </a:xfrm>
            <a:prstGeom prst="round2SameRect">
              <a:avLst>
                <a:gd name="adj1" fmla="val 16667"/>
                <a:gd name="adj2" fmla="val 50000"/>
              </a:avLst>
            </a:prstGeom>
            <a:grpFill/>
            <a:ln w="76200">
              <a:solidFill>
                <a:schemeClr val="bg1"/>
              </a:solidFill>
            </a:ln>
            <a:effectLst>
              <a:outerShdw dist="38100" dir="5400000" sx="102000" sy="102000" algn="t" rotWithShape="0">
                <a:srgbClr val="01407D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72000" tIns="216000" rIns="72000" bIns="36000" rtlCol="0" anchor="ctr"/>
            <a:lstStyle/>
            <a:p>
              <a:pPr algn="ctr"/>
              <a:endParaRPr lang="en-GB" sz="1600" b="1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57569F93-BD79-584E-C12D-18DCD7CE1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5696" y="1184868"/>
              <a:ext cx="983016" cy="788438"/>
            </a:xfrm>
            <a:prstGeom prst="rect">
              <a:avLst/>
            </a:prstGeom>
            <a:grpFill/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AD214D6-A002-CAD2-19D1-2E0EF4AC0A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9191" y="1028031"/>
            <a:ext cx="3685618" cy="37328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52575C-9D8A-5E8E-7FE8-5BAD15D7405F}"/>
              </a:ext>
            </a:extLst>
          </p:cNvPr>
          <p:cNvSpPr txBox="1"/>
          <p:nvPr/>
        </p:nvSpPr>
        <p:spPr>
          <a:xfrm>
            <a:off x="4280369" y="5399773"/>
            <a:ext cx="3861084" cy="86799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4000" b="1" dirty="0">
                <a:latin typeface="Mali" panose="00000500000000000000" pitchFamily="2" charset="-34"/>
                <a:cs typeface="Mali" panose="00000500000000000000" pitchFamily="2" charset="-34"/>
              </a:rPr>
              <a:t>Mặt </a:t>
            </a:r>
            <a:r>
              <a:rPr lang="en-GB" sz="4000" b="1" dirty="0" err="1">
                <a:latin typeface="Mali" panose="00000500000000000000" pitchFamily="2" charset="-34"/>
                <a:cs typeface="Mali" panose="00000500000000000000" pitchFamily="2" charset="-34"/>
              </a:rPr>
              <a:t>trăng</a:t>
            </a:r>
            <a:endParaRPr lang="en-GB" sz="4000"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359A1-BDCF-7577-641B-E5BD2F5D418B}"/>
              </a:ext>
            </a:extLst>
          </p:cNvPr>
          <p:cNvSpPr txBox="1"/>
          <p:nvPr/>
        </p:nvSpPr>
        <p:spPr>
          <a:xfrm>
            <a:off x="458012" y="5399773"/>
            <a:ext cx="3685619" cy="86799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Moon</a:t>
            </a:r>
          </a:p>
        </p:txBody>
      </p:sp>
      <p:pic>
        <p:nvPicPr>
          <p:cNvPr id="2" name="moon">
            <a:hlinkClick r:id="" action="ppaction://media"/>
            <a:extLst>
              <a:ext uri="{FF2B5EF4-FFF2-40B4-BE49-F238E27FC236}">
                <a16:creationId xmlns:a16="http://schemas.microsoft.com/office/drawing/2014/main" id="{C3E567D3-FC6D-6FAB-B2B4-E1CB7E771C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150" y="7185229"/>
            <a:ext cx="9652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113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8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2DA883-1120-ACD3-64F9-108C6B500CAF}"/>
              </a:ext>
            </a:extLst>
          </p:cNvPr>
          <p:cNvSpPr/>
          <p:nvPr/>
        </p:nvSpPr>
        <p:spPr>
          <a:xfrm>
            <a:off x="3892378" y="5399773"/>
            <a:ext cx="4637066" cy="8679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51F036-0EFA-BB92-3460-0589B841774C}"/>
              </a:ext>
            </a:extLst>
          </p:cNvPr>
          <p:cNvGrpSpPr/>
          <p:nvPr/>
        </p:nvGrpSpPr>
        <p:grpSpPr>
          <a:xfrm>
            <a:off x="7512908" y="958668"/>
            <a:ext cx="1808592" cy="1240838"/>
            <a:chOff x="7512908" y="958668"/>
            <a:chExt cx="1808592" cy="1240838"/>
          </a:xfrm>
          <a:solidFill>
            <a:srgbClr val="EA516C"/>
          </a:solidFill>
        </p:grpSpPr>
        <p:sp>
          <p:nvSpPr>
            <p:cNvPr id="18" name="Button 1">
              <a:extLst>
                <a:ext uri="{FF2B5EF4-FFF2-40B4-BE49-F238E27FC236}">
                  <a16:creationId xmlns:a16="http://schemas.microsoft.com/office/drawing/2014/main" id="{3665C97C-5112-821B-FF14-77795466079F}"/>
                </a:ext>
              </a:extLst>
            </p:cNvPr>
            <p:cNvSpPr/>
            <p:nvPr/>
          </p:nvSpPr>
          <p:spPr>
            <a:xfrm rot="5400000">
              <a:off x="7796785" y="674791"/>
              <a:ext cx="1240838" cy="1808592"/>
            </a:xfrm>
            <a:prstGeom prst="round2SameRect">
              <a:avLst>
                <a:gd name="adj1" fmla="val 16667"/>
                <a:gd name="adj2" fmla="val 50000"/>
              </a:avLst>
            </a:prstGeom>
            <a:grpFill/>
            <a:ln w="76200">
              <a:solidFill>
                <a:schemeClr val="bg1"/>
              </a:solidFill>
            </a:ln>
            <a:effectLst>
              <a:outerShdw dist="38100" dir="5400000" sx="102000" sy="102000" algn="t" rotWithShape="0">
                <a:srgbClr val="01407D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72000" tIns="216000" rIns="72000" bIns="36000" rtlCol="0" anchor="ctr"/>
            <a:lstStyle/>
            <a:p>
              <a:pPr algn="ctr"/>
              <a:endParaRPr lang="en-GB" sz="1600" b="1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57569F93-BD79-584E-C12D-18DCD7CE1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5696" y="1184868"/>
              <a:ext cx="983016" cy="788438"/>
            </a:xfrm>
            <a:prstGeom prst="rect">
              <a:avLst/>
            </a:prstGeom>
            <a:grpFill/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AD214D6-A002-CAD2-19D1-2E0EF4AC0A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3748" y="1243516"/>
            <a:ext cx="5196505" cy="34340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52575C-9D8A-5E8E-7FE8-5BAD15D7405F}"/>
              </a:ext>
            </a:extLst>
          </p:cNvPr>
          <p:cNvSpPr txBox="1"/>
          <p:nvPr/>
        </p:nvSpPr>
        <p:spPr>
          <a:xfrm>
            <a:off x="4280369" y="5399773"/>
            <a:ext cx="3861084" cy="86799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4000" b="1" dirty="0">
                <a:latin typeface="Mali" panose="00000500000000000000" pitchFamily="2" charset="-34"/>
                <a:cs typeface="Mali" panose="00000500000000000000" pitchFamily="2" charset="-34"/>
              </a:rPr>
              <a:t>Ăn </a:t>
            </a:r>
            <a:r>
              <a:rPr lang="en-GB" sz="4000" b="1" dirty="0" err="1">
                <a:latin typeface="Mali" panose="00000500000000000000" pitchFamily="2" charset="-34"/>
                <a:cs typeface="Mali" panose="00000500000000000000" pitchFamily="2" charset="-34"/>
              </a:rPr>
              <a:t>mừng</a:t>
            </a:r>
            <a:endParaRPr lang="en-GB" sz="4000"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359A1-BDCF-7577-641B-E5BD2F5D418B}"/>
              </a:ext>
            </a:extLst>
          </p:cNvPr>
          <p:cNvSpPr txBox="1"/>
          <p:nvPr/>
        </p:nvSpPr>
        <p:spPr>
          <a:xfrm>
            <a:off x="458012" y="5399773"/>
            <a:ext cx="3685619" cy="86799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Celebrate</a:t>
            </a:r>
          </a:p>
        </p:txBody>
      </p:sp>
      <p:pic>
        <p:nvPicPr>
          <p:cNvPr id="3" name="celebrate">
            <a:hlinkClick r:id="" action="ppaction://media"/>
            <a:extLst>
              <a:ext uri="{FF2B5EF4-FFF2-40B4-BE49-F238E27FC236}">
                <a16:creationId xmlns:a16="http://schemas.microsoft.com/office/drawing/2014/main" id="{938FCE43-45A4-EC66-17D1-B6B51F0DA4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435" y="7122885"/>
            <a:ext cx="892629" cy="8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437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2DA883-1120-ACD3-64F9-108C6B500CAF}"/>
              </a:ext>
            </a:extLst>
          </p:cNvPr>
          <p:cNvSpPr/>
          <p:nvPr/>
        </p:nvSpPr>
        <p:spPr>
          <a:xfrm>
            <a:off x="3892378" y="5399773"/>
            <a:ext cx="4637066" cy="8679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51F036-0EFA-BB92-3460-0589B841774C}"/>
              </a:ext>
            </a:extLst>
          </p:cNvPr>
          <p:cNvGrpSpPr/>
          <p:nvPr/>
        </p:nvGrpSpPr>
        <p:grpSpPr>
          <a:xfrm>
            <a:off x="7512908" y="958668"/>
            <a:ext cx="1808592" cy="1240838"/>
            <a:chOff x="7512908" y="958668"/>
            <a:chExt cx="1808592" cy="1240838"/>
          </a:xfrm>
          <a:solidFill>
            <a:srgbClr val="EA516C"/>
          </a:solidFill>
        </p:grpSpPr>
        <p:sp>
          <p:nvSpPr>
            <p:cNvPr id="18" name="Button 1">
              <a:extLst>
                <a:ext uri="{FF2B5EF4-FFF2-40B4-BE49-F238E27FC236}">
                  <a16:creationId xmlns:a16="http://schemas.microsoft.com/office/drawing/2014/main" id="{3665C97C-5112-821B-FF14-77795466079F}"/>
                </a:ext>
              </a:extLst>
            </p:cNvPr>
            <p:cNvSpPr/>
            <p:nvPr/>
          </p:nvSpPr>
          <p:spPr>
            <a:xfrm rot="5400000">
              <a:off x="7796785" y="674791"/>
              <a:ext cx="1240838" cy="1808592"/>
            </a:xfrm>
            <a:prstGeom prst="round2SameRect">
              <a:avLst>
                <a:gd name="adj1" fmla="val 16667"/>
                <a:gd name="adj2" fmla="val 50000"/>
              </a:avLst>
            </a:prstGeom>
            <a:grpFill/>
            <a:ln w="76200">
              <a:solidFill>
                <a:schemeClr val="bg1"/>
              </a:solidFill>
            </a:ln>
            <a:effectLst>
              <a:outerShdw dist="38100" dir="5400000" sx="102000" sy="102000" algn="t" rotWithShape="0">
                <a:srgbClr val="01407D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72000" tIns="216000" rIns="72000" bIns="36000" rtlCol="0" anchor="ctr"/>
            <a:lstStyle/>
            <a:p>
              <a:pPr algn="ctr"/>
              <a:endParaRPr lang="en-GB" sz="1600" b="1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57569F93-BD79-584E-C12D-18DCD7CE1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5696" y="1184868"/>
              <a:ext cx="983016" cy="788438"/>
            </a:xfrm>
            <a:prstGeom prst="rect">
              <a:avLst/>
            </a:prstGeom>
            <a:grpFill/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AD214D6-A002-CAD2-19D1-2E0EF4AC0A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2426" y="1060266"/>
            <a:ext cx="5259149" cy="3718936"/>
          </a:xfrm>
          <a:prstGeom prst="roundRect">
            <a:avLst>
              <a:gd name="adj" fmla="val 16472"/>
            </a:avLst>
          </a:prstGeom>
          <a:ln w="76200">
            <a:solidFill>
              <a:srgbClr val="F9B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52575C-9D8A-5E8E-7FE8-5BAD15D7405F}"/>
              </a:ext>
            </a:extLst>
          </p:cNvPr>
          <p:cNvSpPr txBox="1"/>
          <p:nvPr/>
        </p:nvSpPr>
        <p:spPr>
          <a:xfrm>
            <a:off x="4280369" y="5399773"/>
            <a:ext cx="3861084" cy="86799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3200" b="1" dirty="0">
                <a:latin typeface="Mali" panose="00000500000000000000" pitchFamily="2" charset="-34"/>
                <a:cs typeface="Mali" panose="00000500000000000000" pitchFamily="2" charset="-34"/>
              </a:rPr>
              <a:t>Lễ </a:t>
            </a:r>
            <a:r>
              <a:rPr lang="en-GB" sz="3200" b="1" dirty="0" err="1">
                <a:latin typeface="Mali" panose="00000500000000000000" pitchFamily="2" charset="-34"/>
                <a:cs typeface="Mali" panose="00000500000000000000" pitchFamily="2" charset="-34"/>
              </a:rPr>
              <a:t>hội</a:t>
            </a:r>
            <a:r>
              <a:rPr lang="en-GB" sz="3200" b="1" dirty="0"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GB" sz="3200" b="1" dirty="0" err="1">
                <a:latin typeface="Mali" panose="00000500000000000000" pitchFamily="2" charset="-34"/>
                <a:cs typeface="Mali" panose="00000500000000000000" pitchFamily="2" charset="-34"/>
              </a:rPr>
              <a:t>trung</a:t>
            </a:r>
            <a:r>
              <a:rPr lang="en-GB" sz="3200" b="1" dirty="0"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GB" sz="3200" b="1" dirty="0" err="1">
                <a:latin typeface="Mali" panose="00000500000000000000" pitchFamily="2" charset="-34"/>
                <a:cs typeface="Mali" panose="00000500000000000000" pitchFamily="2" charset="-34"/>
              </a:rPr>
              <a:t>thu</a:t>
            </a:r>
            <a:endParaRPr lang="en-GB" sz="3200"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359A1-BDCF-7577-641B-E5BD2F5D418B}"/>
              </a:ext>
            </a:extLst>
          </p:cNvPr>
          <p:cNvSpPr txBox="1"/>
          <p:nvPr/>
        </p:nvSpPr>
        <p:spPr>
          <a:xfrm>
            <a:off x="458012" y="5399773"/>
            <a:ext cx="3685619" cy="86799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Mid-autumn Festival</a:t>
            </a:r>
          </a:p>
        </p:txBody>
      </p:sp>
      <p:pic>
        <p:nvPicPr>
          <p:cNvPr id="2" name="mid autumn festival">
            <a:hlinkClick r:id="" action="ppaction://media"/>
            <a:extLst>
              <a:ext uri="{FF2B5EF4-FFF2-40B4-BE49-F238E27FC236}">
                <a16:creationId xmlns:a16="http://schemas.microsoft.com/office/drawing/2014/main" id="{7685E5F3-0294-4435-D7B8-81A6C84954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7231743"/>
            <a:ext cx="950686" cy="95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60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2DA883-1120-ACD3-64F9-108C6B500CAF}"/>
              </a:ext>
            </a:extLst>
          </p:cNvPr>
          <p:cNvSpPr/>
          <p:nvPr/>
        </p:nvSpPr>
        <p:spPr>
          <a:xfrm>
            <a:off x="3892378" y="5399773"/>
            <a:ext cx="4637066" cy="8679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51F036-0EFA-BB92-3460-0589B841774C}"/>
              </a:ext>
            </a:extLst>
          </p:cNvPr>
          <p:cNvGrpSpPr/>
          <p:nvPr/>
        </p:nvGrpSpPr>
        <p:grpSpPr>
          <a:xfrm>
            <a:off x="7512908" y="958668"/>
            <a:ext cx="1808592" cy="1240838"/>
            <a:chOff x="7512908" y="958668"/>
            <a:chExt cx="1808592" cy="1240838"/>
          </a:xfrm>
          <a:solidFill>
            <a:srgbClr val="EA516C"/>
          </a:solidFill>
        </p:grpSpPr>
        <p:sp>
          <p:nvSpPr>
            <p:cNvPr id="18" name="Button 1">
              <a:extLst>
                <a:ext uri="{FF2B5EF4-FFF2-40B4-BE49-F238E27FC236}">
                  <a16:creationId xmlns:a16="http://schemas.microsoft.com/office/drawing/2014/main" id="{3665C97C-5112-821B-FF14-77795466079F}"/>
                </a:ext>
              </a:extLst>
            </p:cNvPr>
            <p:cNvSpPr/>
            <p:nvPr/>
          </p:nvSpPr>
          <p:spPr>
            <a:xfrm rot="5400000">
              <a:off x="7796785" y="674791"/>
              <a:ext cx="1240838" cy="1808592"/>
            </a:xfrm>
            <a:prstGeom prst="round2SameRect">
              <a:avLst>
                <a:gd name="adj1" fmla="val 16667"/>
                <a:gd name="adj2" fmla="val 50000"/>
              </a:avLst>
            </a:prstGeom>
            <a:grpFill/>
            <a:ln w="76200">
              <a:solidFill>
                <a:schemeClr val="bg1"/>
              </a:solidFill>
            </a:ln>
            <a:effectLst>
              <a:outerShdw dist="38100" dir="5400000" sx="102000" sy="102000" algn="t" rotWithShape="0">
                <a:srgbClr val="01407D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72000" tIns="216000" rIns="72000" bIns="36000" rtlCol="0" anchor="ctr"/>
            <a:lstStyle/>
            <a:p>
              <a:pPr algn="ctr"/>
              <a:endParaRPr lang="en-GB" sz="1600" b="1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57569F93-BD79-584E-C12D-18DCD7CE1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5696" y="1184868"/>
              <a:ext cx="983016" cy="788438"/>
            </a:xfrm>
            <a:prstGeom prst="rect">
              <a:avLst/>
            </a:prstGeom>
            <a:grpFill/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AD214D6-A002-CAD2-19D1-2E0EF4AC0A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81" r="-51381"/>
          <a:stretch/>
        </p:blipFill>
        <p:spPr>
          <a:xfrm>
            <a:off x="1473813" y="864326"/>
            <a:ext cx="5499678" cy="3889023"/>
          </a:xfrm>
          <a:prstGeom prst="roundRect">
            <a:avLst>
              <a:gd name="adj" fmla="val 16472"/>
            </a:avLst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52575C-9D8A-5E8E-7FE8-5BAD15D7405F}"/>
              </a:ext>
            </a:extLst>
          </p:cNvPr>
          <p:cNvSpPr txBox="1"/>
          <p:nvPr/>
        </p:nvSpPr>
        <p:spPr>
          <a:xfrm>
            <a:off x="4280369" y="5399773"/>
            <a:ext cx="3861084" cy="86799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4000" b="1" dirty="0">
                <a:latin typeface="Mali" panose="00000500000000000000" pitchFamily="2" charset="-34"/>
                <a:cs typeface="Mali" panose="00000500000000000000" pitchFamily="2" charset="-34"/>
              </a:rPr>
              <a:t>Đèn </a:t>
            </a:r>
            <a:r>
              <a:rPr lang="en-GB" sz="4000" b="1" dirty="0" err="1">
                <a:latin typeface="Mali" panose="00000500000000000000" pitchFamily="2" charset="-34"/>
                <a:cs typeface="Mali" panose="00000500000000000000" pitchFamily="2" charset="-34"/>
              </a:rPr>
              <a:t>lồng</a:t>
            </a:r>
            <a:endParaRPr lang="en-GB" sz="4000"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359A1-BDCF-7577-641B-E5BD2F5D418B}"/>
              </a:ext>
            </a:extLst>
          </p:cNvPr>
          <p:cNvSpPr txBox="1"/>
          <p:nvPr/>
        </p:nvSpPr>
        <p:spPr>
          <a:xfrm>
            <a:off x="458012" y="5399773"/>
            <a:ext cx="3685619" cy="86799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Lantern</a:t>
            </a:r>
          </a:p>
        </p:txBody>
      </p:sp>
      <p:pic>
        <p:nvPicPr>
          <p:cNvPr id="3" name="lantern">
            <a:hlinkClick r:id="" action="ppaction://media"/>
            <a:extLst>
              <a:ext uri="{FF2B5EF4-FFF2-40B4-BE49-F238E27FC236}">
                <a16:creationId xmlns:a16="http://schemas.microsoft.com/office/drawing/2014/main" id="{29276862-B478-A214-E25D-7AC673BA21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778" y="7130143"/>
            <a:ext cx="957943" cy="95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822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2DA883-1120-ACD3-64F9-108C6B500CAF}"/>
              </a:ext>
            </a:extLst>
          </p:cNvPr>
          <p:cNvSpPr/>
          <p:nvPr/>
        </p:nvSpPr>
        <p:spPr>
          <a:xfrm>
            <a:off x="3892378" y="5399773"/>
            <a:ext cx="4637066" cy="8679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51F036-0EFA-BB92-3460-0589B841774C}"/>
              </a:ext>
            </a:extLst>
          </p:cNvPr>
          <p:cNvGrpSpPr/>
          <p:nvPr/>
        </p:nvGrpSpPr>
        <p:grpSpPr>
          <a:xfrm>
            <a:off x="7512908" y="958668"/>
            <a:ext cx="1808592" cy="1240838"/>
            <a:chOff x="7512908" y="958668"/>
            <a:chExt cx="1808592" cy="1240838"/>
          </a:xfrm>
          <a:solidFill>
            <a:srgbClr val="EA516C"/>
          </a:solidFill>
        </p:grpSpPr>
        <p:sp>
          <p:nvSpPr>
            <p:cNvPr id="18" name="Button 1">
              <a:extLst>
                <a:ext uri="{FF2B5EF4-FFF2-40B4-BE49-F238E27FC236}">
                  <a16:creationId xmlns:a16="http://schemas.microsoft.com/office/drawing/2014/main" id="{3665C97C-5112-821B-FF14-77795466079F}"/>
                </a:ext>
              </a:extLst>
            </p:cNvPr>
            <p:cNvSpPr/>
            <p:nvPr/>
          </p:nvSpPr>
          <p:spPr>
            <a:xfrm rot="5400000">
              <a:off x="7796785" y="674791"/>
              <a:ext cx="1240838" cy="1808592"/>
            </a:xfrm>
            <a:prstGeom prst="round2SameRect">
              <a:avLst>
                <a:gd name="adj1" fmla="val 16667"/>
                <a:gd name="adj2" fmla="val 50000"/>
              </a:avLst>
            </a:prstGeom>
            <a:grpFill/>
            <a:ln w="76200">
              <a:solidFill>
                <a:schemeClr val="bg1"/>
              </a:solidFill>
            </a:ln>
            <a:effectLst>
              <a:outerShdw dist="38100" dir="5400000" sx="102000" sy="102000" algn="t" rotWithShape="0">
                <a:srgbClr val="01407D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72000" tIns="216000" rIns="72000" bIns="36000" rtlCol="0" anchor="ctr"/>
            <a:lstStyle/>
            <a:p>
              <a:pPr algn="ctr"/>
              <a:endParaRPr lang="en-GB" sz="1600" b="1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57569F93-BD79-584E-C12D-18DCD7CE1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5696" y="1184868"/>
              <a:ext cx="983016" cy="788438"/>
            </a:xfrm>
            <a:prstGeom prst="rect">
              <a:avLst/>
            </a:prstGeom>
            <a:grpFill/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AD214D6-A002-CAD2-19D1-2E0EF4AC0A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9928" y="980441"/>
            <a:ext cx="5304144" cy="37189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52575C-9D8A-5E8E-7FE8-5BAD15D7405F}"/>
              </a:ext>
            </a:extLst>
          </p:cNvPr>
          <p:cNvSpPr txBox="1"/>
          <p:nvPr/>
        </p:nvSpPr>
        <p:spPr>
          <a:xfrm>
            <a:off x="4280369" y="5399773"/>
            <a:ext cx="3861084" cy="86799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4000" b="1" dirty="0">
                <a:latin typeface="Mali" panose="00000500000000000000" pitchFamily="2" charset="-34"/>
                <a:cs typeface="Mali" panose="00000500000000000000" pitchFamily="2" charset="-34"/>
              </a:rPr>
              <a:t>Múa </a:t>
            </a:r>
            <a:r>
              <a:rPr lang="en-GB" sz="4000" b="1" dirty="0" err="1">
                <a:latin typeface="Mali" panose="00000500000000000000" pitchFamily="2" charset="-34"/>
                <a:cs typeface="Mali" panose="00000500000000000000" pitchFamily="2" charset="-34"/>
              </a:rPr>
              <a:t>lân</a:t>
            </a:r>
            <a:endParaRPr lang="en-GB" sz="4000"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359A1-BDCF-7577-641B-E5BD2F5D418B}"/>
              </a:ext>
            </a:extLst>
          </p:cNvPr>
          <p:cNvSpPr txBox="1"/>
          <p:nvPr/>
        </p:nvSpPr>
        <p:spPr>
          <a:xfrm>
            <a:off x="458012" y="5399773"/>
            <a:ext cx="3685619" cy="86799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Lion dance</a:t>
            </a:r>
          </a:p>
        </p:txBody>
      </p:sp>
      <p:pic>
        <p:nvPicPr>
          <p:cNvPr id="2" name="lion dance">
            <a:hlinkClick r:id="" action="ppaction://media"/>
            <a:extLst>
              <a:ext uri="{FF2B5EF4-FFF2-40B4-BE49-F238E27FC236}">
                <a16:creationId xmlns:a16="http://schemas.microsoft.com/office/drawing/2014/main" id="{4F4ED5DE-CC30-33BD-0989-9DBCE33B73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835" y="7130143"/>
            <a:ext cx="841829" cy="8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991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2DA883-1120-ACD3-64F9-108C6B500CAF}"/>
              </a:ext>
            </a:extLst>
          </p:cNvPr>
          <p:cNvSpPr/>
          <p:nvPr/>
        </p:nvSpPr>
        <p:spPr>
          <a:xfrm>
            <a:off x="3892378" y="5399773"/>
            <a:ext cx="4637066" cy="8679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51F036-0EFA-BB92-3460-0589B841774C}"/>
              </a:ext>
            </a:extLst>
          </p:cNvPr>
          <p:cNvGrpSpPr/>
          <p:nvPr/>
        </p:nvGrpSpPr>
        <p:grpSpPr>
          <a:xfrm>
            <a:off x="7512908" y="958668"/>
            <a:ext cx="1808592" cy="1240838"/>
            <a:chOff x="7512908" y="958668"/>
            <a:chExt cx="1808592" cy="1240838"/>
          </a:xfrm>
          <a:solidFill>
            <a:srgbClr val="EA516C"/>
          </a:solidFill>
        </p:grpSpPr>
        <p:sp>
          <p:nvSpPr>
            <p:cNvPr id="18" name="Button 1">
              <a:extLst>
                <a:ext uri="{FF2B5EF4-FFF2-40B4-BE49-F238E27FC236}">
                  <a16:creationId xmlns:a16="http://schemas.microsoft.com/office/drawing/2014/main" id="{3665C97C-5112-821B-FF14-77795466079F}"/>
                </a:ext>
              </a:extLst>
            </p:cNvPr>
            <p:cNvSpPr/>
            <p:nvPr/>
          </p:nvSpPr>
          <p:spPr>
            <a:xfrm rot="5400000">
              <a:off x="7796785" y="674791"/>
              <a:ext cx="1240838" cy="1808592"/>
            </a:xfrm>
            <a:prstGeom prst="round2SameRect">
              <a:avLst>
                <a:gd name="adj1" fmla="val 16667"/>
                <a:gd name="adj2" fmla="val 50000"/>
              </a:avLst>
            </a:prstGeom>
            <a:grpFill/>
            <a:ln w="76200">
              <a:solidFill>
                <a:schemeClr val="bg1"/>
              </a:solidFill>
            </a:ln>
            <a:effectLst>
              <a:outerShdw dist="38100" dir="5400000" sx="102000" sy="102000" algn="t" rotWithShape="0">
                <a:srgbClr val="01407D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72000" tIns="216000" rIns="72000" bIns="36000" rtlCol="0" anchor="ctr"/>
            <a:lstStyle/>
            <a:p>
              <a:pPr algn="ctr"/>
              <a:endParaRPr lang="en-GB" sz="1600" b="1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57569F93-BD79-584E-C12D-18DCD7CE1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5696" y="1184868"/>
              <a:ext cx="983016" cy="788438"/>
            </a:xfrm>
            <a:prstGeom prst="rect">
              <a:avLst/>
            </a:prstGeom>
            <a:grpFill/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AD214D6-A002-CAD2-19D1-2E0EF4AC0A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389" y="1159722"/>
            <a:ext cx="5891223" cy="35066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52575C-9D8A-5E8E-7FE8-5BAD15D7405F}"/>
              </a:ext>
            </a:extLst>
          </p:cNvPr>
          <p:cNvSpPr txBox="1"/>
          <p:nvPr/>
        </p:nvSpPr>
        <p:spPr>
          <a:xfrm>
            <a:off x="4280369" y="5399773"/>
            <a:ext cx="3861084" cy="86799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3200" b="1" dirty="0">
                <a:latin typeface="Mali" panose="00000500000000000000" pitchFamily="2" charset="-34"/>
                <a:cs typeface="Mali" panose="00000500000000000000" pitchFamily="2" charset="-34"/>
              </a:rPr>
              <a:t>Múa </a:t>
            </a:r>
            <a:r>
              <a:rPr lang="en-GB" sz="3200" b="1" dirty="0" err="1">
                <a:latin typeface="Mali" panose="00000500000000000000" pitchFamily="2" charset="-34"/>
                <a:cs typeface="Mali" panose="00000500000000000000" pitchFamily="2" charset="-34"/>
              </a:rPr>
              <a:t>rồng</a:t>
            </a:r>
            <a:endParaRPr lang="en-GB" sz="3200"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359A1-BDCF-7577-641B-E5BD2F5D418B}"/>
              </a:ext>
            </a:extLst>
          </p:cNvPr>
          <p:cNvSpPr txBox="1"/>
          <p:nvPr/>
        </p:nvSpPr>
        <p:spPr>
          <a:xfrm>
            <a:off x="458012" y="5399773"/>
            <a:ext cx="3533417" cy="86799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Dragon dance</a:t>
            </a:r>
          </a:p>
        </p:txBody>
      </p:sp>
      <p:pic>
        <p:nvPicPr>
          <p:cNvPr id="2" name="dragon dance">
            <a:hlinkClick r:id="" action="ppaction://media"/>
            <a:extLst>
              <a:ext uri="{FF2B5EF4-FFF2-40B4-BE49-F238E27FC236}">
                <a16:creationId xmlns:a16="http://schemas.microsoft.com/office/drawing/2014/main" id="{0D628F10-2C3D-8848-234D-9D8D39DF0C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2508" y="7071648"/>
            <a:ext cx="794483" cy="79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100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2DA883-1120-ACD3-64F9-108C6B500CAF}"/>
              </a:ext>
            </a:extLst>
          </p:cNvPr>
          <p:cNvSpPr/>
          <p:nvPr/>
        </p:nvSpPr>
        <p:spPr>
          <a:xfrm>
            <a:off x="3892378" y="5399773"/>
            <a:ext cx="4637066" cy="8679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51F036-0EFA-BB92-3460-0589B841774C}"/>
              </a:ext>
            </a:extLst>
          </p:cNvPr>
          <p:cNvGrpSpPr/>
          <p:nvPr/>
        </p:nvGrpSpPr>
        <p:grpSpPr>
          <a:xfrm>
            <a:off x="7512908" y="958668"/>
            <a:ext cx="1808592" cy="1240838"/>
            <a:chOff x="7512908" y="958668"/>
            <a:chExt cx="1808592" cy="1240838"/>
          </a:xfrm>
          <a:solidFill>
            <a:srgbClr val="EA516C"/>
          </a:solidFill>
        </p:grpSpPr>
        <p:sp>
          <p:nvSpPr>
            <p:cNvPr id="18" name="Button 1">
              <a:extLst>
                <a:ext uri="{FF2B5EF4-FFF2-40B4-BE49-F238E27FC236}">
                  <a16:creationId xmlns:a16="http://schemas.microsoft.com/office/drawing/2014/main" id="{3665C97C-5112-821B-FF14-77795466079F}"/>
                </a:ext>
              </a:extLst>
            </p:cNvPr>
            <p:cNvSpPr/>
            <p:nvPr/>
          </p:nvSpPr>
          <p:spPr>
            <a:xfrm rot="5400000">
              <a:off x="7796785" y="674791"/>
              <a:ext cx="1240838" cy="1808592"/>
            </a:xfrm>
            <a:prstGeom prst="round2SameRect">
              <a:avLst>
                <a:gd name="adj1" fmla="val 16667"/>
                <a:gd name="adj2" fmla="val 50000"/>
              </a:avLst>
            </a:prstGeom>
            <a:grpFill/>
            <a:ln w="76200">
              <a:solidFill>
                <a:schemeClr val="bg1"/>
              </a:solidFill>
            </a:ln>
            <a:effectLst>
              <a:outerShdw dist="38100" dir="5400000" sx="102000" sy="102000" algn="t" rotWithShape="0">
                <a:srgbClr val="01407D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72000" tIns="216000" rIns="72000" bIns="36000" rtlCol="0" anchor="ctr"/>
            <a:lstStyle/>
            <a:p>
              <a:pPr algn="ctr"/>
              <a:endParaRPr lang="en-GB" sz="1600" b="1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57569F93-BD79-584E-C12D-18DCD7CE1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5696" y="1184868"/>
              <a:ext cx="983016" cy="788438"/>
            </a:xfrm>
            <a:prstGeom prst="rect">
              <a:avLst/>
            </a:prstGeom>
            <a:grpFill/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AD214D6-A002-CAD2-19D1-2E0EF4AC0A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6"/>
          <a:stretch/>
        </p:blipFill>
        <p:spPr>
          <a:xfrm>
            <a:off x="1942426" y="1060266"/>
            <a:ext cx="5259149" cy="3718936"/>
          </a:xfrm>
          <a:prstGeom prst="roundRect">
            <a:avLst>
              <a:gd name="adj" fmla="val 16472"/>
            </a:avLst>
          </a:prstGeom>
          <a:ln w="76200">
            <a:solidFill>
              <a:srgbClr val="F9B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52575C-9D8A-5E8E-7FE8-5BAD15D7405F}"/>
              </a:ext>
            </a:extLst>
          </p:cNvPr>
          <p:cNvSpPr txBox="1"/>
          <p:nvPr/>
        </p:nvSpPr>
        <p:spPr>
          <a:xfrm>
            <a:off x="4280369" y="5399773"/>
            <a:ext cx="3861084" cy="86799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3200" b="1" dirty="0">
                <a:latin typeface="Mali" panose="00000500000000000000" pitchFamily="2" charset="-34"/>
                <a:cs typeface="Mali" panose="00000500000000000000" pitchFamily="2" charset="-34"/>
              </a:rPr>
              <a:t>Sum </a:t>
            </a:r>
            <a:r>
              <a:rPr lang="en-GB" sz="3200" b="1" dirty="0" err="1">
                <a:latin typeface="Mali" panose="00000500000000000000" pitchFamily="2" charset="-34"/>
                <a:cs typeface="Mali" panose="00000500000000000000" pitchFamily="2" charset="-34"/>
              </a:rPr>
              <a:t>họp</a:t>
            </a:r>
            <a:r>
              <a:rPr lang="en-GB" sz="3200" b="1" dirty="0"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GB" sz="3200" b="1" dirty="0" err="1">
                <a:latin typeface="Mali" panose="00000500000000000000" pitchFamily="2" charset="-34"/>
                <a:cs typeface="Mali" panose="00000500000000000000" pitchFamily="2" charset="-34"/>
              </a:rPr>
              <a:t>gia</a:t>
            </a:r>
            <a:r>
              <a:rPr lang="en-GB" sz="3200" b="1" dirty="0"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GB" sz="3200" b="1" dirty="0" err="1">
                <a:latin typeface="Mali" panose="00000500000000000000" pitchFamily="2" charset="-34"/>
                <a:cs typeface="Mali" panose="00000500000000000000" pitchFamily="2" charset="-34"/>
              </a:rPr>
              <a:t>đình</a:t>
            </a:r>
            <a:endParaRPr lang="en-GB" sz="3200"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359A1-BDCF-7577-641B-E5BD2F5D418B}"/>
              </a:ext>
            </a:extLst>
          </p:cNvPr>
          <p:cNvSpPr txBox="1"/>
          <p:nvPr/>
        </p:nvSpPr>
        <p:spPr>
          <a:xfrm>
            <a:off x="458012" y="5399773"/>
            <a:ext cx="3504387" cy="86799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Family reunion</a:t>
            </a:r>
          </a:p>
        </p:txBody>
      </p:sp>
      <p:pic>
        <p:nvPicPr>
          <p:cNvPr id="3" name="family reunion">
            <a:hlinkClick r:id="" action="ppaction://media"/>
            <a:extLst>
              <a:ext uri="{FF2B5EF4-FFF2-40B4-BE49-F238E27FC236}">
                <a16:creationId xmlns:a16="http://schemas.microsoft.com/office/drawing/2014/main" id="{2BD966FF-C018-7DEE-EFE8-FD0759F40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251" y="7112908"/>
            <a:ext cx="815521" cy="81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474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de Layouts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" id="{AEAE8EFC-84E1-44A5-B19D-1CAE340B02B6}" vid="{010B92F8-2E9D-4993-ABC6-5071BBCC9E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213</TotalTime>
  <Words>48</Words>
  <Application>Microsoft Office PowerPoint</Application>
  <PresentationFormat>On-screen Show (4:3)</PresentationFormat>
  <Paragraphs>23</Paragraphs>
  <Slides>13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Mali</vt:lpstr>
      <vt:lpstr>Twinkl</vt:lpstr>
      <vt:lpstr>Calibri</vt:lpstr>
      <vt:lpstr>Slide Layouts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twinkl twinkl</cp:lastModifiedBy>
  <cp:revision>31</cp:revision>
  <dcterms:created xsi:type="dcterms:W3CDTF">2022-05-20T09:09:51Z</dcterms:created>
  <dcterms:modified xsi:type="dcterms:W3CDTF">2022-08-31T08:01:02Z</dcterms:modified>
</cp:coreProperties>
</file>