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9"/>
  </p:notesMasterIdLst>
  <p:sldIdLst>
    <p:sldId id="257" r:id="rId5"/>
    <p:sldId id="259" r:id="rId6"/>
    <p:sldId id="11988" r:id="rId7"/>
    <p:sldId id="11968" r:id="rId8"/>
    <p:sldId id="11967" r:id="rId9"/>
    <p:sldId id="11969" r:id="rId10"/>
    <p:sldId id="11970" r:id="rId11"/>
    <p:sldId id="11989" r:id="rId12"/>
    <p:sldId id="11990" r:id="rId13"/>
    <p:sldId id="11991" r:id="rId14"/>
    <p:sldId id="11992" r:id="rId15"/>
    <p:sldId id="11993" r:id="rId16"/>
    <p:sldId id="281" r:id="rId17"/>
    <p:sldId id="274" r:id="rId18"/>
    <p:sldId id="11994" r:id="rId19"/>
    <p:sldId id="11995" r:id="rId20"/>
    <p:sldId id="11996" r:id="rId21"/>
    <p:sldId id="11997" r:id="rId22"/>
    <p:sldId id="11998" r:id="rId23"/>
    <p:sldId id="11999" r:id="rId24"/>
    <p:sldId id="12000" r:id="rId25"/>
    <p:sldId id="12001" r:id="rId26"/>
    <p:sldId id="292" r:id="rId27"/>
    <p:sldId id="119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5</a:t>
            </a:fld>
            <a:endParaRPr lang="en-US"/>
          </a:p>
        </p:txBody>
      </p:sp>
    </p:spTree>
    <p:extLst>
      <p:ext uri="{BB962C8B-B14F-4D97-AF65-F5344CB8AC3E}">
        <p14:creationId xmlns:p14="http://schemas.microsoft.com/office/powerpoint/2010/main" val="122912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3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921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6582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5198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984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363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3179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825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143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425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451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1/31/2024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831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1/31/2024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791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46763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720265"/>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65670"/>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11094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3316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39283"/>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958098"/>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943281"/>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3114"/>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00728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1BDF0DC1-D6D5-F47F-051F-B75FA58239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3F468FC-A060-464B-7176-4B05E6201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3421222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1/31/2024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5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3" name="Picture 2">
            <a:extLst>
              <a:ext uri="{FF2B5EF4-FFF2-40B4-BE49-F238E27FC236}">
                <a16:creationId xmlns:a16="http://schemas.microsoft.com/office/drawing/2014/main" id="{5E47EC8D-AEF7-6BA6-306A-D62A9B27C99F}"/>
              </a:ext>
            </a:extLst>
          </p:cNvPr>
          <p:cNvPicPr>
            <a:picLocks noChangeAspect="1"/>
          </p:cNvPicPr>
          <p:nvPr/>
        </p:nvPicPr>
        <p:blipFill>
          <a:blip r:embed="rId14"/>
          <a:stretch>
            <a:fillRect/>
          </a:stretch>
        </p:blipFill>
        <p:spPr>
          <a:xfrm>
            <a:off x="2091341" y="1563889"/>
            <a:ext cx="8047417" cy="2682472"/>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5"/>
          <a:stretch>
            <a:fillRect/>
          </a:stretch>
        </p:blipFill>
        <p:spPr>
          <a:xfrm>
            <a:off x="4977280" y="3944451"/>
            <a:ext cx="2389839" cy="969348"/>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943512" y="966705"/>
            <a:ext cx="402270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09630"/>
            <a:r>
              <a:rPr lang="en-US" altLang="en-US" sz="3200" b="1" dirty="0">
                <a:solidFill>
                  <a:srgbClr val="000000"/>
                </a:solidFill>
                <a:latin typeface="Cambria" panose="02040503050406030204" pitchFamily="18" charset="0"/>
                <a:ea typeface="Cambria" panose="02040503050406030204" pitchFamily="18" charset="0"/>
              </a:rPr>
              <a:t>Quan </a:t>
            </a:r>
            <a:r>
              <a:rPr lang="en-US" altLang="en-US" sz="3200" b="1" dirty="0" err="1">
                <a:solidFill>
                  <a:srgbClr val="000000"/>
                </a:solidFill>
                <a:latin typeface="Cambria" panose="02040503050406030204" pitchFamily="18" charset="0"/>
                <a:ea typeface="Cambria" panose="02040503050406030204" pitchFamily="18" charset="0"/>
              </a:rPr>
              <a:t>sát</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và</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phân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tích</a:t>
            </a:r>
            <a:endParaRPr lang="en-US" altLang="en-US" sz="3200" b="1" dirty="0">
              <a:solidFill>
                <a:srgbClr val="00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065134"/>
              <a:ext cx="9999421" cy="13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3600" b="0" i="0" dirty="0">
                  <a:solidFill>
                    <a:srgbClr val="000000"/>
                  </a:solidFill>
                  <a:effectLst/>
                  <a:latin typeface="Cambria" panose="02040503050406030204" pitchFamily="18" charset="0"/>
                  <a:ea typeface="Cambria" panose="02040503050406030204" pitchFamily="18" charset="0"/>
                </a:rPr>
                <a:t>Nước suối dâng cao và chảy xiết; không có người lớn giám sát; không có phao cứu hộ.</a:t>
              </a:r>
              <a:endParaRPr lang="en-US" altLang="en-US" sz="32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596659"/>
            <a:ext cx="34665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Dự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đoán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các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sự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có</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thể</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xảy</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ra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87992"/>
              <a:ext cx="9999421" cy="10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bạn có thể bị đuối nước, qua suối không an toàn.</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473549"/>
            <a:ext cx="346656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4000" b="1" dirty="0" err="1">
                <a:solidFill>
                  <a:srgbClr val="000000"/>
                </a:solidFill>
                <a:latin typeface="Cambria" panose="02040503050406030204" pitchFamily="18" charset="0"/>
                <a:ea typeface="Cambria" panose="02040503050406030204" pitchFamily="18" charset="0"/>
              </a:rPr>
              <a:t>Thuyết</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phục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các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bạn</a:t>
            </a:r>
            <a:r>
              <a:rPr lang="en-US" altLang="en-US" sz="4000" b="1" dirty="0">
                <a:solidFill>
                  <a:srgbClr val="000000"/>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549584"/>
            <a:ext cx="8119325" cy="3132390"/>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03361"/>
              <a:ext cx="9999421" cy="12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0963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Mình thấy không nên lội qua vì nước suối dâng cao và chảy xiết; không có người lớn giám sát; không có phao cứu hộ nên không thể đảm bảo an toàn khi đi qua.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7220758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619375" y="980557"/>
            <a:ext cx="6777932"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9050">
                  <a:solidFill>
                    <a:srgbClr val="5B9BD5">
                      <a:lumMod val="50000"/>
                    </a:srgbClr>
                  </a:solidFill>
                </a:ln>
                <a:solidFill>
                  <a:srgbClr val="FFFF00"/>
                </a:solidFill>
                <a:latin typeface="Cambria" panose="02040503050406030204" pitchFamily="18" charset="0"/>
                <a:ea typeface="Cambria" panose="02040503050406030204" pitchFamily="18" charset="0"/>
              </a:rPr>
              <a:t>ĐÓNG VAI XỬ LÝ TÌNH HUỐNG</a:t>
            </a:r>
            <a:endParaRPr kumimoji="0" lang="en-US" sz="6000" b="1" i="0" u="none" strike="noStrike" kern="1200" cap="none" spc="0" normalizeH="0" baseline="0" noProof="0" dirty="0">
              <a:ln w="19050">
                <a:solidFill>
                  <a:srgbClr val="5B9BD5">
                    <a:lumMod val="5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708797"/>
            <a:ext cx="8150242" cy="3785652"/>
          </a:xfrm>
          <a:prstGeom prst="rect">
            <a:avLst/>
          </a:prstGeom>
          <a:noFill/>
        </p:spPr>
        <p:txBody>
          <a:bodyPr wrap="square" rtlCol="0">
            <a:spAutoFit/>
          </a:bodyPr>
          <a:lstStyle/>
          <a:p>
            <a:pPr lvl="0" algn="just"/>
            <a:r>
              <a:rPr lang="vi-VN" sz="4000" dirty="0">
                <a:solidFill>
                  <a:prstClr val="black"/>
                </a:solidFill>
                <a:latin typeface="Calibri" panose="020F0502020204030204"/>
              </a:rPr>
              <a:t>Khi gặp những tình huống bất kể là đi bơi hay đi tắm sông suối, cần đi qua con sông suối, ao hồ,... các em phải phân tích, phán đoán thật kĩ trước khi quyết định để tránh những tình huống xấu </a:t>
            </a:r>
            <a:r>
              <a:rPr lang="en-US" sz="4000" dirty="0">
                <a:solidFill>
                  <a:prstClr val="black"/>
                </a:solidFill>
                <a:latin typeface="Calibri" panose="020F0502020204030204"/>
              </a:rPr>
              <a:t>x</a:t>
            </a:r>
            <a:r>
              <a:rPr lang="vi-VN" sz="4000" dirty="0">
                <a:solidFill>
                  <a:prstClr val="black"/>
                </a:solidFill>
                <a:latin typeface="Calibri" panose="020F0502020204030204"/>
              </a:rPr>
              <a:t>ảy ra.</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003363" y="851494"/>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3: Nguyên tắc an toàn khi bơi.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601576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22330" y="294968"/>
            <a:ext cx="10449880" cy="2221565"/>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24560" y="343694"/>
              <a:ext cx="14098047" cy="1212784"/>
            </a:xfrm>
            <a:prstGeom prst="rect">
              <a:avLst/>
            </a:prstGeom>
          </p:spPr>
          <p:txBody>
            <a:bodyPr wrap="square">
              <a:spAutoFit/>
            </a:bodyPr>
            <a:lstStyle/>
            <a:p>
              <a:pPr algn="just"/>
              <a:r>
                <a:rPr lang="vi-VN" sz="3000" b="1" i="0" dirty="0">
                  <a:solidFill>
                    <a:srgbClr val="000000"/>
                  </a:solidFill>
                  <a:effectLst/>
                  <a:latin typeface="Cambria" panose="02040503050406030204" pitchFamily="18" charset="0"/>
                  <a:ea typeface="Cambria" panose="02040503050406030204" pitchFamily="18" charset="0"/>
                </a:rPr>
                <a:t>Đọc thông tin và trả lời câu hỏi:</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Nên bơi khi nào?</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Cần làm việc gì trước khi xuống nước?</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Không nên làm việc gì trong khi bơi?</a:t>
              </a:r>
            </a:p>
          </p:txBody>
        </p:sp>
      </p:grpSp>
      <p:pic>
        <p:nvPicPr>
          <p:cNvPr id="7" name="Picture 6">
            <a:extLst>
              <a:ext uri="{FF2B5EF4-FFF2-40B4-BE49-F238E27FC236}">
                <a16:creationId xmlns:a16="http://schemas.microsoft.com/office/drawing/2014/main" id="{A58B2462-5E8A-6E9A-9FE5-EFBDB4CAF050}"/>
              </a:ext>
            </a:extLst>
          </p:cNvPr>
          <p:cNvPicPr>
            <a:picLocks noChangeAspect="1"/>
          </p:cNvPicPr>
          <p:nvPr/>
        </p:nvPicPr>
        <p:blipFill>
          <a:blip r:embed="rId3"/>
          <a:stretch>
            <a:fillRect/>
          </a:stretch>
        </p:blipFill>
        <p:spPr>
          <a:xfrm>
            <a:off x="2578662" y="2820108"/>
            <a:ext cx="7941854" cy="3380053"/>
          </a:xfrm>
          <a:prstGeom prst="rect">
            <a:avLst/>
          </a:prstGeom>
        </p:spPr>
      </p:pic>
    </p:spTree>
    <p:extLst>
      <p:ext uri="{BB962C8B-B14F-4D97-AF65-F5344CB8AC3E}">
        <p14:creationId xmlns:p14="http://schemas.microsoft.com/office/powerpoint/2010/main" val="126252397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8" y="1814638"/>
            <a:ext cx="5924550" cy="923330"/>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923330" fill="none" extrusionOk="0">
                        <a:moveTo>
                          <a:pt x="0" y="0"/>
                        </a:moveTo>
                        <a:cubicBezTo>
                          <a:pt x="2077219" y="5222"/>
                          <a:pt x="4892773" y="24918"/>
                          <a:pt x="5924550" y="0"/>
                        </a:cubicBezTo>
                        <a:cubicBezTo>
                          <a:pt x="5745417" y="222871"/>
                          <a:pt x="5862050" y="552515"/>
                          <a:pt x="5924550" y="923330"/>
                        </a:cubicBezTo>
                        <a:cubicBezTo>
                          <a:pt x="4674163" y="918481"/>
                          <a:pt x="2243793" y="997199"/>
                          <a:pt x="0" y="923330"/>
                        </a:cubicBezTo>
                        <a:cubicBezTo>
                          <a:pt x="-45745" y="769761"/>
                          <a:pt x="18294" y="431974"/>
                          <a:pt x="0" y="0"/>
                        </a:cubicBezTo>
                        <a:close/>
                      </a:path>
                      <a:path w="5924550" h="923330" stroke="0" extrusionOk="0">
                        <a:moveTo>
                          <a:pt x="0" y="0"/>
                        </a:moveTo>
                        <a:cubicBezTo>
                          <a:pt x="3010058" y="3318"/>
                          <a:pt x="4093861" y="-103348"/>
                          <a:pt x="5924550" y="0"/>
                        </a:cubicBezTo>
                        <a:cubicBezTo>
                          <a:pt x="5904560" y="319363"/>
                          <a:pt x="5860165" y="700560"/>
                          <a:pt x="5924550" y="923330"/>
                        </a:cubicBezTo>
                        <a:cubicBezTo>
                          <a:pt x="4565066" y="899399"/>
                          <a:pt x="726837" y="850812"/>
                          <a:pt x="0" y="923330"/>
                        </a:cubicBezTo>
                        <a:cubicBezTo>
                          <a:pt x="41506" y="719822"/>
                          <a:pt x="173185" y="211956"/>
                          <a:pt x="0" y="0"/>
                        </a:cubicBezTo>
                        <a:close/>
                      </a:path>
                      <a:path w="5924550" h="923330" fill="none" stroke="0" extrusionOk="0">
                        <a:moveTo>
                          <a:pt x="0" y="0"/>
                        </a:moveTo>
                        <a:cubicBezTo>
                          <a:pt x="2875378" y="11849"/>
                          <a:pt x="3979618" y="-161459"/>
                          <a:pt x="5924550" y="0"/>
                        </a:cubicBezTo>
                        <a:cubicBezTo>
                          <a:pt x="5801565" y="300807"/>
                          <a:pt x="5854310" y="634346"/>
                          <a:pt x="5924550" y="923330"/>
                        </a:cubicBezTo>
                        <a:cubicBezTo>
                          <a:pt x="4867792" y="1007143"/>
                          <a:pt x="2351606" y="1309473"/>
                          <a:pt x="0" y="923330"/>
                        </a:cubicBezTo>
                        <a:cubicBezTo>
                          <a:pt x="-65636" y="736191"/>
                          <a:pt x="27907" y="446404"/>
                          <a:pt x="0" y="0"/>
                        </a:cubicBezTo>
                        <a:close/>
                      </a:path>
                    </a:pathLst>
                  </a:custGeom>
                  <ask:type>
                    <ask:lineSketchCurved/>
                  </ask:type>
                </ask:lineSketchStyleProps>
              </a:ext>
            </a:extLst>
          </a:ln>
        </p:spPr>
        <p:txBody>
          <a:bodyPr wrap="square">
            <a:spAutoFit/>
          </a:bodyPr>
          <a:lstStyle/>
          <a:p>
            <a:pPr lvl="0" algn="just">
              <a:defRPr/>
            </a:pPr>
            <a:r>
              <a:rPr lang="vi-VN" sz="5400" dirty="0">
                <a:cs typeface="Arial" panose="020B0604020202020204" pitchFamily="34" charset="0"/>
              </a:rPr>
              <a:t>Nên bơi khi nào?</a:t>
            </a:r>
          </a:p>
        </p:txBody>
      </p:sp>
      <p:sp>
        <p:nvSpPr>
          <p:cNvPr id="5" name="TextBox 4">
            <a:extLst>
              <a:ext uri="{FF2B5EF4-FFF2-40B4-BE49-F238E27FC236}">
                <a16:creationId xmlns:a16="http://schemas.microsoft.com/office/drawing/2014/main" id="{862D6BC6-9FA9-CE59-13A0-9227784B7577}"/>
              </a:ext>
            </a:extLst>
          </p:cNvPr>
          <p:cNvSpPr txBox="1"/>
          <p:nvPr/>
        </p:nvSpPr>
        <p:spPr>
          <a:xfrm>
            <a:off x="2610772" y="3263138"/>
            <a:ext cx="8445909" cy="144655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909" h="1446550" fill="none" extrusionOk="0">
                        <a:moveTo>
                          <a:pt x="0" y="0"/>
                        </a:moveTo>
                        <a:cubicBezTo>
                          <a:pt x="3837971" y="5222"/>
                          <a:pt x="5747792" y="24918"/>
                          <a:pt x="8445909" y="0"/>
                        </a:cubicBezTo>
                        <a:cubicBezTo>
                          <a:pt x="8572145" y="185245"/>
                          <a:pt x="8327700" y="725045"/>
                          <a:pt x="8445909" y="1446550"/>
                        </a:cubicBezTo>
                        <a:cubicBezTo>
                          <a:pt x="6140347" y="1346005"/>
                          <a:pt x="3243005" y="1600795"/>
                          <a:pt x="0" y="1446550"/>
                        </a:cubicBezTo>
                        <a:cubicBezTo>
                          <a:pt x="-68077" y="1100775"/>
                          <a:pt x="194442" y="733626"/>
                          <a:pt x="0" y="0"/>
                        </a:cubicBezTo>
                        <a:close/>
                      </a:path>
                      <a:path w="8445909" h="1446550" stroke="0" extrusionOk="0">
                        <a:moveTo>
                          <a:pt x="0" y="0"/>
                        </a:moveTo>
                        <a:cubicBezTo>
                          <a:pt x="3299543" y="6458"/>
                          <a:pt x="6134463" y="-189060"/>
                          <a:pt x="8445909" y="0"/>
                        </a:cubicBezTo>
                        <a:cubicBezTo>
                          <a:pt x="8386576" y="591314"/>
                          <a:pt x="8552108" y="1292215"/>
                          <a:pt x="8445909" y="1446550"/>
                        </a:cubicBezTo>
                        <a:cubicBezTo>
                          <a:pt x="6163852" y="1341682"/>
                          <a:pt x="1487156" y="1216938"/>
                          <a:pt x="0" y="1446550"/>
                        </a:cubicBezTo>
                        <a:cubicBezTo>
                          <a:pt x="-128914" y="1199198"/>
                          <a:pt x="-114402" y="574743"/>
                          <a:pt x="0" y="0"/>
                        </a:cubicBezTo>
                        <a:close/>
                      </a:path>
                      <a:path w="8445909" h="1446550" fill="none" stroke="0" extrusionOk="0">
                        <a:moveTo>
                          <a:pt x="0" y="0"/>
                        </a:moveTo>
                        <a:cubicBezTo>
                          <a:pt x="2665206" y="11849"/>
                          <a:pt x="5589763" y="-161459"/>
                          <a:pt x="8445909" y="0"/>
                        </a:cubicBezTo>
                        <a:cubicBezTo>
                          <a:pt x="8671510" y="301846"/>
                          <a:pt x="8316589" y="912204"/>
                          <a:pt x="8445909" y="1446550"/>
                        </a:cubicBezTo>
                        <a:cubicBezTo>
                          <a:pt x="6436314" y="1701654"/>
                          <a:pt x="3062367" y="1729553"/>
                          <a:pt x="0" y="1446550"/>
                        </a:cubicBezTo>
                        <a:cubicBezTo>
                          <a:pt x="-131189" y="1054777"/>
                          <a:pt x="207694" y="728824"/>
                          <a:pt x="0" y="0"/>
                        </a:cubicBezTo>
                        <a:close/>
                      </a:path>
                    </a:pathLst>
                  </a:custGeom>
                  <ask:type>
                    <ask:lineSketchCurved/>
                  </ask:type>
                </ask:lineSketchStyleProps>
              </a:ext>
            </a:extLst>
          </a:ln>
        </p:spPr>
        <p:txBody>
          <a:bodyPr wrap="square">
            <a:spAutoFit/>
          </a:bodyPr>
          <a:lstStyle/>
          <a:p>
            <a:pPr algn="just"/>
            <a:r>
              <a:rPr lang="vi-VN" sz="4400" dirty="0">
                <a:solidFill>
                  <a:srgbClr val="FF0000"/>
                </a:solidFill>
                <a:cs typeface="Arial" panose="020B0604020202020204" pitchFamily="34" charset="0"/>
              </a:rPr>
              <a:t>Nên bơi khi tất cả các điều kiện và cơ thể an toàn, khỏe mạnh.</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272671" y="27605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599172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7" y="1814638"/>
            <a:ext cx="9734858" cy="707886"/>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858" h="707886" fill="none" extrusionOk="0">
                        <a:moveTo>
                          <a:pt x="0" y="0"/>
                        </a:moveTo>
                        <a:cubicBezTo>
                          <a:pt x="3692963" y="5222"/>
                          <a:pt x="5912570" y="24918"/>
                          <a:pt x="9734858" y="0"/>
                        </a:cubicBezTo>
                        <a:cubicBezTo>
                          <a:pt x="9453749" y="164449"/>
                          <a:pt x="9643591" y="413143"/>
                          <a:pt x="9734858" y="707886"/>
                        </a:cubicBezTo>
                        <a:cubicBezTo>
                          <a:pt x="7764271" y="712441"/>
                          <a:pt x="3493201" y="754775"/>
                          <a:pt x="0" y="707886"/>
                        </a:cubicBezTo>
                        <a:cubicBezTo>
                          <a:pt x="-57893" y="569529"/>
                          <a:pt x="28844" y="324821"/>
                          <a:pt x="0" y="0"/>
                        </a:cubicBezTo>
                        <a:close/>
                      </a:path>
                      <a:path w="9734858" h="707886" stroke="0" extrusionOk="0">
                        <a:moveTo>
                          <a:pt x="0" y="0"/>
                        </a:moveTo>
                        <a:cubicBezTo>
                          <a:pt x="1684293" y="-167543"/>
                          <a:pt x="8567989" y="-21469"/>
                          <a:pt x="9734858" y="0"/>
                        </a:cubicBezTo>
                        <a:cubicBezTo>
                          <a:pt x="9715809" y="238908"/>
                          <a:pt x="9574919" y="543270"/>
                          <a:pt x="9734858" y="707886"/>
                        </a:cubicBezTo>
                        <a:cubicBezTo>
                          <a:pt x="7471404" y="700212"/>
                          <a:pt x="1169283" y="454073"/>
                          <a:pt x="0" y="707886"/>
                        </a:cubicBezTo>
                        <a:cubicBezTo>
                          <a:pt x="75997" y="555547"/>
                          <a:pt x="297009" y="178488"/>
                          <a:pt x="0" y="0"/>
                        </a:cubicBezTo>
                        <a:close/>
                      </a:path>
                      <a:path w="9734858" h="707886" fill="none" stroke="0" extrusionOk="0">
                        <a:moveTo>
                          <a:pt x="0" y="0"/>
                        </a:moveTo>
                        <a:cubicBezTo>
                          <a:pt x="1518334" y="11849"/>
                          <a:pt x="7871053" y="-161459"/>
                          <a:pt x="9734858" y="0"/>
                        </a:cubicBezTo>
                        <a:cubicBezTo>
                          <a:pt x="9497997" y="229609"/>
                          <a:pt x="9642233" y="487007"/>
                          <a:pt x="9734858" y="707886"/>
                        </a:cubicBezTo>
                        <a:cubicBezTo>
                          <a:pt x="8039621" y="988777"/>
                          <a:pt x="3565888" y="902092"/>
                          <a:pt x="0" y="707886"/>
                        </a:cubicBezTo>
                        <a:cubicBezTo>
                          <a:pt x="-96406" y="575949"/>
                          <a:pt x="36184" y="341143"/>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cs typeface="Arial" panose="020B0604020202020204" pitchFamily="34" charset="0"/>
              </a:rPr>
              <a:t>Cần làm việc gì trước khi xuống nước?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601247" y="3196463"/>
            <a:ext cx="9124028" cy="2308324"/>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028" h="2308324" fill="none" extrusionOk="0">
                        <a:moveTo>
                          <a:pt x="0" y="0"/>
                        </a:moveTo>
                        <a:cubicBezTo>
                          <a:pt x="3588882" y="5222"/>
                          <a:pt x="5230724" y="24918"/>
                          <a:pt x="9124028" y="0"/>
                        </a:cubicBezTo>
                        <a:cubicBezTo>
                          <a:pt x="9216190" y="206534"/>
                          <a:pt x="9002517" y="1219248"/>
                          <a:pt x="9124028" y="2308324"/>
                        </a:cubicBezTo>
                        <a:cubicBezTo>
                          <a:pt x="6418136" y="2255068"/>
                          <a:pt x="3694544" y="2558835"/>
                          <a:pt x="0" y="2308324"/>
                        </a:cubicBezTo>
                        <a:cubicBezTo>
                          <a:pt x="-50449" y="1756156"/>
                          <a:pt x="211114" y="1164295"/>
                          <a:pt x="0" y="0"/>
                        </a:cubicBezTo>
                        <a:close/>
                      </a:path>
                      <a:path w="9124028" h="2308324" stroke="0" extrusionOk="0">
                        <a:moveTo>
                          <a:pt x="0" y="0"/>
                        </a:moveTo>
                        <a:cubicBezTo>
                          <a:pt x="3669703" y="11053"/>
                          <a:pt x="6887760" y="-351814"/>
                          <a:pt x="9124028" y="0"/>
                        </a:cubicBezTo>
                        <a:cubicBezTo>
                          <a:pt x="9054497" y="948326"/>
                          <a:pt x="9241925" y="2061476"/>
                          <a:pt x="9124028" y="2308324"/>
                        </a:cubicBezTo>
                        <a:cubicBezTo>
                          <a:pt x="6784648" y="2234498"/>
                          <a:pt x="1588666" y="1904742"/>
                          <a:pt x="0" y="2308324"/>
                        </a:cubicBezTo>
                        <a:cubicBezTo>
                          <a:pt x="-103146" y="1900531"/>
                          <a:pt x="-128581" y="882755"/>
                          <a:pt x="0" y="0"/>
                        </a:cubicBezTo>
                        <a:close/>
                      </a:path>
                      <a:path w="9124028" h="2308324" fill="none" stroke="0" extrusionOk="0">
                        <a:moveTo>
                          <a:pt x="0" y="0"/>
                        </a:moveTo>
                        <a:cubicBezTo>
                          <a:pt x="3473378" y="11849"/>
                          <a:pt x="5738583" y="-161459"/>
                          <a:pt x="9124028" y="0"/>
                        </a:cubicBezTo>
                        <a:cubicBezTo>
                          <a:pt x="9423239" y="493449"/>
                          <a:pt x="8967804" y="1435081"/>
                          <a:pt x="9124028" y="2308324"/>
                        </a:cubicBezTo>
                        <a:cubicBezTo>
                          <a:pt x="6984384" y="2565347"/>
                          <a:pt x="3481323" y="2898861"/>
                          <a:pt x="0" y="2308324"/>
                        </a:cubicBezTo>
                        <a:cubicBezTo>
                          <a:pt x="-145289" y="1709839"/>
                          <a:pt x="214775" y="1051357"/>
                          <a:pt x="0" y="0"/>
                        </a:cubicBezTo>
                        <a:close/>
                      </a:path>
                    </a:pathLst>
                  </a:custGeom>
                  <ask:type>
                    <ask:lineSketchCurved/>
                  </ask:type>
                </ask:lineSketchStyleProps>
              </a:ext>
            </a:extLst>
          </a:ln>
        </p:spPr>
        <p:txBody>
          <a:bodyPr wrap="square">
            <a:spAutoFit/>
          </a:bodyPr>
          <a:lstStyle/>
          <a:p>
            <a:pPr lvl="0" algn="just"/>
            <a:r>
              <a:rPr lang="vi-VN" sz="3600" b="1" dirty="0">
                <a:solidFill>
                  <a:srgbClr val="FF0000"/>
                </a:solidFill>
                <a:cs typeface="Arial" panose="020B0604020202020204" pitchFamily="34" charset="0"/>
              </a:rPr>
              <a:t>Việc cần làm trước khi bơi:</a:t>
            </a:r>
          </a:p>
          <a:p>
            <a:pPr lvl="0" algn="just"/>
            <a:r>
              <a:rPr lang="vi-VN" sz="3600" dirty="0">
                <a:solidFill>
                  <a:srgbClr val="FF0000"/>
                </a:solidFill>
                <a:cs typeface="Arial" panose="020B0604020202020204" pitchFamily="34" charset="0"/>
              </a:rPr>
              <a:t>- Tắm tráng trước khi xuống nước. </a:t>
            </a:r>
          </a:p>
          <a:p>
            <a:pPr lvl="0" algn="just"/>
            <a:r>
              <a:rPr lang="vi-VN" sz="3600" dirty="0">
                <a:solidFill>
                  <a:srgbClr val="FF0000"/>
                </a:solidFill>
                <a:cs typeface="Arial" panose="020B0604020202020204" pitchFamily="34" charset="0"/>
              </a:rPr>
              <a:t>- Khỏi động trước khi xuống nước.</a:t>
            </a:r>
          </a:p>
          <a:p>
            <a:pPr lvl="0" algn="just"/>
            <a:r>
              <a:rPr lang="vi-VN" sz="3600" dirty="0">
                <a:solidFill>
                  <a:srgbClr val="FF0000"/>
                </a:solidFill>
                <a:cs typeface="Arial" panose="020B0604020202020204" pitchFamily="34" charset="0"/>
              </a:rPr>
              <a:t>- Giữ vệ sinh chung và vệ sinh cá nhân.</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186946" y="25700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3669012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875992" y="919288"/>
            <a:ext cx="8649008" cy="707886"/>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008" h="707886" fill="none" extrusionOk="0">
                        <a:moveTo>
                          <a:pt x="0" y="0"/>
                        </a:moveTo>
                        <a:cubicBezTo>
                          <a:pt x="1375367" y="5222"/>
                          <a:pt x="5189212" y="24918"/>
                          <a:pt x="8649008" y="0"/>
                        </a:cubicBezTo>
                        <a:cubicBezTo>
                          <a:pt x="8395399" y="159064"/>
                          <a:pt x="8564397" y="410288"/>
                          <a:pt x="8649008" y="707886"/>
                        </a:cubicBezTo>
                        <a:cubicBezTo>
                          <a:pt x="6552577" y="920236"/>
                          <a:pt x="3363200" y="791768"/>
                          <a:pt x="0" y="707886"/>
                        </a:cubicBezTo>
                        <a:cubicBezTo>
                          <a:pt x="-55823" y="575982"/>
                          <a:pt x="25021" y="294038"/>
                          <a:pt x="0" y="0"/>
                        </a:cubicBezTo>
                        <a:close/>
                      </a:path>
                      <a:path w="8649008" h="707886" stroke="0" extrusionOk="0">
                        <a:moveTo>
                          <a:pt x="0" y="0"/>
                        </a:moveTo>
                        <a:cubicBezTo>
                          <a:pt x="1292526" y="-167543"/>
                          <a:pt x="5483505" y="-21469"/>
                          <a:pt x="8649008" y="0"/>
                        </a:cubicBezTo>
                        <a:cubicBezTo>
                          <a:pt x="8636849" y="245761"/>
                          <a:pt x="8514939" y="541204"/>
                          <a:pt x="8649008" y="707886"/>
                        </a:cubicBezTo>
                        <a:cubicBezTo>
                          <a:pt x="6714552" y="761583"/>
                          <a:pt x="1050303" y="555068"/>
                          <a:pt x="0" y="707886"/>
                        </a:cubicBezTo>
                        <a:cubicBezTo>
                          <a:pt x="73356" y="553616"/>
                          <a:pt x="272906" y="184787"/>
                          <a:pt x="0" y="0"/>
                        </a:cubicBezTo>
                        <a:close/>
                      </a:path>
                      <a:path w="8649008" h="707886" fill="none" stroke="0" extrusionOk="0">
                        <a:moveTo>
                          <a:pt x="0" y="0"/>
                        </a:moveTo>
                        <a:cubicBezTo>
                          <a:pt x="3268036" y="11849"/>
                          <a:pt x="7597151" y="-161459"/>
                          <a:pt x="8649008" y="0"/>
                        </a:cubicBezTo>
                        <a:cubicBezTo>
                          <a:pt x="8442278" y="230077"/>
                          <a:pt x="8576451" y="467615"/>
                          <a:pt x="8649008" y="707886"/>
                        </a:cubicBezTo>
                        <a:cubicBezTo>
                          <a:pt x="7210895" y="1080900"/>
                          <a:pt x="3269811" y="1019289"/>
                          <a:pt x="0" y="707886"/>
                        </a:cubicBezTo>
                        <a:cubicBezTo>
                          <a:pt x="-87700" y="569644"/>
                          <a:pt x="26048" y="296768"/>
                          <a:pt x="0" y="0"/>
                        </a:cubicBezTo>
                        <a:close/>
                      </a:path>
                    </a:pathLst>
                  </a:custGeom>
                  <ask:type>
                    <ask:lineSketchCurved/>
                  </ask:type>
                </ask:lineSketchStyleProps>
              </a:ext>
            </a:extLst>
          </a:ln>
        </p:spPr>
        <p:txBody>
          <a:bodyPr wrap="square">
            <a:spAutoFit/>
          </a:bodyPr>
          <a:lstStyle/>
          <a:p>
            <a:pPr lvl="0" algn="just">
              <a:defRPr/>
            </a:pPr>
            <a:r>
              <a:rPr lang="vi-VN" sz="4000">
                <a:solidFill>
                  <a:prstClr val="black"/>
                </a:solidFill>
                <a:cs typeface="Arial" panose="020B0604020202020204" pitchFamily="34" charset="0"/>
              </a:rPr>
              <a:t>Không nên làm việc gì trong khi bơi?</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286922" y="2301113"/>
            <a:ext cx="9190704" cy="3754874"/>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704" h="3754874" fill="none" extrusionOk="0">
                        <a:moveTo>
                          <a:pt x="0" y="0"/>
                        </a:moveTo>
                        <a:cubicBezTo>
                          <a:pt x="2302673" y="5222"/>
                          <a:pt x="7661440" y="24918"/>
                          <a:pt x="9190704" y="0"/>
                        </a:cubicBezTo>
                        <a:cubicBezTo>
                          <a:pt x="9264513" y="392791"/>
                          <a:pt x="8998336" y="1892912"/>
                          <a:pt x="9190704" y="3754874"/>
                        </a:cubicBezTo>
                        <a:cubicBezTo>
                          <a:pt x="6607223" y="3462878"/>
                          <a:pt x="3689666" y="4110200"/>
                          <a:pt x="0" y="3754874"/>
                        </a:cubicBezTo>
                        <a:cubicBezTo>
                          <a:pt x="-100959" y="2930992"/>
                          <a:pt x="214069" y="1858244"/>
                          <a:pt x="0" y="0"/>
                        </a:cubicBezTo>
                        <a:close/>
                      </a:path>
                      <a:path w="9190704" h="3754874" stroke="0" extrusionOk="0">
                        <a:moveTo>
                          <a:pt x="0" y="0"/>
                        </a:moveTo>
                        <a:cubicBezTo>
                          <a:pt x="3541459" y="24213"/>
                          <a:pt x="6905099" y="-492477"/>
                          <a:pt x="9190704" y="0"/>
                        </a:cubicBezTo>
                        <a:cubicBezTo>
                          <a:pt x="9100609" y="1539914"/>
                          <a:pt x="9360099" y="3340034"/>
                          <a:pt x="9190704" y="3754874"/>
                        </a:cubicBezTo>
                        <a:cubicBezTo>
                          <a:pt x="6692576" y="3425303"/>
                          <a:pt x="1630399" y="3476209"/>
                          <a:pt x="0" y="3754874"/>
                        </a:cubicBezTo>
                        <a:cubicBezTo>
                          <a:pt x="-216403" y="3106529"/>
                          <a:pt x="-72488" y="1454026"/>
                          <a:pt x="0" y="0"/>
                        </a:cubicBezTo>
                        <a:close/>
                      </a:path>
                      <a:path w="9190704" h="3754874" fill="none" stroke="0" extrusionOk="0">
                        <a:moveTo>
                          <a:pt x="0" y="0"/>
                        </a:moveTo>
                        <a:cubicBezTo>
                          <a:pt x="1559777" y="11849"/>
                          <a:pt x="7902595" y="-161459"/>
                          <a:pt x="9190704" y="0"/>
                        </a:cubicBezTo>
                        <a:cubicBezTo>
                          <a:pt x="9505850" y="742855"/>
                          <a:pt x="9008112" y="2297320"/>
                          <a:pt x="9190704" y="3754874"/>
                        </a:cubicBezTo>
                        <a:cubicBezTo>
                          <a:pt x="6965934" y="3731163"/>
                          <a:pt x="3246138" y="4112978"/>
                          <a:pt x="0" y="3754874"/>
                        </a:cubicBezTo>
                        <a:cubicBezTo>
                          <a:pt x="-166953" y="2758373"/>
                          <a:pt x="234526" y="1796962"/>
                          <a:pt x="0" y="0"/>
                        </a:cubicBezTo>
                        <a:close/>
                      </a:path>
                    </a:pathLst>
                  </a:custGeom>
                  <ask:type>
                    <ask:lineSketchCurved/>
                  </ask:type>
                </ask:lineSketchStyleProps>
              </a:ext>
            </a:extLst>
          </a:ln>
        </p:spPr>
        <p:txBody>
          <a:bodyPr wrap="square">
            <a:spAutoFit/>
          </a:bodyPr>
          <a:lstStyle/>
          <a:p>
            <a:pPr lvl="0" algn="just"/>
            <a:r>
              <a:rPr lang="vi-VN" sz="3400" b="1" dirty="0">
                <a:solidFill>
                  <a:srgbClr val="FF0000"/>
                </a:solidFill>
                <a:cs typeface="Arial" panose="020B0604020202020204" pitchFamily="34" charset="0"/>
              </a:rPr>
              <a:t>Việc không nên làm trước khi bơi:</a:t>
            </a:r>
          </a:p>
          <a:p>
            <a:pPr lvl="0" algn="just"/>
            <a:r>
              <a:rPr lang="vi-VN" sz="3400" dirty="0">
                <a:solidFill>
                  <a:srgbClr val="FF0000"/>
                </a:solidFill>
                <a:cs typeface="Arial" panose="020B0604020202020204" pitchFamily="34" charset="0"/>
              </a:rPr>
              <a:t>- Xuống bể bơi 1 mình khi khôngc so ngưòi bảo hộ và giám sát,</a:t>
            </a:r>
          </a:p>
          <a:p>
            <a:pPr lvl="0" algn="just"/>
            <a:r>
              <a:rPr lang="vi-VN" sz="3400" dirty="0">
                <a:solidFill>
                  <a:srgbClr val="FF0000"/>
                </a:solidFill>
                <a:cs typeface="Arial" panose="020B0604020202020204" pitchFamily="34" charset="0"/>
              </a:rPr>
              <a:t>- Nô đùa, nghịch trong khi bơi.</a:t>
            </a:r>
          </a:p>
          <a:p>
            <a:pPr lvl="0" algn="just"/>
            <a:r>
              <a:rPr lang="vi-VN" sz="3400" dirty="0">
                <a:solidFill>
                  <a:srgbClr val="FF0000"/>
                </a:solidFill>
                <a:cs typeface="Arial" panose="020B0604020202020204" pitchFamily="34" charset="0"/>
              </a:rPr>
              <a:t>- Nhảy cắm đầu.</a:t>
            </a:r>
          </a:p>
          <a:p>
            <a:pPr lvl="0" algn="just"/>
            <a:r>
              <a:rPr lang="vi-VN" sz="3400" dirty="0">
                <a:solidFill>
                  <a:srgbClr val="FF0000"/>
                </a:solidFill>
                <a:cs typeface="Arial" panose="020B0604020202020204" pitchFamily="34" charset="0"/>
              </a:rPr>
              <a:t>- Bơi khi trời mưa, sấm chớp, triwf tối, giữa trưa.</a:t>
            </a:r>
          </a:p>
        </p:txBody>
      </p:sp>
      <p:sp>
        <p:nvSpPr>
          <p:cNvPr id="10" name="Freeform: Shape 34">
            <a:extLst>
              <a:ext uri="{FF2B5EF4-FFF2-40B4-BE49-F238E27FC236}">
                <a16:creationId xmlns:a16="http://schemas.microsoft.com/office/drawing/2014/main" id="{A5ECDF25-4950-4DB5-68E3-2159ADA6ECF1}"/>
              </a:ext>
            </a:extLst>
          </p:cNvPr>
          <p:cNvSpPr/>
          <p:nvPr/>
        </p:nvSpPr>
        <p:spPr>
          <a:xfrm>
            <a:off x="872621" y="167472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6015385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Hình ảnh 29" descr="Ảnh có chứa văn bản&#10;&#10;Mô tả được tạo tự động">
            <a:extLst>
              <a:ext uri="{FF2B5EF4-FFF2-40B4-BE49-F238E27FC236}">
                <a16:creationId xmlns:a16="http://schemas.microsoft.com/office/drawing/2014/main" id="{67595633-B251-7ADB-6D02-B4C79754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35" y="3733731"/>
            <a:ext cx="4679035" cy="3307492"/>
          </a:xfrm>
          <a:prstGeom prst="rect">
            <a:avLst/>
          </a:prstGeom>
        </p:spPr>
      </p:pic>
      <p:sp>
        <p:nvSpPr>
          <p:cNvPr id="11" name="椭圆 31">
            <a:extLst>
              <a:ext uri="{FF2B5EF4-FFF2-40B4-BE49-F238E27FC236}">
                <a16:creationId xmlns:a16="http://schemas.microsoft.com/office/drawing/2014/main" id="{C1CC9561-F10A-EA17-708D-7CFD599E8E6D}"/>
              </a:ext>
            </a:extLst>
          </p:cNvPr>
          <p:cNvSpPr/>
          <p:nvPr/>
        </p:nvSpPr>
        <p:spPr>
          <a:xfrm flipH="1">
            <a:off x="1830117" y="1552574"/>
            <a:ext cx="9142681" cy="20364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3600" b="1" dirty="0">
                <a:solidFill>
                  <a:srgbClr val="002060"/>
                </a:solidFill>
                <a:latin typeface="Cambria" panose="02040503050406030204" pitchFamily="18" charset="0"/>
                <a:ea typeface="Cambria" panose="02040503050406030204" pitchFamily="18" charset="0"/>
                <a:cs typeface="+mn-ea"/>
                <a:sym typeface="+mn-lt"/>
              </a:rPr>
              <a:t>1. T</a:t>
            </a:r>
            <a:r>
              <a:rPr lang="vi-VN" altLang="zh-CN" sz="3600" b="1" dirty="0">
                <a:solidFill>
                  <a:srgbClr val="002060"/>
                </a:solidFill>
                <a:latin typeface="Cambria" panose="02040503050406030204" pitchFamily="18" charset="0"/>
                <a:ea typeface="Cambria" panose="02040503050406030204" pitchFamily="18" charset="0"/>
                <a:cs typeface="+mn-ea"/>
                <a:sym typeface="+mn-lt"/>
              </a:rPr>
              <a:t>ự nhận xét về việc thực hiện “Nguyên tắc an toàn khi bơi hoặc tập bơi” của em.</a:t>
            </a:r>
            <a:endParaRPr lang="zh-CN" altLang="en-US" sz="3600" b="1" dirty="0">
              <a:solidFill>
                <a:srgbClr val="002060"/>
              </a:solidFill>
              <a:latin typeface="Cambria" panose="02040503050406030204" pitchFamily="18" charset="0"/>
              <a:cs typeface="+mn-ea"/>
              <a:sym typeface="+mn-lt"/>
            </a:endParaRPr>
          </a:p>
        </p:txBody>
      </p:sp>
    </p:spTree>
    <p:extLst>
      <p:ext uri="{BB962C8B-B14F-4D97-AF65-F5344CB8AC3E}">
        <p14:creationId xmlns:p14="http://schemas.microsoft.com/office/powerpoint/2010/main" val="334411122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Graphic 14">
            <a:extLst>
              <a:ext uri="{FF2B5EF4-FFF2-40B4-BE49-F238E27FC236}">
                <a16:creationId xmlns:a16="http://schemas.microsoft.com/office/drawing/2014/main" id="{493EF060-7FC8-D4E0-58D8-467448238B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125" y="323850"/>
            <a:ext cx="6248400" cy="1000125"/>
          </a:xfrm>
          <a:prstGeom prst="rect">
            <a:avLst/>
          </a:prstGeom>
        </p:spPr>
      </p:pic>
      <p:sp>
        <p:nvSpPr>
          <p:cNvPr id="6" name="TextBox 5">
            <a:extLst>
              <a:ext uri="{FF2B5EF4-FFF2-40B4-BE49-F238E27FC236}">
                <a16:creationId xmlns:a16="http://schemas.microsoft.com/office/drawing/2014/main" id="{B744B6FD-5B8F-D240-3749-1A2C5FC3D8D6}"/>
              </a:ext>
            </a:extLst>
          </p:cNvPr>
          <p:cNvSpPr txBox="1"/>
          <p:nvPr/>
        </p:nvSpPr>
        <p:spPr>
          <a:xfrm>
            <a:off x="3209925" y="496371"/>
            <a:ext cx="6762750"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2. </a:t>
            </a:r>
            <a:r>
              <a:rPr lang="en-US" sz="3200" b="1" i="0" dirty="0" err="1">
                <a:solidFill>
                  <a:srgbClr val="002060"/>
                </a:solidFill>
                <a:effectLst/>
                <a:latin typeface="Cambria" panose="02040503050406030204" pitchFamily="18" charset="0"/>
                <a:ea typeface="Cambria" panose="02040503050406030204" pitchFamily="18" charset="0"/>
              </a:rPr>
              <a:t>Viết</a:t>
            </a:r>
            <a:r>
              <a:rPr lang="en-US" sz="3200" b="1" i="0" dirty="0">
                <a:solidFill>
                  <a:srgbClr val="002060"/>
                </a:solidFill>
                <a:effectLst/>
                <a:latin typeface="Cambria" panose="02040503050406030204" pitchFamily="18" charset="0"/>
                <a:ea typeface="Cambria" panose="02040503050406030204" pitchFamily="18" charset="0"/>
              </a:rPr>
              <a:t> “Cam </a:t>
            </a:r>
            <a:r>
              <a:rPr lang="en-US" sz="3200" b="1" i="0" dirty="0" err="1">
                <a:solidFill>
                  <a:srgbClr val="002060"/>
                </a:solidFill>
                <a:effectLst/>
                <a:latin typeface="Cambria" panose="02040503050406030204" pitchFamily="18" charset="0"/>
                <a:ea typeface="Cambria" panose="02040503050406030204" pitchFamily="18" charset="0"/>
              </a:rPr>
              <a:t>kết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thực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aphicFrame>
        <p:nvGraphicFramePr>
          <p:cNvPr id="7" name="Table 7">
            <a:extLst>
              <a:ext uri="{FF2B5EF4-FFF2-40B4-BE49-F238E27FC236}">
                <a16:creationId xmlns:a16="http://schemas.microsoft.com/office/drawing/2014/main" id="{5EE254FC-BD35-DCE6-418D-B34A040DFDE6}"/>
              </a:ext>
            </a:extLst>
          </p:cNvPr>
          <p:cNvGraphicFramePr>
            <a:graphicFrameLocks noGrp="1"/>
          </p:cNvGraphicFramePr>
          <p:nvPr>
            <p:extLst>
              <p:ext uri="{D42A27DB-BD31-4B8C-83A1-F6EECF244321}">
                <p14:modId xmlns:p14="http://schemas.microsoft.com/office/powerpoint/2010/main" val="226232655"/>
              </p:ext>
            </p:extLst>
          </p:nvPr>
        </p:nvGraphicFramePr>
        <p:xfrm>
          <a:off x="1152525" y="1662641"/>
          <a:ext cx="9734550" cy="4433359"/>
        </p:xfrm>
        <a:graphic>
          <a:graphicData uri="http://schemas.openxmlformats.org/drawingml/2006/table">
            <a:tbl>
              <a:tblPr firstRow="1" bandRow="1">
                <a:tableStyleId>{21E4AEA4-8DFA-4A89-87EB-49C32662AFE0}</a:tableStyleId>
              </a:tblPr>
              <a:tblGrid>
                <a:gridCol w="4867275">
                  <a:extLst>
                    <a:ext uri="{9D8B030D-6E8A-4147-A177-3AD203B41FA5}">
                      <a16:colId xmlns:a16="http://schemas.microsoft.com/office/drawing/2014/main" val="495697977"/>
                    </a:ext>
                  </a:extLst>
                </a:gridCol>
                <a:gridCol w="4867275">
                  <a:extLst>
                    <a:ext uri="{9D8B030D-6E8A-4147-A177-3AD203B41FA5}">
                      <a16:colId xmlns:a16="http://schemas.microsoft.com/office/drawing/2014/main" val="3753397227"/>
                    </a:ext>
                  </a:extLst>
                </a:gridCol>
              </a:tblGrid>
              <a:tr h="651934">
                <a:tc>
                  <a:txBody>
                    <a:bodyPr/>
                    <a:lstStyle/>
                    <a:p>
                      <a:pPr algn="ct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dirty="0" err="1">
                          <a:solidFill>
                            <a:srgbClr val="002060"/>
                          </a:solidFill>
                          <a:latin typeface="Calibri" panose="020F0502020204030204" pitchFamily="34" charset="0"/>
                          <a:cs typeface="Calibri" panose="020F0502020204030204" pitchFamily="34" charset="0"/>
                        </a:rPr>
                        <a:t>Không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2820728"/>
                  </a:ext>
                </a:extLst>
              </a:tr>
              <a:tr h="3732319">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1584733"/>
                  </a:ext>
                </a:extLst>
              </a:tr>
            </a:tbl>
          </a:graphicData>
        </a:graphic>
      </p:graphicFrame>
      <p:sp>
        <p:nvSpPr>
          <p:cNvPr id="8" name="TextBox 7">
            <a:extLst>
              <a:ext uri="{FF2B5EF4-FFF2-40B4-BE49-F238E27FC236}">
                <a16:creationId xmlns:a16="http://schemas.microsoft.com/office/drawing/2014/main" id="{93502B23-9717-53B1-4498-E8578346AEEA}"/>
              </a:ext>
            </a:extLst>
          </p:cNvPr>
          <p:cNvSpPr txBox="1"/>
          <p:nvPr/>
        </p:nvSpPr>
        <p:spPr>
          <a:xfrm>
            <a:off x="1371600" y="2686050"/>
            <a:ext cx="4524375" cy="3046988"/>
          </a:xfrm>
          <a:prstGeom prst="rect">
            <a:avLst/>
          </a:prstGeom>
          <a:noFill/>
        </p:spPr>
        <p:txBody>
          <a:bodyPr wrap="square" rtlCol="0">
            <a:spAutoFit/>
          </a:bodyPr>
          <a:lstStyle/>
          <a:p>
            <a:pPr marL="342900" indent="-342900" algn="just">
              <a:buFont typeface="Arial" panose="020B0604020202020204" pitchFamily="34" charset="0"/>
              <a:buChar char="•"/>
            </a:pPr>
            <a:r>
              <a:rPr lang="nl-NL" sz="2400" dirty="0">
                <a:effectLst/>
                <a:latin typeface="Cambria" panose="02040503050406030204" pitchFamily="18" charset="0"/>
                <a:ea typeface="Cambria" panose="02040503050406030204" pitchFamily="18" charset="0"/>
                <a:cs typeface="Times New Roman" panose="02020603050405020304" pitchFamily="18" charset="0"/>
              </a:rPr>
              <a:t>Học bơi và bơi ở những nơi an toàn, có phương tiện cứu hộ và người lớn giám sát;</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T</a:t>
            </a:r>
            <a:r>
              <a:rPr lang="nl-NL" sz="2400" dirty="0">
                <a:effectLst/>
                <a:latin typeface="Cambria" panose="02040503050406030204" pitchFamily="18" charset="0"/>
                <a:ea typeface="Cambria" panose="02040503050406030204" pitchFamily="18" charset="0"/>
                <a:cs typeface="Times New Roman" panose="02020603050405020304" pitchFamily="18" charset="0"/>
              </a:rPr>
              <a:t>hực hiện đúng quy định về an toàn khi tham gia giao thông đường thủy;</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C</a:t>
            </a:r>
            <a:r>
              <a:rPr lang="nl-NL" sz="2400" dirty="0">
                <a:effectLst/>
                <a:latin typeface="Cambria" panose="02040503050406030204" pitchFamily="18" charset="0"/>
                <a:ea typeface="Cambria" panose="02040503050406030204" pitchFamily="18" charset="0"/>
                <a:cs typeface="Times New Roman" panose="02020603050405020304" pitchFamily="18" charset="0"/>
              </a:rPr>
              <a:t>he chắn bể chứa nước, rào kín ao, khu vực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92770E-8476-3B24-4FA8-351395D5BCC8}"/>
              </a:ext>
            </a:extLst>
          </p:cNvPr>
          <p:cNvSpPr txBox="1"/>
          <p:nvPr/>
        </p:nvSpPr>
        <p:spPr>
          <a:xfrm>
            <a:off x="6276975" y="2667000"/>
            <a:ext cx="45243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C</a:t>
            </a:r>
            <a:r>
              <a:rPr lang="vi-VN" sz="2400" dirty="0">
                <a:latin typeface="Cambria" panose="02040503050406030204" pitchFamily="18" charset="0"/>
                <a:ea typeface="Cambria" panose="02040503050406030204" pitchFamily="18" charset="0"/>
                <a:cs typeface="Times New Roman" panose="02020603050405020304" pitchFamily="18" charset="0"/>
              </a:rPr>
              <a:t>hơi đùa gần, đi bơi ở hồ ao, sông, suối, biển;</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Đ</a:t>
            </a:r>
            <a:r>
              <a:rPr lang="vi-VN" sz="2400" dirty="0">
                <a:latin typeface="Cambria" panose="02040503050406030204" pitchFamily="18" charset="0"/>
                <a:ea typeface="Cambria" panose="02040503050406030204" pitchFamily="18" charset="0"/>
                <a:cs typeface="Times New Roman" panose="02020603050405020304" pitchFamily="18" charset="0"/>
              </a:rPr>
              <a:t>i qua, lại gần nơi có dòng nước lớn, các nơi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2245416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2" name="Picture 1">
            <a:extLst>
              <a:ext uri="{FF2B5EF4-FFF2-40B4-BE49-F238E27FC236}">
                <a16:creationId xmlns:a16="http://schemas.microsoft.com/office/drawing/2014/main" id="{2E38F4F1-C922-B475-212F-A96A18383EBA}"/>
              </a:ext>
            </a:extLst>
          </p:cNvPr>
          <p:cNvPicPr>
            <a:picLocks noChangeAspect="1"/>
          </p:cNvPicPr>
          <p:nvPr/>
        </p:nvPicPr>
        <p:blipFill>
          <a:blip r:embed="rId5"/>
          <a:stretch>
            <a:fillRect/>
          </a:stretch>
        </p:blipFill>
        <p:spPr>
          <a:xfrm>
            <a:off x="1351386" y="1684305"/>
            <a:ext cx="9260627" cy="2213040"/>
          </a:xfrm>
          <a:prstGeom prst="rect">
            <a:avLst/>
          </a:prstGeom>
        </p:spPr>
      </p:pic>
    </p:spTree>
    <p:extLst>
      <p:ext uri="{BB962C8B-B14F-4D97-AF65-F5344CB8AC3E}">
        <p14:creationId xmlns:p14="http://schemas.microsoft.com/office/powerpoint/2010/main" val="358020923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Round Same Side Corner Rectangle 12"/>
          <p:cNvSpPr/>
          <p:nvPr/>
        </p:nvSpPr>
        <p:spPr>
          <a:xfrm>
            <a:off x="812800" y="455476"/>
            <a:ext cx="10464801" cy="5896238"/>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22" name="Group 21"/>
          <p:cNvGrpSpPr/>
          <p:nvPr/>
        </p:nvGrpSpPr>
        <p:grpSpPr>
          <a:xfrm>
            <a:off x="1524000" y="3994826"/>
            <a:ext cx="9550400" cy="2322363"/>
            <a:chOff x="731752" y="8249201"/>
            <a:chExt cx="10353204" cy="1830359"/>
          </a:xfrm>
        </p:grpSpPr>
        <p:sp>
          <p:nvSpPr>
            <p:cNvPr id="23" name="Rounded Rectangle 13"/>
            <p:cNvSpPr/>
            <p:nvPr/>
          </p:nvSpPr>
          <p:spPr>
            <a:xfrm>
              <a:off x="731752" y="8249201"/>
              <a:ext cx="10353204" cy="1830359"/>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 name="connsiteX0" fmla="*/ 557910 w 12548242"/>
                <a:gd name="connsiteY0" fmla="*/ 1489467 h 7140944"/>
                <a:gd name="connsiteX1" fmla="*/ 1688233 w 12548242"/>
                <a:gd name="connsiteY1" fmla="*/ 359144 h 7140944"/>
                <a:gd name="connsiteX2" fmla="*/ 10831947 w 12548242"/>
                <a:gd name="connsiteY2" fmla="*/ 359144 h 7140944"/>
                <a:gd name="connsiteX3" fmla="*/ 11962270 w 12548242"/>
                <a:gd name="connsiteY3" fmla="*/ 1489467 h 7140944"/>
                <a:gd name="connsiteX4" fmla="*/ 11962270 w 12548242"/>
                <a:gd name="connsiteY4" fmla="*/ 6010621 h 7140944"/>
                <a:gd name="connsiteX5" fmla="*/ 10831947 w 12548242"/>
                <a:gd name="connsiteY5" fmla="*/ 7140944 h 7140944"/>
                <a:gd name="connsiteX6" fmla="*/ 1688233 w 12548242"/>
                <a:gd name="connsiteY6" fmla="*/ 7140944 h 7140944"/>
                <a:gd name="connsiteX7" fmla="*/ 557910 w 12548242"/>
                <a:gd name="connsiteY7" fmla="*/ 6010621 h 7140944"/>
                <a:gd name="connsiteX8" fmla="*/ 557910 w 12548242"/>
                <a:gd name="connsiteY8" fmla="*/ 1489467 h 7140944"/>
                <a:gd name="connsiteX0" fmla="*/ 219350 w 12209682"/>
                <a:gd name="connsiteY0" fmla="*/ 1489467 h 7140944"/>
                <a:gd name="connsiteX1" fmla="*/ 1349673 w 12209682"/>
                <a:gd name="connsiteY1" fmla="*/ 359144 h 7140944"/>
                <a:gd name="connsiteX2" fmla="*/ 10493387 w 12209682"/>
                <a:gd name="connsiteY2" fmla="*/ 359144 h 7140944"/>
                <a:gd name="connsiteX3" fmla="*/ 11623710 w 12209682"/>
                <a:gd name="connsiteY3" fmla="*/ 1489467 h 7140944"/>
                <a:gd name="connsiteX4" fmla="*/ 11623710 w 12209682"/>
                <a:gd name="connsiteY4" fmla="*/ 6010621 h 7140944"/>
                <a:gd name="connsiteX5" fmla="*/ 10493387 w 12209682"/>
                <a:gd name="connsiteY5" fmla="*/ 7140944 h 7140944"/>
                <a:gd name="connsiteX6" fmla="*/ 1349673 w 12209682"/>
                <a:gd name="connsiteY6" fmla="*/ 7140944 h 7140944"/>
                <a:gd name="connsiteX7" fmla="*/ 219350 w 12209682"/>
                <a:gd name="connsiteY7" fmla="*/ 6010621 h 7140944"/>
                <a:gd name="connsiteX8" fmla="*/ 8048 w 12209682"/>
                <a:gd name="connsiteY8" fmla="*/ 3902850 h 7140944"/>
                <a:gd name="connsiteX9" fmla="*/ 219350 w 12209682"/>
                <a:gd name="connsiteY9" fmla="*/ 1489467 h 7140944"/>
                <a:gd name="connsiteX0" fmla="*/ 219349 w 11844638"/>
                <a:gd name="connsiteY0" fmla="*/ 1489467 h 7140944"/>
                <a:gd name="connsiteX1" fmla="*/ 1349672 w 11844638"/>
                <a:gd name="connsiteY1" fmla="*/ 359144 h 7140944"/>
                <a:gd name="connsiteX2" fmla="*/ 10493386 w 11844638"/>
                <a:gd name="connsiteY2" fmla="*/ 359144 h 7140944"/>
                <a:gd name="connsiteX3" fmla="*/ 11623709 w 11844638"/>
                <a:gd name="connsiteY3" fmla="*/ 1489467 h 7140944"/>
                <a:gd name="connsiteX4" fmla="*/ 11838862 w 11844638"/>
                <a:gd name="connsiteY4" fmla="*/ 4259775 h 7140944"/>
                <a:gd name="connsiteX5" fmla="*/ 11623709 w 11844638"/>
                <a:gd name="connsiteY5" fmla="*/ 6010621 h 7140944"/>
                <a:gd name="connsiteX6" fmla="*/ 10493386 w 11844638"/>
                <a:gd name="connsiteY6" fmla="*/ 7140944 h 7140944"/>
                <a:gd name="connsiteX7" fmla="*/ 1349672 w 11844638"/>
                <a:gd name="connsiteY7" fmla="*/ 7140944 h 7140944"/>
                <a:gd name="connsiteX8" fmla="*/ 219349 w 11844638"/>
                <a:gd name="connsiteY8" fmla="*/ 6010621 h 7140944"/>
                <a:gd name="connsiteX9" fmla="*/ 8047 w 11844638"/>
                <a:gd name="connsiteY9" fmla="*/ 3902850 h 7140944"/>
                <a:gd name="connsiteX10" fmla="*/ 219349 w 11844638"/>
                <a:gd name="connsiteY10"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4638" h="7140944">
                  <a:moveTo>
                    <a:pt x="219349" y="1489467"/>
                  </a:moveTo>
                  <a:cubicBezTo>
                    <a:pt x="219349" y="865207"/>
                    <a:pt x="725412" y="359144"/>
                    <a:pt x="1349672" y="359144"/>
                  </a:cubicBezTo>
                  <a:cubicBezTo>
                    <a:pt x="5163122" y="-448931"/>
                    <a:pt x="7445481" y="359144"/>
                    <a:pt x="10493386" y="359144"/>
                  </a:cubicBezTo>
                  <a:cubicBezTo>
                    <a:pt x="10437162" y="316614"/>
                    <a:pt x="11623709" y="865207"/>
                    <a:pt x="11623709" y="1489467"/>
                  </a:cubicBezTo>
                  <a:cubicBezTo>
                    <a:pt x="11900119" y="2139572"/>
                    <a:pt x="11838862" y="3506249"/>
                    <a:pt x="11838862" y="4259775"/>
                  </a:cubicBezTo>
                  <a:cubicBezTo>
                    <a:pt x="11838862" y="5013301"/>
                    <a:pt x="11900119" y="5530426"/>
                    <a:pt x="11623709" y="6010621"/>
                  </a:cubicBezTo>
                  <a:cubicBezTo>
                    <a:pt x="11623709" y="6634881"/>
                    <a:pt x="11117646" y="7140944"/>
                    <a:pt x="10493386" y="7140944"/>
                  </a:cubicBezTo>
                  <a:lnTo>
                    <a:pt x="1349672" y="7140944"/>
                  </a:lnTo>
                  <a:cubicBezTo>
                    <a:pt x="725412" y="7140944"/>
                    <a:pt x="219349" y="6634881"/>
                    <a:pt x="219349" y="6010621"/>
                  </a:cubicBezTo>
                  <a:cubicBezTo>
                    <a:pt x="-63374" y="5470939"/>
                    <a:pt x="8047" y="4656376"/>
                    <a:pt x="8047" y="3902850"/>
                  </a:cubicBezTo>
                  <a:cubicBezTo>
                    <a:pt x="8047" y="3149324"/>
                    <a:pt x="-63374" y="2080085"/>
                    <a:pt x="219349" y="1489467"/>
                  </a:cubicBezTo>
                  <a:close/>
                </a:path>
              </a:pathLst>
            </a:custGeom>
            <a:solidFill>
              <a:srgbClr val="FEC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3600">
                <a:solidFill>
                  <a:prstClr val="white"/>
                </a:solidFill>
                <a:latin typeface="Calibri"/>
              </a:endParaRPr>
            </a:p>
          </p:txBody>
        </p:sp>
        <p:sp>
          <p:nvSpPr>
            <p:cNvPr id="24" name="Rectangle 23"/>
            <p:cNvSpPr/>
            <p:nvPr/>
          </p:nvSpPr>
          <p:spPr>
            <a:xfrm>
              <a:off x="1072499" y="8409572"/>
              <a:ext cx="9623523" cy="1528207"/>
            </a:xfrm>
            <a:prstGeom prst="rect">
              <a:avLst/>
            </a:prstGeom>
          </p:spPr>
          <p:txBody>
            <a:bodyPr wrap="square">
              <a:spAutoFit/>
            </a:bodyPr>
            <a:lstStyle/>
            <a:p>
              <a:pPr algn="just" defTabSz="609630"/>
              <a:r>
                <a:rPr lang="en-US" sz="2400" b="1" dirty="0" err="1">
                  <a:solidFill>
                    <a:srgbClr val="002060"/>
                  </a:solidFill>
                  <a:latin typeface="Cambria" panose="02040503050406030204" pitchFamily="18" charset="0"/>
                  <a:ea typeface="Cambria" panose="02040503050406030204" pitchFamily="18" charset="0"/>
                </a:rPr>
                <a:t>Luật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GV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bắt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Trong </a:t>
              </a:r>
              <a:r>
                <a:rPr lang="en-US" sz="2400" b="1" dirty="0" err="1">
                  <a:solidFill>
                    <a:srgbClr val="002060"/>
                  </a:solidFill>
                  <a:latin typeface="Cambria" panose="02040503050406030204" pitchFamily="18" charset="0"/>
                  <a:ea typeface="Cambria" panose="02040503050406030204" pitchFamily="18" charset="0"/>
                </a:rPr>
                <a:t>vòng</a:t>
              </a:r>
              <a:r>
                <a:rPr lang="en-US" sz="2400" b="1" dirty="0">
                  <a:solidFill>
                    <a:srgbClr val="002060"/>
                  </a:solidFill>
                  <a:latin typeface="Cambria" panose="02040503050406030204" pitchFamily="18" charset="0"/>
                  <a:ea typeface="Cambria" panose="02040503050406030204" pitchFamily="18" charset="0"/>
                </a:rPr>
                <a:t> 5 </a:t>
              </a:r>
              <a:r>
                <a:rPr lang="en-US" sz="2400" b="1" dirty="0" err="1">
                  <a:solidFill>
                    <a:srgbClr val="002060"/>
                  </a:solidFill>
                  <a:latin typeface="Cambria" panose="02040503050406030204" pitchFamily="18" charset="0"/>
                  <a:ea typeface="Cambria" panose="02040503050406030204" pitchFamily="18" charset="0"/>
                </a:rPr>
                <a:t>giây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nl-NL" sz="2400" b="1" dirty="0">
                  <a:solidFill>
                    <a:srgbClr val="002060"/>
                  </a:solidFill>
                  <a:effectLst/>
                  <a:latin typeface="Cambria" panose="02040503050406030204" pitchFamily="18" charset="0"/>
                  <a:ea typeface="Cambria" panose="02040503050406030204" pitchFamily="18" charset="0"/>
                </a:rPr>
                <a:t>một quy tắc nên làm và không nên làm để phòng tránh đuối nước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lệnh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GV.</a:t>
              </a:r>
              <a:endParaRPr lang="en-GB" sz="2400" b="1" i="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2235200" y="386536"/>
            <a:ext cx="7393057" cy="3535987"/>
          </a:xfrm>
          <a:prstGeom prst="rect">
            <a:avLst/>
          </a:prstGeom>
        </p:spPr>
      </p:pic>
    </p:spTree>
    <p:extLst>
      <p:ext uri="{BB962C8B-B14F-4D97-AF65-F5344CB8AC3E}">
        <p14:creationId xmlns:p14="http://schemas.microsoft.com/office/powerpoint/2010/main" val="142633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Tree>
    <p:extLst>
      <p:ext uri="{BB962C8B-B14F-4D97-AF65-F5344CB8AC3E}">
        <p14:creationId xmlns:p14="http://schemas.microsoft.com/office/powerpoint/2010/main" val="409021614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B83D07ED-AE37-949B-B924-FD36FBEC46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4419070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1279882" y="1199401"/>
            <a:ext cx="9231974"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569660"/>
          </a:xfrm>
          <a:prstGeom prst="rect">
            <a:avLst/>
          </a:prstGeom>
          <a:noFill/>
        </p:spPr>
        <p:txBody>
          <a:bodyPr wrap="square" rtlCol="0">
            <a:spAutoFit/>
          </a:bodyPr>
          <a:lstStyle/>
          <a:p>
            <a:pPr lvl="0" algn="ctr">
              <a:defRPr/>
            </a:pPr>
            <a:r>
              <a:rPr lang="en-US" sz="4800" b="1" dirty="0">
                <a:solidFill>
                  <a:srgbClr val="002060"/>
                </a:solidFill>
                <a:latin typeface="Calibri" panose="020F0502020204030204" pitchFamily="34" charset="0"/>
                <a:cs typeface="Calibri" panose="020F0502020204030204" pitchFamily="34" charset="0"/>
              </a:rPr>
              <a:t>N</a:t>
            </a:r>
            <a:r>
              <a:rPr lang="vi-VN" sz="4800" b="1" dirty="0">
                <a:solidFill>
                  <a:srgbClr val="002060"/>
                </a:solidFill>
                <a:latin typeface="Calibri" panose="020F0502020204030204" pitchFamily="34" charset="0"/>
                <a:cs typeface="Calibri" panose="020F0502020204030204" pitchFamily="34" charset="0"/>
              </a:rPr>
              <a:t>êu 1 số tình huống dẫn đến đuối nước.</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a:latin typeface="Cambria" panose="02040503050406030204" pitchFamily="18" charset="0"/>
                <a:ea typeface="Cambria" panose="02040503050406030204" pitchFamily="18" charset="0"/>
                <a:cs typeface="Times New Roman" panose="02020603050405020304" pitchFamily="18" charset="0"/>
              </a:rPr>
              <a:t>Hoạt động 2: Kĩ năng phán đoán tình huống có nguy cơ dẫn đến đuối nước.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2038350"/>
            <a:chOff x="3505201" y="255529"/>
            <a:chExt cx="14609816" cy="1743567"/>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931954" y="403210"/>
              <a:ext cx="14098047" cy="1595886"/>
            </a:xfrm>
            <a:prstGeom prst="rect">
              <a:avLst/>
            </a:prstGeom>
          </p:spPr>
          <p:txBody>
            <a:bodyPr wrap="square">
              <a:spAutoFit/>
            </a:bodyPr>
            <a:lstStyle/>
            <a:p>
              <a:pPr marL="0" marR="0" algn="just">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Quan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Em nhỏ muốn làm gì?</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Người chị có suy nghĩ, việc làm như thế nào?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2971800" y="2014537"/>
            <a:ext cx="6172200" cy="4493795"/>
          </a:xfrm>
          <a:prstGeom prst="rect">
            <a:avLst/>
          </a:prstGeom>
        </p:spPr>
      </p:pic>
      <p:grpSp>
        <p:nvGrpSpPr>
          <p:cNvPr id="16" name="Group 15">
            <a:extLst>
              <a:ext uri="{FF2B5EF4-FFF2-40B4-BE49-F238E27FC236}">
                <a16:creationId xmlns:a16="http://schemas.microsoft.com/office/drawing/2014/main" id="{0D07743D-1695-2852-719B-2F95D0DDBFE6}"/>
              </a:ext>
            </a:extLst>
          </p:cNvPr>
          <p:cNvGrpSpPr/>
          <p:nvPr/>
        </p:nvGrpSpPr>
        <p:grpSpPr>
          <a:xfrm>
            <a:off x="0" y="4585188"/>
            <a:ext cx="4278451" cy="2175001"/>
            <a:chOff x="892354" y="3758439"/>
            <a:chExt cx="4278451" cy="2175001"/>
          </a:xfrm>
        </p:grpSpPr>
        <p:pic>
          <p:nvPicPr>
            <p:cNvPr id="18" name="Picture 9">
              <a:extLst>
                <a:ext uri="{FF2B5EF4-FFF2-40B4-BE49-F238E27FC236}">
                  <a16:creationId xmlns:a16="http://schemas.microsoft.com/office/drawing/2014/main" id="{629C390D-62B0-561D-8B0C-171B90A1F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42470469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4343400" y="166688"/>
            <a:ext cx="4650840" cy="3386138"/>
          </a:xfrm>
          <a:prstGeom prst="rect">
            <a:avLst/>
          </a:prstGeom>
        </p:spPr>
      </p:pic>
      <p:sp>
        <p:nvSpPr>
          <p:cNvPr id="11" name="Rectangle 10">
            <a:extLst>
              <a:ext uri="{FF2B5EF4-FFF2-40B4-BE49-F238E27FC236}">
                <a16:creationId xmlns:a16="http://schemas.microsoft.com/office/drawing/2014/main" id="{5F827D4E-C669-CE1C-C596-657BE9DB0090}"/>
              </a:ext>
            </a:extLst>
          </p:cNvPr>
          <p:cNvSpPr/>
          <p:nvPr/>
        </p:nvSpPr>
        <p:spPr>
          <a:xfrm>
            <a:off x="2638425" y="3444636"/>
            <a:ext cx="8943975" cy="3251724"/>
          </a:xfrm>
          <a:prstGeom prst="rect">
            <a:avLst/>
          </a:prstGeom>
        </p:spPr>
        <p:txBody>
          <a:bodyPr wrap="square">
            <a:spAutoFit/>
          </a:bodyPr>
          <a:lstStyle/>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Em nhỏ muốn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Người chị phân tích bối cảnh xung quanh và suy nghĩ sau đó khuyên em không nên xuống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Bể bơi không một bóng người, không có phao cứu hộ, không có người giám sát. Người chị dự đoán em sẽ bị đuối nước nên đã thuyết phục em không nên xuống bơi.</a:t>
            </a: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9871640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3"/>
          <a:stretch>
            <a:fillRect/>
          </a:stretch>
        </p:blipFill>
        <p:spPr>
          <a:xfrm>
            <a:off x="1838325" y="2043112"/>
            <a:ext cx="8096250" cy="3854648"/>
          </a:xfrm>
          <a:prstGeom prst="rect">
            <a:avLst/>
          </a:prstGeom>
        </p:spPr>
      </p:pic>
    </p:spTree>
    <p:extLst>
      <p:ext uri="{BB962C8B-B14F-4D97-AF65-F5344CB8AC3E}">
        <p14:creationId xmlns:p14="http://schemas.microsoft.com/office/powerpoint/2010/main" val="212889527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699</Words>
  <Application>Microsoft Office PowerPoint</Application>
  <PresentationFormat>Widescreen</PresentationFormat>
  <Paragraphs>52</Paragraphs>
  <Slides>24</Slides>
  <Notes>3</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等线</vt:lpstr>
      <vt:lpstr>等线 Light</vt:lpstr>
      <vt:lpstr>微软雅黑</vt:lpstr>
      <vt:lpstr>Arial</vt:lpstr>
      <vt:lpstr>Calibri</vt:lpstr>
      <vt:lpstr>Calibri Light</vt:lpstr>
      <vt:lpstr>Cambria</vt:lpstr>
      <vt:lpstr>Times New Roman</vt:lpstr>
      <vt:lpstr>Office 主题​​</vt:lpstr>
      <vt:lpstr>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2024-01-31T00:43:33Z</dcterms:created>
  <dcterms:modified xsi:type="dcterms:W3CDTF">2024-01-31T02:07:00Z</dcterms:modified>
</cp:coreProperties>
</file>