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 id="2147483673" r:id="rId3"/>
  </p:sldMasterIdLst>
  <p:notesMasterIdLst>
    <p:notesMasterId r:id="rId25"/>
  </p:notesMasterIdLst>
  <p:sldIdLst>
    <p:sldId id="11472" r:id="rId4"/>
    <p:sldId id="11473" r:id="rId5"/>
    <p:sldId id="11447" r:id="rId6"/>
    <p:sldId id="270" r:id="rId7"/>
    <p:sldId id="272" r:id="rId8"/>
    <p:sldId id="271" r:id="rId9"/>
    <p:sldId id="273" r:id="rId10"/>
    <p:sldId id="274" r:id="rId11"/>
    <p:sldId id="11451" r:id="rId12"/>
    <p:sldId id="11456" r:id="rId13"/>
    <p:sldId id="11442" r:id="rId14"/>
    <p:sldId id="11464" r:id="rId15"/>
    <p:sldId id="11465" r:id="rId16"/>
    <p:sldId id="11466" r:id="rId17"/>
    <p:sldId id="11467" r:id="rId18"/>
    <p:sldId id="11468" r:id="rId19"/>
    <p:sldId id="11463" r:id="rId20"/>
    <p:sldId id="11469" r:id="rId21"/>
    <p:sldId id="11470" r:id="rId22"/>
    <p:sldId id="11471" r:id="rId23"/>
    <p:sldId id="11457" r:id="rId24"/>
  </p:sldIdLst>
  <p:sldSz cx="12192000" cy="6858000"/>
  <p:notesSz cx="6858000" cy="9144000"/>
  <p:embeddedFontLst>
    <p:embeddedFont>
      <p:font typeface="等线" panose="02010600030101010101" pitchFamily="2" charset="-122"/>
      <p:regular r:id="rId26"/>
      <p:bold r:id="rId27"/>
    </p:embeddedFont>
    <p:embeddedFont>
      <p:font typeface="等线 Light" panose="02010600030101010101" pitchFamily="2" charset="-122"/>
      <p:regular r:id="rId28"/>
    </p:embeddedFont>
    <p:embeddedFont>
      <p:font typeface="#9Slide03 Comfortaa Bold" panose="020B0604020202020204" charset="0"/>
      <p:bold r:id="rId29"/>
    </p:embeddedFont>
    <p:embeddedFont>
      <p:font typeface="#9Slide07 Bangers" panose="020B0604020202020204" charset="0"/>
      <p:regular r:id="rId30"/>
    </p:embeddedFont>
    <p:embeddedFont>
      <p:font typeface="Aptos" panose="020B0004020202020204" pitchFamily="34" charset="0"/>
      <p:regular r:id="rId31"/>
      <p:bold r:id="rId32"/>
      <p:italic r:id="rId33"/>
      <p:boldItalic r:id="rId34"/>
    </p:embeddedFont>
    <p:embeddedFont>
      <p:font typeface="Aptos Display" panose="020B0004020202020204" pitchFamily="34" charset="0"/>
      <p:regular r:id="rId35"/>
      <p:bold r:id="rId36"/>
      <p:italic r:id="rId37"/>
      <p:boldItalic r:id="rId38"/>
    </p:embeddedFont>
    <p:embeddedFont>
      <p:font typeface="Bahnschrift SemiBold Condensed" panose="020B0502040204020203" pitchFamily="34" charset="0"/>
      <p:bold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Cambria" panose="02040503050406030204" pitchFamily="18" charset="0"/>
      <p:regular r:id="rId46"/>
      <p:bold r:id="rId47"/>
      <p:italic r:id="rId48"/>
      <p:boldItalic r:id="rId4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314"/>
    <a:srgbClr val="000000"/>
    <a:srgbClr val="FF6500"/>
    <a:srgbClr val="B9EDFF"/>
    <a:srgbClr val="9CCEE2"/>
    <a:srgbClr val="FFFFCF"/>
    <a:srgbClr val="5A3232"/>
    <a:srgbClr val="406D9E"/>
    <a:srgbClr val="FFCA1D"/>
    <a:srgbClr val="2EA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08" autoAdjust="0"/>
    <p:restoredTop sz="90110" autoAdjust="0"/>
  </p:normalViewPr>
  <p:slideViewPr>
    <p:cSldViewPr snapToGrid="0">
      <p:cViewPr varScale="1">
        <p:scale>
          <a:sx n="86" d="100"/>
          <a:sy n="86" d="100"/>
        </p:scale>
        <p:origin x="706" y="48"/>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5.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384C4-4FBC-45FD-A3AD-9A89763DEA1E}" type="datetimeFigureOut">
              <a:rPr lang="zh-CN" altLang="en-US" smtClean="0"/>
              <a:t>2024/11/5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8332A-45E4-4A45-8FD1-86A7DDFA6B2D}" type="slidenum">
              <a:rPr lang="zh-CN" altLang="en-US" smtClean="0"/>
              <a:t>‹#›</a:t>
            </a:fld>
            <a:endParaRPr lang="zh-CN" altLang="en-US"/>
          </a:p>
        </p:txBody>
      </p:sp>
    </p:spTree>
    <p:extLst>
      <p:ext uri="{BB962C8B-B14F-4D97-AF65-F5344CB8AC3E}">
        <p14:creationId xmlns:p14="http://schemas.microsoft.com/office/powerpoint/2010/main" val="314600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https://ibaotu.com/sucai/19453204.html, https://ibaotu.com/sucai/19451470.html, https://ibaotu.com/sucai/18395015.html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kern="1200" dirty="0">
                <a:solidFill>
                  <a:schemeClr val="tx1"/>
                </a:solidFill>
                <a:effectLst/>
                <a:latin typeface="+mn-lt"/>
                <a:ea typeface="+mn-ea"/>
                <a:cs typeface="+mn-cs"/>
              </a:rPr>
              <a:t>https://izihun.com/shangyongziti-591.html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https://ibaotu.com/sucai/17866500.html</a:t>
            </a:r>
          </a:p>
          <a:p>
            <a:r>
              <a:rPr lang="zh-CN" altLang="en-US" sz="1200" kern="1200" dirty="0">
                <a:solidFill>
                  <a:schemeClr val="tx1"/>
                </a:solidFill>
                <a:effectLst/>
                <a:latin typeface="+mn-lt"/>
                <a:ea typeface="+mn-ea"/>
                <a:cs typeface="+mn-cs"/>
              </a:rPr>
              <a:t>摄影图：</a:t>
            </a:r>
            <a:r>
              <a:rPr lang="en-US" altLang="zh-CN" sz="1200" kern="1200" dirty="0">
                <a:solidFill>
                  <a:schemeClr val="tx1"/>
                </a:solidFill>
                <a:effectLst/>
                <a:latin typeface="+mn-lt"/>
                <a:ea typeface="+mn-ea"/>
                <a:cs typeface="+mn-cs"/>
              </a:rPr>
              <a:t>https://ibaotu.com/sucai/18240402.html</a:t>
            </a:r>
            <a:endParaRPr lang="zh-CN" altLang="en-US" dirty="0"/>
          </a:p>
        </p:txBody>
      </p:sp>
      <p:sp>
        <p:nvSpPr>
          <p:cNvPr id="4" name="灯片编号占位符 3"/>
          <p:cNvSpPr>
            <a:spLocks noGrp="1"/>
          </p:cNvSpPr>
          <p:nvPr>
            <p:ph type="sldNum" sz="quarter" idx="5"/>
          </p:nvPr>
        </p:nvSpPr>
        <p:spPr/>
        <p:txBody>
          <a:bodyPr/>
          <a:lstStyle/>
          <a:p>
            <a:fld id="{ECA8332A-45E4-4A45-8FD1-86A7DDFA6B2D}" type="slidenum">
              <a:rPr lang="zh-CN" altLang="en-US" smtClean="0"/>
              <a:t>2</a:t>
            </a:fld>
            <a:endParaRPr lang="zh-CN" altLang="en-US"/>
          </a:p>
        </p:txBody>
      </p:sp>
    </p:spTree>
    <p:extLst>
      <p:ext uri="{BB962C8B-B14F-4D97-AF65-F5344CB8AC3E}">
        <p14:creationId xmlns:p14="http://schemas.microsoft.com/office/powerpoint/2010/main" val="2055107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https://ibaotu.com/sucai/19453204.html, https://ibaotu.com/sucai/19451470.html, https://ibaotu.com/sucai/18395015.html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kern="1200" dirty="0">
                <a:solidFill>
                  <a:schemeClr val="tx1"/>
                </a:solidFill>
                <a:effectLst/>
                <a:latin typeface="+mn-lt"/>
                <a:ea typeface="+mn-ea"/>
                <a:cs typeface="+mn-cs"/>
              </a:rPr>
              <a:t>https://izihun.com/shangyongziti-591.html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https://ibaotu.com/sucai/17866500.html</a:t>
            </a:r>
          </a:p>
          <a:p>
            <a:r>
              <a:rPr lang="zh-CN" altLang="en-US" sz="1200" kern="1200" dirty="0">
                <a:solidFill>
                  <a:schemeClr val="tx1"/>
                </a:solidFill>
                <a:effectLst/>
                <a:latin typeface="+mn-lt"/>
                <a:ea typeface="+mn-ea"/>
                <a:cs typeface="+mn-cs"/>
              </a:rPr>
              <a:t>摄影图：</a:t>
            </a:r>
            <a:r>
              <a:rPr lang="en-US" altLang="zh-CN" sz="1200" kern="1200" dirty="0">
                <a:solidFill>
                  <a:schemeClr val="tx1"/>
                </a:solidFill>
                <a:effectLst/>
                <a:latin typeface="+mn-lt"/>
                <a:ea typeface="+mn-ea"/>
                <a:cs typeface="+mn-cs"/>
              </a:rPr>
              <a:t>https://ibaotu.com/sucai/18240402.html</a:t>
            </a:r>
            <a:endParaRPr lang="zh-CN" altLang="en-US" dirty="0"/>
          </a:p>
        </p:txBody>
      </p:sp>
      <p:sp>
        <p:nvSpPr>
          <p:cNvPr id="4" name="灯片编号占位符 3"/>
          <p:cNvSpPr>
            <a:spLocks noGrp="1"/>
          </p:cNvSpPr>
          <p:nvPr>
            <p:ph type="sldNum" sz="quarter" idx="5"/>
          </p:nvPr>
        </p:nvSpPr>
        <p:spPr/>
        <p:txBody>
          <a:bodyPr/>
          <a:lstStyle/>
          <a:p>
            <a:fld id="{ECA8332A-45E4-4A45-8FD1-86A7DDFA6B2D}" type="slidenum">
              <a:rPr lang="zh-CN" altLang="en-US" smtClean="0"/>
              <a:t>9</a:t>
            </a:fld>
            <a:endParaRPr lang="zh-CN" altLang="en-US"/>
          </a:p>
        </p:txBody>
      </p:sp>
    </p:spTree>
    <p:extLst>
      <p:ext uri="{BB962C8B-B14F-4D97-AF65-F5344CB8AC3E}">
        <p14:creationId xmlns:p14="http://schemas.microsoft.com/office/powerpoint/2010/main" val="1943502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C24639-4BFB-4B89-93BF-ECC60E30A4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1185CEC-F095-4C71-BCEB-F1B132290A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B6F9CA-D1E6-4240-AAEF-871F3DBF7874}"/>
              </a:ext>
            </a:extLst>
          </p:cNvPr>
          <p:cNvSpPr>
            <a:spLocks noGrp="1"/>
          </p:cNvSpPr>
          <p:nvPr>
            <p:ph type="dt" sz="half" idx="10"/>
          </p:nvPr>
        </p:nvSpPr>
        <p:spPr/>
        <p:txBody>
          <a:bodyPr/>
          <a:lstStyle/>
          <a:p>
            <a:fld id="{90525DD5-892E-4B85-8201-D5DBE45E046B}"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5F284744-1F36-43E7-A079-1015500E10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BAD365-E08E-46DD-BAF5-96B34DD56615}"/>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615611297"/>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8C5D0C-4D1B-4CE7-94FB-DC99029B09D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9A1A7A3-2466-4140-A343-6608EC3B5F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56EA68-FD2C-4851-8C01-7763E9F0F9B4}"/>
              </a:ext>
            </a:extLst>
          </p:cNvPr>
          <p:cNvSpPr>
            <a:spLocks noGrp="1"/>
          </p:cNvSpPr>
          <p:nvPr>
            <p:ph type="dt" sz="half" idx="10"/>
          </p:nvPr>
        </p:nvSpPr>
        <p:spPr/>
        <p:txBody>
          <a:bodyPr/>
          <a:lstStyle/>
          <a:p>
            <a:fld id="{90525DD5-892E-4B85-8201-D5DBE45E046B}"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D2C3FD3A-4239-411B-9208-F5B10ECED1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37EBE8-D17F-4F00-96A1-72B29AB87E1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77087723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7C90287-BE84-40F6-B86E-5E074F8B6EE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40D478-39A9-4159-9140-632FD1E0BDF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329AB2-763C-4DEE-9465-D57B64F2314E}"/>
              </a:ext>
            </a:extLst>
          </p:cNvPr>
          <p:cNvSpPr>
            <a:spLocks noGrp="1"/>
          </p:cNvSpPr>
          <p:nvPr>
            <p:ph type="dt" sz="half" idx="10"/>
          </p:nvPr>
        </p:nvSpPr>
        <p:spPr/>
        <p:txBody>
          <a:bodyPr/>
          <a:lstStyle/>
          <a:p>
            <a:fld id="{90525DD5-892E-4B85-8201-D5DBE45E046B}"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CFB94C26-0B6A-4D0C-B745-7780293477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859A59-1BC5-4F54-A220-B4FD47635A2B}"/>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3121151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83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05/11/2024</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290589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05/11/2024</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370500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05/11/2024</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198190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05/11/2024</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652589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05/11/2024</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6325095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05/11/2024</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47455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05/11/2024</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21391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CB8BD-0826-4C58-8596-96994682BCF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D693073-8914-4EE6-8AF6-5A8CBB553B5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D8DEB3-69B8-4A84-957C-804442BD4D6D}"/>
              </a:ext>
            </a:extLst>
          </p:cNvPr>
          <p:cNvSpPr>
            <a:spLocks noGrp="1"/>
          </p:cNvSpPr>
          <p:nvPr>
            <p:ph type="dt" sz="half" idx="10"/>
          </p:nvPr>
        </p:nvSpPr>
        <p:spPr/>
        <p:txBody>
          <a:bodyPr/>
          <a:lstStyle/>
          <a:p>
            <a:fld id="{90525DD5-892E-4B85-8201-D5DBE45E046B}"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77F11FFF-E1BE-4B29-A6BA-C79195D824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698132-1638-4E4E-B35B-5CA79D7500CE}"/>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
        <p:nvSpPr>
          <p:cNvPr id="8" name="Content Placeholder 7"/>
          <p:cNvSpPr>
            <a:spLocks noGrp="1"/>
          </p:cNvSpPr>
          <p:nvPr>
            <p:ph sz="quarter" idx="13"/>
          </p:nvPr>
        </p:nvSpPr>
        <p:spPr>
          <a:xfrm>
            <a:off x="-1574800" y="2535238"/>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3408338"/>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05/11/2024</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67611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05/11/2024</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349900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05/11/2024</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24959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05/11/2024</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881638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61CB5-C543-2787-B4B9-1FB52EEC4A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194622-6538-F7C9-EF39-1401565130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C1EDBB-B30D-DD9D-A969-8FA3D49305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A172D-4FDC-DBBB-5FAA-3D1639102E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D31BCCE-CFD7-22CB-CBC1-71BBB9DAD3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607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66271-20E2-2136-B11E-48DC1E2D3D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460CBD-4D3D-B95D-870B-9A83416DCB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6EC6D-2E38-B785-FDB7-08D473C3CB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10C0CE6-C16A-191B-8418-300A85B2D4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45EE499-15ED-2C9D-6A68-1B66CA0ACC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920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D4B09-7318-76E8-ED84-E636A8EDAA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0B193F-3A1E-92A5-88E5-6F29E92E9D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D681DF-18A2-739B-8474-2DAE7DD261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A6CF4A6-E246-B255-9CC6-EDD035B763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013DA28-FCD8-D71A-54BE-A22F2A7921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93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D022D-32B3-0F3B-4D78-96B456773D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90870C-0F74-ACC3-2590-C1102F3BED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D39AC1-7599-7D4B-9AC7-0EF4EAB70A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443CA5-C138-E19F-AB18-7CC18D7A7E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07697C5-4C31-7561-7C2B-92AB48AED4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C13EAC2-0128-D513-A5A3-41C0C0F3BA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612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322F7-782D-6B75-BC7E-F9027A9279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4473F1-AD20-F889-21C8-173AA93B8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6FEF4D-7A9D-4500-4C6D-5463D818E4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59EF6E-71E1-09A9-B31C-E1EFE2F888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D05E9-75E5-7006-7EF8-57BC9F2687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8776C9-C864-55EC-B8FD-AE9ED1379B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69C4232-3EB2-DB65-BF37-2F1B1F31E8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BD174382-E746-298B-D06A-C9852CD00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548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EB68F-6B7E-8895-78D8-3076AF0348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859AB8-269E-A5E0-9E34-96DF27B89E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A242751-590A-CBB3-8EAD-788C15499F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14D9E0B-60C1-3821-F8D7-B64A3282A6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931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4143C1-379B-4AEE-9C73-D4728283FD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B7EB420-0813-470C-8F42-8E38F84DCF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91C4D1A-8111-4D0E-BCA4-EA9BA4569D7D}"/>
              </a:ext>
            </a:extLst>
          </p:cNvPr>
          <p:cNvSpPr>
            <a:spLocks noGrp="1"/>
          </p:cNvSpPr>
          <p:nvPr>
            <p:ph type="dt" sz="half" idx="10"/>
          </p:nvPr>
        </p:nvSpPr>
        <p:spPr/>
        <p:txBody>
          <a:bodyPr/>
          <a:lstStyle/>
          <a:p>
            <a:fld id="{90525DD5-892E-4B85-8201-D5DBE45E046B}"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E7176061-7DC7-499E-B1C6-083F54D52D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0C2383-5708-465C-9A80-97CD191124B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274541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6BA51E-CF3D-8706-E488-C3F6ABBE6FE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87AA002-9C69-5E05-B8E2-51655D9B92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CA8303C-A95F-9BE7-80EE-78CBCD4FFE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324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37DC-8B40-2E4B-03E1-F59610BDB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1607D7-E2F5-2A76-FEEF-1D739B682D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BF3B51-F6B0-12A5-975C-C622B7C4D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D4F18C-130B-1B88-036D-FEB6219D75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00461D-EB9B-BBFC-C20A-9DC12190D0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91A119B-D9E2-230F-2DE4-05523BAF48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450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00FD-A514-3C88-294A-99DC96552F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B0024D-AB1A-E917-93F5-22FEBDEBC5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7CE6CD-470F-FD0A-6749-E197A60789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30EFEB-CDB5-A943-821A-9B56614213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E43385C-8A3D-A125-9D39-FEEB6DF5F4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6A04634-E9AD-2917-96CF-425425CC61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0191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405-B199-5721-4B1B-DDCE92D922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F2BC7A-380B-9E02-34CF-6D0F2A0A80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8CD220-0EE1-370E-5E02-F44C279E92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82A67EB-8C3A-0D89-593D-D921D6F351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3DC99CF-92B5-FBFD-9C7F-DE51026AEB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916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D539F-6F0C-5489-9249-2DE9B1E357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D3904E-65A8-759C-8D7E-8A1452C261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F0324-0E9E-79B8-27D4-A56861C854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ABFB5B-F024-3C82-331A-574B13823B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7869931-DB29-48F4-C13F-FC8F0E9DBF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362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F0C1D-4A16-418D-92AD-14DEAFB2ED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EEBD09-58D4-4508-832F-64636C254C8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EFF8DEE-BC2F-43C0-AFE2-22C150B4434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ADE3BF8-5D48-4373-862E-2E7DFC9FF34B}"/>
              </a:ext>
            </a:extLst>
          </p:cNvPr>
          <p:cNvSpPr>
            <a:spLocks noGrp="1"/>
          </p:cNvSpPr>
          <p:nvPr>
            <p:ph type="dt" sz="half" idx="10"/>
          </p:nvPr>
        </p:nvSpPr>
        <p:spPr/>
        <p:txBody>
          <a:bodyPr/>
          <a:lstStyle/>
          <a:p>
            <a:fld id="{90525DD5-892E-4B85-8201-D5DBE45E046B}"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id="{73AC278E-AD6D-4C6C-B537-B881876ECE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A398B72-6A58-478C-A483-C0C3E83F06AA}"/>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4894252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836EF5-3C19-4EA0-A17E-064ACB7D596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44B10-621A-434B-A706-A660345D9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18B903-9815-4953-A880-7992E4DFA0A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E5C5530-5641-40E5-9087-98DF4B1280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9EFB07A-FED9-47D4-B1AC-CEA83ADFB5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314F3F8-D8F1-42DF-8628-54F484A13CA2}"/>
              </a:ext>
            </a:extLst>
          </p:cNvPr>
          <p:cNvSpPr>
            <a:spLocks noGrp="1"/>
          </p:cNvSpPr>
          <p:nvPr>
            <p:ph type="dt" sz="half" idx="10"/>
          </p:nvPr>
        </p:nvSpPr>
        <p:spPr/>
        <p:txBody>
          <a:bodyPr/>
          <a:lstStyle/>
          <a:p>
            <a:fld id="{90525DD5-892E-4B85-8201-D5DBE45E046B}" type="datetimeFigureOut">
              <a:rPr lang="zh-CN" altLang="en-US" smtClean="0"/>
              <a:t>2024/11/5</a:t>
            </a:fld>
            <a:endParaRPr lang="zh-CN" altLang="en-US"/>
          </a:p>
        </p:txBody>
      </p:sp>
      <p:sp>
        <p:nvSpPr>
          <p:cNvPr id="8" name="页脚占位符 7">
            <a:extLst>
              <a:ext uri="{FF2B5EF4-FFF2-40B4-BE49-F238E27FC236}">
                <a16:creationId xmlns:a16="http://schemas.microsoft.com/office/drawing/2014/main" id="{ADB981D6-F271-49DD-B4DF-1B153D7CBC6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EDE738-2672-41FF-8A0D-EF271E021E78}"/>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4957474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55AE6-365D-4EA4-92C7-1A5EF7A774C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47F52D-D91D-4379-9B5A-2AA2E0ACB50E}"/>
              </a:ext>
            </a:extLst>
          </p:cNvPr>
          <p:cNvSpPr>
            <a:spLocks noGrp="1"/>
          </p:cNvSpPr>
          <p:nvPr>
            <p:ph type="dt" sz="half" idx="10"/>
          </p:nvPr>
        </p:nvSpPr>
        <p:spPr/>
        <p:txBody>
          <a:bodyPr/>
          <a:lstStyle/>
          <a:p>
            <a:fld id="{90525DD5-892E-4B85-8201-D5DBE45E046B}" type="datetimeFigureOut">
              <a:rPr lang="zh-CN" altLang="en-US" smtClean="0"/>
              <a:t>2024/11/5</a:t>
            </a:fld>
            <a:endParaRPr lang="zh-CN" altLang="en-US"/>
          </a:p>
        </p:txBody>
      </p:sp>
      <p:sp>
        <p:nvSpPr>
          <p:cNvPr id="4" name="页脚占位符 3">
            <a:extLst>
              <a:ext uri="{FF2B5EF4-FFF2-40B4-BE49-F238E27FC236}">
                <a16:creationId xmlns:a16="http://schemas.microsoft.com/office/drawing/2014/main" id="{FA5F5CC5-CFC6-4441-A011-F38032BA8B5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F0FA750-8DDD-4DCF-9342-A9F2AF111D50}"/>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413453079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DA1F4EA-F88F-4641-A937-67B6D83FE9B4}"/>
              </a:ext>
            </a:extLst>
          </p:cNvPr>
          <p:cNvSpPr>
            <a:spLocks noGrp="1"/>
          </p:cNvSpPr>
          <p:nvPr>
            <p:ph type="dt" sz="half" idx="10"/>
          </p:nvPr>
        </p:nvSpPr>
        <p:spPr/>
        <p:txBody>
          <a:bodyPr/>
          <a:lstStyle/>
          <a:p>
            <a:fld id="{90525DD5-892E-4B85-8201-D5DBE45E046B}" type="datetimeFigureOut">
              <a:rPr lang="zh-CN" altLang="en-US" smtClean="0"/>
              <a:t>2024/11/5</a:t>
            </a:fld>
            <a:endParaRPr lang="zh-CN" altLang="en-US"/>
          </a:p>
        </p:txBody>
      </p:sp>
      <p:sp>
        <p:nvSpPr>
          <p:cNvPr id="3" name="页脚占位符 2">
            <a:extLst>
              <a:ext uri="{FF2B5EF4-FFF2-40B4-BE49-F238E27FC236}">
                <a16:creationId xmlns:a16="http://schemas.microsoft.com/office/drawing/2014/main" id="{3221F400-826F-410F-9E9F-CBD1D1A99BA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20439C3-3627-46A6-8303-00EDF8D8CAB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7658997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8A2E2F-2468-4F02-B788-DDC552113D8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81C69F6-7BC5-4ED1-A422-771E0ED5F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B5D08F-4248-42CB-B495-054886C40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CC3BD-9F95-4709-BC49-F7C9504091A4}"/>
              </a:ext>
            </a:extLst>
          </p:cNvPr>
          <p:cNvSpPr>
            <a:spLocks noGrp="1"/>
          </p:cNvSpPr>
          <p:nvPr>
            <p:ph type="dt" sz="half" idx="10"/>
          </p:nvPr>
        </p:nvSpPr>
        <p:spPr/>
        <p:txBody>
          <a:bodyPr/>
          <a:lstStyle/>
          <a:p>
            <a:fld id="{90525DD5-892E-4B85-8201-D5DBE45E046B}"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id="{52793D0D-C9A4-40C8-B89A-900998B6DC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DD9DB8-E9B0-4B63-B05D-5E82AD75BEF4}"/>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97590694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B4BD1D-14A2-4797-9A85-C96812A600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C54612-0447-41B1-B0D6-08075F1967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93D7BA-DF05-4F28-9CAD-AF8DCC6A4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164C80E-36CE-43F4-A739-AA65BEDB3E23}"/>
              </a:ext>
            </a:extLst>
          </p:cNvPr>
          <p:cNvSpPr>
            <a:spLocks noGrp="1"/>
          </p:cNvSpPr>
          <p:nvPr>
            <p:ph type="dt" sz="half" idx="10"/>
          </p:nvPr>
        </p:nvSpPr>
        <p:spPr/>
        <p:txBody>
          <a:bodyPr/>
          <a:lstStyle/>
          <a:p>
            <a:fld id="{90525DD5-892E-4B85-8201-D5DBE45E046B}"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id="{AA43E4C7-9EBA-493C-8367-5B40347262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E153A65-B785-4325-BE37-915BA0A41BC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354884734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425641D-20D9-4A14-B816-C8AC1FDA4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79F389F-5E7E-4A4E-BD21-DA571D0ED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6C7B1A-CB44-4B90-AC6B-7FA02EE9E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25DD5-892E-4B85-8201-D5DBE45E046B}"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95BA322B-2F47-444B-90B0-355D84FD6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A2B8C65-4165-434B-9797-750F52D9FD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32A7E-8B15-46C0-BAAA-B0A0EE45CDDC}" type="slidenum">
              <a:rPr lang="zh-CN" altLang="en-US" smtClean="0"/>
              <a:t>‹#›</a:t>
            </a:fld>
            <a:endParaRPr lang="zh-CN" altLang="en-US"/>
          </a:p>
        </p:txBody>
      </p:sp>
      <p:pic>
        <p:nvPicPr>
          <p:cNvPr id="7" name="Picture 6">
            <a:extLst>
              <a:ext uri="{FF2B5EF4-FFF2-40B4-BE49-F238E27FC236}">
                <a16:creationId xmlns:a16="http://schemas.microsoft.com/office/drawing/2014/main" id="{B8F63859-C6E2-4D91-9D38-F282C3678772}"/>
              </a:ext>
            </a:extLst>
          </p:cNvPr>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185143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05/11/2024</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15813898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20F0FBF-B973-8189-5629-BD50649D5BAB}"/>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DB305AE6-C222-31B5-6DB1-0F671CBC0C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96B64D-1975-5757-B20F-A3901593D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F3D16-9D31-D953-750B-8F63C4CAF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903D1D3-8D68-0924-FAE4-B4B3F2BA19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6BB79A6-7814-70BA-F8DC-7CEED8DE90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2289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9.jpe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9.jpe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2.wav"/><Relationship Id="rId1" Type="http://schemas.openxmlformats.org/officeDocument/2006/relationships/slideLayout" Target="../slideLayouts/slideLayout14.xml"/><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A89E43E-6AAC-9396-8ECF-174DF523A71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04825797"/>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93416992-F9EC-8541-DD7E-C72D59880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042" y="1530579"/>
            <a:ext cx="8315665" cy="6425741"/>
          </a:xfrm>
          <a:prstGeom prst="rect">
            <a:avLst/>
          </a:prstGeom>
        </p:spPr>
      </p:pic>
    </p:spTree>
    <p:extLst>
      <p:ext uri="{BB962C8B-B14F-4D97-AF65-F5344CB8AC3E}">
        <p14:creationId xmlns:p14="http://schemas.microsoft.com/office/powerpoint/2010/main" val="187636936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3416320"/>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a) Chọn câu trả lời đúng.</a:t>
            </a:r>
          </a:p>
          <a:p>
            <a:r>
              <a:rPr lang="vi-VN" sz="3600" dirty="0">
                <a:latin typeface="Cambria" panose="02040503050406030204" pitchFamily="18" charset="0"/>
                <a:ea typeface="Cambria" panose="02040503050406030204" pitchFamily="18" charset="0"/>
              </a:rPr>
              <a:t>Hình tròn phủ sóng của trạm phát sóng nào dưới đây có chu vi bé nhất?</a:t>
            </a:r>
            <a:endParaRPr lang="en-US" sz="3600" dirty="0">
              <a:latin typeface="Cambria" panose="02040503050406030204" pitchFamily="18" charset="0"/>
              <a:ea typeface="Cambria" panose="02040503050406030204" pitchFamily="18" charset="0"/>
            </a:endParaRPr>
          </a:p>
          <a:p>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150 m</a:t>
            </a:r>
          </a:p>
          <a:p>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100 m</a:t>
            </a:r>
          </a:p>
          <a:p>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200 m</a:t>
            </a:r>
          </a:p>
        </p:txBody>
      </p:sp>
      <p:sp>
        <p:nvSpPr>
          <p:cNvPr id="4" name="Oval 3">
            <a:extLst>
              <a:ext uri="{FF2B5EF4-FFF2-40B4-BE49-F238E27FC236}">
                <a16:creationId xmlns:a16="http://schemas.microsoft.com/office/drawing/2014/main" id="{5B398188-1A2C-E475-7448-53E46D8D7FDF}"/>
              </a:ext>
            </a:extLst>
          </p:cNvPr>
          <p:cNvSpPr/>
          <p:nvPr/>
        </p:nvSpPr>
        <p:spPr>
          <a:xfrm>
            <a:off x="1676400" y="2714625"/>
            <a:ext cx="523875" cy="533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165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1754326"/>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b) Số?</a:t>
            </a:r>
          </a:p>
          <a:p>
            <a:pPr lvl="0"/>
            <a:r>
              <a:rPr lang="vi-VN" sz="3600" b="1" dirty="0">
                <a:solidFill>
                  <a:prstClr val="black"/>
                </a:solidFill>
                <a:latin typeface="Cambria" panose="02040503050406030204" pitchFamily="18" charset="0"/>
                <a:ea typeface="Cambria" panose="02040503050406030204" pitchFamily="18" charset="0"/>
              </a:rPr>
              <a:t>Diện tích hình tròn phủ sóng vừa tìm được ở câu a là </a:t>
            </a:r>
            <a:r>
              <a:rPr lang="en-US" sz="3600" b="1" dirty="0">
                <a:solidFill>
                  <a:prstClr val="black"/>
                </a:solidFill>
                <a:latin typeface="Cambria" panose="02040503050406030204" pitchFamily="18" charset="0"/>
                <a:ea typeface="Cambria" panose="02040503050406030204" pitchFamily="18" charset="0"/>
              </a:rPr>
              <a:t>       </a:t>
            </a:r>
            <a:r>
              <a:rPr lang="en-US" sz="3600" b="1" dirty="0">
                <a:latin typeface="Cambria" panose="02040503050406030204" pitchFamily="18" charset="0"/>
                <a:ea typeface="Cambria" panose="02040503050406030204" pitchFamily="18" charset="0"/>
              </a:rPr>
              <a:t>m</a:t>
            </a:r>
            <a:r>
              <a:rPr lang="en-US" sz="3600" b="1" baseline="30000" dirty="0">
                <a:latin typeface="Cambria" panose="02040503050406030204" pitchFamily="18" charset="0"/>
                <a:ea typeface="Cambria" panose="02040503050406030204" pitchFamily="18" charset="0"/>
              </a:rPr>
              <a:t>2</a:t>
            </a:r>
            <a:r>
              <a:rPr lang="en-US" sz="3600" b="1" dirty="0">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F739AA65-90B1-969A-5294-7F438D5492FD}"/>
              </a:ext>
            </a:extLst>
          </p:cNvPr>
          <p:cNvSpPr/>
          <p:nvPr/>
        </p:nvSpPr>
        <p:spPr>
          <a:xfrm>
            <a:off x="3895725" y="16668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B7EDC206-48FB-D1A4-7BEC-0AFFC4EAA9E1}"/>
              </a:ext>
            </a:extLst>
          </p:cNvPr>
          <p:cNvSpPr txBox="1"/>
          <p:nvPr/>
        </p:nvSpPr>
        <p:spPr>
          <a:xfrm>
            <a:off x="1495425" y="2809875"/>
            <a:ext cx="9420225" cy="3170099"/>
          </a:xfrm>
          <a:prstGeom prst="rect">
            <a:avLst/>
          </a:prstGeom>
          <a:noFill/>
        </p:spPr>
        <p:txBody>
          <a:bodyPr wrap="square" rtlCol="0">
            <a:spAutoFit/>
          </a:bodyPr>
          <a:lstStyle/>
          <a:p>
            <a:pPr algn="just"/>
            <a:r>
              <a:rPr lang="vi-VN" sz="4000" b="0" i="0" dirty="0">
                <a:solidFill>
                  <a:srgbClr val="FF0000"/>
                </a:solidFill>
                <a:effectLst/>
                <a:latin typeface="Cambria" panose="02040503050406030204" pitchFamily="18" charset="0"/>
                <a:ea typeface="Cambria" panose="02040503050406030204" pitchFamily="18" charset="0"/>
              </a:rPr>
              <a:t> Diện tích hình tròn phủ sóng vừa tìm được ở câu a là 31 400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ctr"/>
            <a:r>
              <a:rPr lang="vi-VN" sz="4000" b="0" i="0" dirty="0">
                <a:solidFill>
                  <a:srgbClr val="FF0000"/>
                </a:solidFill>
                <a:effectLst/>
                <a:latin typeface="Cambria" panose="02040503050406030204" pitchFamily="18" charset="0"/>
                <a:ea typeface="Cambria" panose="02040503050406030204" pitchFamily="18" charset="0"/>
              </a:rPr>
              <a:t>Diện tích hình tròn phủ sóng ở trạm II là:</a:t>
            </a:r>
          </a:p>
          <a:p>
            <a:pPr algn="ctr"/>
            <a:r>
              <a:rPr lang="vi-VN" sz="4000" b="0" i="0" dirty="0">
                <a:solidFill>
                  <a:srgbClr val="FF0000"/>
                </a:solidFill>
                <a:effectLst/>
                <a:latin typeface="Cambria" panose="02040503050406030204" pitchFamily="18" charset="0"/>
                <a:ea typeface="Cambria" panose="02040503050406030204" pitchFamily="18" charset="0"/>
              </a:rPr>
              <a:t>3,14 × 100 × 100 = 31 400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r"/>
            <a:r>
              <a:rPr lang="vi-VN" sz="4000" b="0" i="0" dirty="0">
                <a:solidFill>
                  <a:srgbClr val="FF0000"/>
                </a:solidFill>
                <a:effectLst/>
                <a:latin typeface="Cambria" panose="02040503050406030204" pitchFamily="18" charset="0"/>
                <a:ea typeface="Cambria" panose="02040503050406030204" pitchFamily="18" charset="0"/>
              </a:rPr>
              <a:t>Đáp số: 31 400 m</a:t>
            </a:r>
            <a:r>
              <a:rPr lang="vi-VN" sz="4000" b="0" i="0" baseline="30000" dirty="0">
                <a:solidFill>
                  <a:srgbClr val="FF0000"/>
                </a:solidFill>
                <a:effectLst/>
                <a:latin typeface="Cambria" panose="02040503050406030204" pitchFamily="18" charset="0"/>
                <a:ea typeface="Cambria" panose="02040503050406030204" pitchFamily="18" charset="0"/>
              </a:rPr>
              <a:t>2</a:t>
            </a:r>
            <a:endParaRPr lang="vi-VN" sz="40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0216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1815882"/>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Ở một vùng sa mạc, người ta trồng lúa trên những thửa ruộng có dạng hình tròn bán kính 50 m. Biết rằng có 1 000 thửa ruộng như vậy. Hỏi tất cả diện tích trồng lúa là bao nhiêu mét vuông?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A4F016B4-6323-87B9-A474-D0CE996DF883}"/>
              </a:ext>
            </a:extLst>
          </p:cNvPr>
          <p:cNvPicPr>
            <a:picLocks noChangeAspect="1"/>
          </p:cNvPicPr>
          <p:nvPr/>
        </p:nvPicPr>
        <p:blipFill>
          <a:blip r:embed="rId2"/>
          <a:stretch>
            <a:fillRect/>
          </a:stretch>
        </p:blipFill>
        <p:spPr>
          <a:xfrm>
            <a:off x="2447925" y="2319337"/>
            <a:ext cx="7867650" cy="4029075"/>
          </a:xfrm>
          <a:prstGeom prst="rect">
            <a:avLst/>
          </a:prstGeom>
        </p:spPr>
      </p:pic>
    </p:spTree>
    <p:extLst>
      <p:ext uri="{BB962C8B-B14F-4D97-AF65-F5344CB8AC3E}">
        <p14:creationId xmlns:p14="http://schemas.microsoft.com/office/powerpoint/2010/main" val="27492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4524315"/>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giải</a:t>
            </a:r>
            <a:r>
              <a:rPr lang="en-US" sz="4800" b="1" dirty="0">
                <a:solidFill>
                  <a:srgbClr val="FF0000"/>
                </a:solidFill>
                <a:latin typeface="Cambria" panose="02040503050406030204" pitchFamily="18" charset="0"/>
                <a:ea typeface="Cambria" panose="02040503050406030204" pitchFamily="18" charset="0"/>
              </a:rPr>
              <a:t>:</a:t>
            </a:r>
            <a:endParaRPr lang="en-US" sz="4800" dirty="0">
              <a:solidFill>
                <a:srgbClr val="FF0000"/>
              </a:solidFill>
              <a:latin typeface="Cambria" panose="02040503050406030204" pitchFamily="18" charset="0"/>
              <a:ea typeface="Cambria" panose="02040503050406030204" pitchFamily="18" charset="0"/>
            </a:endParaRPr>
          </a:p>
          <a:p>
            <a:pPr algn="ct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mỗi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thửa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ruộng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3,14 × 50 × 50 = 7 850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err="1">
                <a:solidFill>
                  <a:srgbClr val="FF0000"/>
                </a:solidFill>
                <a:latin typeface="Cambria" panose="02040503050406030204" pitchFamily="18" charset="0"/>
                <a:ea typeface="Cambria" panose="02040503050406030204" pitchFamily="18" charset="0"/>
              </a:rPr>
              <a:t>Tất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trồng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lúa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7 850 × 1 000 = 7 850 000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pPr algn="r"/>
            <a:r>
              <a:rPr lang="en-US" sz="4800" dirty="0" err="1">
                <a:solidFill>
                  <a:srgbClr val="FF0000"/>
                </a:solidFill>
                <a:latin typeface="Cambria" panose="02040503050406030204" pitchFamily="18" charset="0"/>
                <a:ea typeface="Cambria" panose="02040503050406030204" pitchFamily="18" charset="0"/>
              </a:rPr>
              <a:t>Đáp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7 850 000 m</a:t>
            </a:r>
            <a:r>
              <a:rPr lang="en-US" sz="4800" baseline="30000" dirty="0">
                <a:solidFill>
                  <a:srgbClr val="FF0000"/>
                </a:solidFill>
                <a:latin typeface="Cambria" panose="02040503050406030204" pitchFamily="18" charset="0"/>
                <a:ea typeface="Cambria" panose="02040503050406030204" pitchFamily="18" charset="0"/>
              </a:rPr>
              <a:t>2</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4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791975-6D26-0D96-1CB9-219C737ECEB3}"/>
              </a:ext>
            </a:extLst>
          </p:cNvPr>
          <p:cNvSpPr txBox="1"/>
          <p:nvPr/>
        </p:nvSpPr>
        <p:spPr>
          <a:xfrm>
            <a:off x="687069" y="1295400"/>
            <a:ext cx="10819131" cy="1569660"/>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Một sân vận động được xây dựng trên mảnh đất tạo bởi một hình chữ nhật và hai nửa hình tròn có kích thước như hình bên. Diện tích mảnh đất đó là</a:t>
            </a:r>
            <a:r>
              <a:rPr lang="en-US" sz="3200" dirty="0">
                <a:solidFill>
                  <a:srgbClr val="002060"/>
                </a:solidFill>
                <a:latin typeface="Cambria" panose="02040503050406030204" pitchFamily="18" charset="0"/>
                <a:ea typeface="Cambria" panose="02040503050406030204" pitchFamily="18" charset="0"/>
              </a:rPr>
              <a:t>        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  </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E1C53504-19B4-2111-5CEE-ED25E3184DBD}"/>
              </a:ext>
            </a:extLst>
          </p:cNvPr>
          <p:cNvSpPr/>
          <p:nvPr/>
        </p:nvSpPr>
        <p:spPr>
          <a:xfrm>
            <a:off x="5905500" y="23145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22AC2E20-8FAC-31A5-8E13-F157ED44F441}"/>
              </a:ext>
            </a:extLst>
          </p:cNvPr>
          <p:cNvPicPr>
            <a:picLocks noChangeAspect="1"/>
          </p:cNvPicPr>
          <p:nvPr/>
        </p:nvPicPr>
        <p:blipFill>
          <a:blip r:embed="rId2"/>
          <a:stretch>
            <a:fillRect/>
          </a:stretch>
        </p:blipFill>
        <p:spPr>
          <a:xfrm>
            <a:off x="6353174" y="2843689"/>
            <a:ext cx="5095875" cy="3414236"/>
          </a:xfrm>
          <a:prstGeom prst="rect">
            <a:avLst/>
          </a:prstGeom>
        </p:spPr>
      </p:pic>
    </p:spTree>
    <p:extLst>
      <p:ext uri="{BB962C8B-B14F-4D97-AF65-F5344CB8AC3E}">
        <p14:creationId xmlns:p14="http://schemas.microsoft.com/office/powerpoint/2010/main" val="2503429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63231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giải:</a:t>
            </a:r>
            <a:endParaRPr lang="vi-VN"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Diện tích hai nửa đường tròn là:</a:t>
            </a:r>
          </a:p>
          <a:p>
            <a:pPr algn="ctr"/>
            <a:r>
              <a:rPr lang="vi-VN" sz="3600" dirty="0">
                <a:solidFill>
                  <a:srgbClr val="FF0000"/>
                </a:solidFill>
                <a:latin typeface="Cambria" panose="02040503050406030204" pitchFamily="18" charset="0"/>
                <a:ea typeface="Cambria" panose="02040503050406030204" pitchFamily="18" charset="0"/>
              </a:rPr>
              <a:t>3,14 × 70 × 70 = 15 386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Chiều dài mảnh đất hình chữ nhật là:</a:t>
            </a:r>
          </a:p>
          <a:p>
            <a:pPr algn="ctr"/>
            <a:r>
              <a:rPr lang="vi-VN" sz="3600" dirty="0">
                <a:solidFill>
                  <a:srgbClr val="FF0000"/>
                </a:solidFill>
                <a:latin typeface="Cambria" panose="02040503050406030204" pitchFamily="18" charset="0"/>
                <a:ea typeface="Cambria" panose="02040503050406030204" pitchFamily="18" charset="0"/>
              </a:rPr>
              <a:t>70 × 2 = 140 (m)</a:t>
            </a:r>
          </a:p>
          <a:p>
            <a:pPr algn="ctr"/>
            <a:r>
              <a:rPr lang="vi-VN" sz="3600" dirty="0">
                <a:solidFill>
                  <a:srgbClr val="FF0000"/>
                </a:solidFill>
                <a:latin typeface="Cambria" panose="02040503050406030204" pitchFamily="18" charset="0"/>
                <a:ea typeface="Cambria" panose="02040503050406030204" pitchFamily="18" charset="0"/>
              </a:rPr>
              <a:t>Diện tích hình chữ nhật là:</a:t>
            </a:r>
          </a:p>
          <a:p>
            <a:pPr algn="ctr"/>
            <a:r>
              <a:rPr lang="vi-VN" sz="3600" dirty="0">
                <a:solidFill>
                  <a:srgbClr val="FF0000"/>
                </a:solidFill>
                <a:latin typeface="Cambria" panose="02040503050406030204" pitchFamily="18" charset="0"/>
                <a:ea typeface="Cambria" panose="02040503050406030204" pitchFamily="18" charset="0"/>
              </a:rPr>
              <a:t>100 × 140 = 14 000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sân vận động là:</a:t>
            </a:r>
          </a:p>
          <a:p>
            <a:pPr algn="ctr"/>
            <a:r>
              <a:rPr lang="vi-VN" sz="3600" dirty="0">
                <a:solidFill>
                  <a:srgbClr val="FF0000"/>
                </a:solidFill>
                <a:latin typeface="Cambria" panose="02040503050406030204" pitchFamily="18" charset="0"/>
                <a:ea typeface="Cambria" panose="02040503050406030204" pitchFamily="18" charset="0"/>
              </a:rPr>
              <a:t>15 386 + 7 000 = 22 386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r"/>
            <a:r>
              <a:rPr lang="vi-VN" sz="3600" dirty="0">
                <a:solidFill>
                  <a:srgbClr val="FF0000"/>
                </a:solidFill>
                <a:latin typeface="Cambria" panose="02040503050406030204" pitchFamily="18" charset="0"/>
                <a:ea typeface="Cambria" panose="02040503050406030204" pitchFamily="18" charset="0"/>
              </a:rPr>
              <a:t>Đáp số: 22 386 m</a:t>
            </a:r>
            <a:r>
              <a:rPr lang="vi-VN" sz="3600" baseline="30000" dirty="0">
                <a:solidFill>
                  <a:srgbClr val="FF0000"/>
                </a:solidFill>
                <a:latin typeface="Cambria" panose="02040503050406030204" pitchFamily="18" charset="0"/>
                <a:ea typeface="Cambria" panose="02040503050406030204" pitchFamily="18" charset="0"/>
              </a:rPr>
              <a:t>2</a:t>
            </a:r>
            <a:endParaRPr lang="vi-VN"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2654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4" name="Picture 3">
            <a:extLst>
              <a:ext uri="{FF2B5EF4-FFF2-40B4-BE49-F238E27FC236}">
                <a16:creationId xmlns:a16="http://schemas.microsoft.com/office/drawing/2014/main" id="{8B4A76C7-7A76-7110-9EA0-86D8F0A34A8C}"/>
              </a:ext>
            </a:extLst>
          </p:cNvPr>
          <p:cNvPicPr>
            <a:picLocks noChangeAspect="1"/>
          </p:cNvPicPr>
          <p:nvPr/>
        </p:nvPicPr>
        <p:blipFill>
          <a:blip r:embed="rId4"/>
          <a:stretch>
            <a:fillRect/>
          </a:stretch>
        </p:blipFill>
        <p:spPr>
          <a:xfrm>
            <a:off x="1496251" y="1502579"/>
            <a:ext cx="7309738" cy="1963082"/>
          </a:xfrm>
          <a:prstGeom prst="rect">
            <a:avLst/>
          </a:prstGeom>
        </p:spPr>
      </p:pic>
    </p:spTree>
    <p:extLst>
      <p:ext uri="{BB962C8B-B14F-4D97-AF65-F5344CB8AC3E}">
        <p14:creationId xmlns:p14="http://schemas.microsoft.com/office/powerpoint/2010/main" val="419329924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Một giếng nước có miệng giếng là một hình tròn bán kính 8 dm. Người ta xây thành giếng trên phần đất rộng 3 dm bao quanh miệng giếng (như hình dưới đây). Tính diện tích phần đất xây thành giếng đó.</a:t>
            </a:r>
          </a:p>
          <a:p>
            <a:pPr lvl="0" algn="just"/>
            <a:endParaRPr lang="vi-VN" sz="3200" b="1" dirty="0" err="1">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C12762B-7E91-812D-521F-D62621D7500B}"/>
              </a:ext>
            </a:extLst>
          </p:cNvPr>
          <p:cNvPicPr>
            <a:picLocks noChangeAspect="1"/>
          </p:cNvPicPr>
          <p:nvPr/>
        </p:nvPicPr>
        <p:blipFill>
          <a:blip r:embed="rId2"/>
          <a:stretch>
            <a:fillRect/>
          </a:stretch>
        </p:blipFill>
        <p:spPr>
          <a:xfrm>
            <a:off x="8035947" y="2752724"/>
            <a:ext cx="3332140" cy="3324225"/>
          </a:xfrm>
          <a:prstGeom prst="rect">
            <a:avLst/>
          </a:prstGeom>
        </p:spPr>
      </p:pic>
    </p:spTree>
    <p:extLst>
      <p:ext uri="{BB962C8B-B14F-4D97-AF65-F5344CB8AC3E}">
        <p14:creationId xmlns:p14="http://schemas.microsoft.com/office/powerpoint/2010/main" val="112915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01675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Bán </a:t>
            </a:r>
            <a:r>
              <a:rPr lang="en-US" sz="3200" dirty="0" err="1">
                <a:solidFill>
                  <a:srgbClr val="FF0000"/>
                </a:solidFill>
                <a:latin typeface="Cambria" panose="02040503050406030204" pitchFamily="18" charset="0"/>
                <a:ea typeface="Cambria" panose="02040503050406030204" pitchFamily="18" charset="0"/>
              </a:rPr>
              <a:t>kính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8 + 3 = 11 (m)</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11 × 11 = 379,94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8 × 8 = 200,96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379,94 – 200,96 = 178,98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178,98 dm</a:t>
            </a:r>
            <a:r>
              <a:rPr lang="en-US" sz="3200" baseline="30000" dirty="0">
                <a:solidFill>
                  <a:srgbClr val="FF0000"/>
                </a:solidFill>
                <a:latin typeface="Cambria" panose="02040503050406030204" pitchFamily="18" charset="0"/>
                <a:ea typeface="Cambria" panose="02040503050406030204" pitchFamily="18" charset="0"/>
              </a:rPr>
              <a:t>2</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0743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86,339 Circle Cartoon Stock Photos and Images - 123RF">
            <a:extLst>
              <a:ext uri="{FF2B5EF4-FFF2-40B4-BE49-F238E27FC236}">
                <a16:creationId xmlns:a16="http://schemas.microsoft.com/office/drawing/2014/main" id="{A99C2D06-175C-4AAF-92CC-A92816A595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9778" y1="29555" x2="11556" y2="66802"/>
                        <a14:foregroundMark x1="5333" y1="56275" x2="5333" y2="56275"/>
                        <a14:foregroundMark x1="36444" y1="36842" x2="36444" y2="36842"/>
                        <a14:foregroundMark x1="31111" y1="87045" x2="31111" y2="87045"/>
                        <a14:foregroundMark x1="49778" y1="29555" x2="57778" y2="28745"/>
                        <a14:foregroundMark x1="77556" y1="30364" x2="86444" y2="36842"/>
                        <a14:foregroundMark x1="74889" y1="8907" x2="89778" y2="19028"/>
                        <a14:foregroundMark x1="21333" y1="93522" x2="21333" y2="93522"/>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4460240"/>
            <a:ext cx="6004769" cy="2248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C11EAB-FFC2-E309-42BC-0CEA969F1C92}"/>
              </a:ext>
            </a:extLst>
          </p:cNvPr>
          <p:cNvPicPr>
            <a:picLocks noChangeAspect="1"/>
          </p:cNvPicPr>
          <p:nvPr/>
        </p:nvPicPr>
        <p:blipFill>
          <a:blip r:embed="rId5"/>
          <a:stretch>
            <a:fillRect/>
          </a:stretch>
        </p:blipFill>
        <p:spPr>
          <a:xfrm>
            <a:off x="5493268" y="228465"/>
            <a:ext cx="5614903" cy="3109229"/>
          </a:xfrm>
          <a:prstGeom prst="rect">
            <a:avLst/>
          </a:prstGeom>
        </p:spPr>
      </p:pic>
      <p:pic>
        <p:nvPicPr>
          <p:cNvPr id="3" name="Picture 2">
            <a:extLst>
              <a:ext uri="{FF2B5EF4-FFF2-40B4-BE49-F238E27FC236}">
                <a16:creationId xmlns:a16="http://schemas.microsoft.com/office/drawing/2014/main" id="{57621D47-DCD2-8280-8314-01008348D5F3}"/>
              </a:ext>
            </a:extLst>
          </p:cNvPr>
          <p:cNvPicPr>
            <a:picLocks noChangeAspect="1"/>
          </p:cNvPicPr>
          <p:nvPr/>
        </p:nvPicPr>
        <p:blipFill>
          <a:blip r:embed="rId6"/>
          <a:stretch>
            <a:fillRect/>
          </a:stretch>
        </p:blipFill>
        <p:spPr>
          <a:xfrm>
            <a:off x="4975064" y="1823593"/>
            <a:ext cx="6651312" cy="2926334"/>
          </a:xfrm>
          <a:prstGeom prst="rect">
            <a:avLst/>
          </a:prstGeom>
        </p:spPr>
      </p:pic>
      <p:pic>
        <p:nvPicPr>
          <p:cNvPr id="7" name="Picture 6">
            <a:extLst>
              <a:ext uri="{FF2B5EF4-FFF2-40B4-BE49-F238E27FC236}">
                <a16:creationId xmlns:a16="http://schemas.microsoft.com/office/drawing/2014/main" id="{B7003C88-02F8-C9AB-4589-867103580B44}"/>
              </a:ext>
            </a:extLst>
          </p:cNvPr>
          <p:cNvPicPr>
            <a:picLocks noChangeAspect="1"/>
          </p:cNvPicPr>
          <p:nvPr/>
        </p:nvPicPr>
        <p:blipFill>
          <a:blip r:embed="rId7"/>
          <a:stretch>
            <a:fillRect/>
          </a:stretch>
        </p:blipFill>
        <p:spPr>
          <a:xfrm>
            <a:off x="7259458" y="4702255"/>
            <a:ext cx="2664183" cy="1072989"/>
          </a:xfrm>
          <a:prstGeom prst="rect">
            <a:avLst/>
          </a:prstGeom>
        </p:spPr>
      </p:pic>
      <p:sp>
        <p:nvSpPr>
          <p:cNvPr id="4" name="TextBox 3">
            <a:extLst>
              <a:ext uri="{FF2B5EF4-FFF2-40B4-BE49-F238E27FC236}">
                <a16:creationId xmlns:a16="http://schemas.microsoft.com/office/drawing/2014/main" id="{88F845BA-5BB3-665C-1E00-D41B0AE83EB8}"/>
              </a:ext>
            </a:extLst>
          </p:cNvPr>
          <p:cNvSpPr txBox="1"/>
          <p:nvPr/>
        </p:nvSpPr>
        <p:spPr>
          <a:xfrm>
            <a:off x="6480699" y="5983550"/>
            <a:ext cx="2403222" cy="646331"/>
          </a:xfrm>
          <a:prstGeom prst="rect">
            <a:avLst/>
          </a:prstGeom>
          <a:noFill/>
        </p:spPr>
        <p:txBody>
          <a:bodyPr wrap="none" rtlCol="0">
            <a:spAutoFit/>
          </a:bodyPr>
          <a:lstStyle/>
          <a:p>
            <a:r>
              <a:rPr lang="en-US" b="1" dirty="0" err="1">
                <a:solidFill>
                  <a:srgbClr val="FF0000"/>
                </a:solidFill>
                <a:latin typeface="Times New Roman" panose="02020603050405020304" pitchFamily="18" charset="0"/>
                <a:cs typeface="Times New Roman" panose="02020603050405020304" pitchFamily="18" charset="0"/>
              </a:rPr>
              <a:t>Gv</a:t>
            </a:r>
            <a:r>
              <a:rPr lang="en-US" b="1" dirty="0">
                <a:solidFill>
                  <a:srgbClr val="FF0000"/>
                </a:solidFill>
                <a:latin typeface="Times New Roman" panose="02020603050405020304" pitchFamily="18" charset="0"/>
                <a:cs typeface="Times New Roman" panose="02020603050405020304" pitchFamily="18" charset="0"/>
              </a:rPr>
              <a:t> : </a:t>
            </a:r>
            <a:r>
              <a:rPr lang="en-US" b="1" dirty="0" err="1">
                <a:solidFill>
                  <a:srgbClr val="FF0000"/>
                </a:solidFill>
                <a:latin typeface="Times New Roman" panose="02020603050405020304" pitchFamily="18" charset="0"/>
                <a:cs typeface="Times New Roman" panose="02020603050405020304" pitchFamily="18" charset="0"/>
              </a:rPr>
              <a:t>Nguyễn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Thị</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Thảo</a:t>
            </a:r>
            <a:endParaRPr lang="en-US" b="1" dirty="0">
              <a:solidFill>
                <a:srgbClr val="FF0000"/>
              </a:solidFill>
              <a:latin typeface="Times New Roman" panose="02020603050405020304" pitchFamily="18" charset="0"/>
              <a:cs typeface="Times New Roman" panose="02020603050405020304" pitchFamily="18" charset="0"/>
            </a:endParaRPr>
          </a:p>
          <a:p>
            <a:r>
              <a:rPr lang="en-US" b="1" dirty="0" err="1">
                <a:solidFill>
                  <a:srgbClr val="FF0000"/>
                </a:solidFill>
                <a:latin typeface="Times New Roman" panose="02020603050405020304" pitchFamily="18" charset="0"/>
                <a:cs typeface="Times New Roman" panose="02020603050405020304" pitchFamily="18" charset="0"/>
              </a:rPr>
              <a:t>Lớp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dạy</a:t>
            </a:r>
            <a:r>
              <a:rPr lang="en-US" b="1" dirty="0">
                <a:solidFill>
                  <a:srgbClr val="FF0000"/>
                </a:solidFill>
                <a:latin typeface="Times New Roman" panose="02020603050405020304" pitchFamily="18" charset="0"/>
                <a:cs typeface="Times New Roman" panose="02020603050405020304" pitchFamily="18" charset="0"/>
              </a:rPr>
              <a:t>: 5A</a:t>
            </a:r>
          </a:p>
        </p:txBody>
      </p:sp>
    </p:spTree>
    <p:extLst>
      <p:ext uri="{BB962C8B-B14F-4D97-AF65-F5344CB8AC3E}">
        <p14:creationId xmlns:p14="http://schemas.microsoft.com/office/powerpoint/2010/main" val="1050034466"/>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22947" y="5626967"/>
            <a:ext cx="8425616" cy="830997"/>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2400" b="1" i="0" u="none" strike="noStrike" kern="0" cap="none" spc="0" normalizeH="0" baseline="0" noProof="0" dirty="0">
                <a:ln>
                  <a:noFill/>
                </a:ln>
                <a:solidFill>
                  <a:srgbClr val="002060"/>
                </a:solidFill>
                <a:effectLst/>
                <a:uLnTx/>
                <a:uFillTx/>
                <a:latin typeface="Bahnschrift SemiBold Condensed" panose="020B0502040204020203" pitchFamily="34" charset="0"/>
                <a:ea typeface="Cambria" panose="02040503050406030204" pitchFamily="18" charset="0"/>
                <a:cs typeface="+mn-cs"/>
                <a:sym typeface="Wingdings" panose="05000000000000000000" pitchFamily="2" charset="2"/>
              </a:rPr>
              <a:t>Mời bạn  QUYÉT MÃ ZALO vào nhóm zalo miễn phí</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2400" b="1" i="0" u="none" strike="noStrike" kern="0" cap="none" spc="0" normalizeH="0" baseline="0" noProof="0" dirty="0">
                <a:ln>
                  <a:noFill/>
                </a:ln>
                <a:solidFill>
                  <a:srgbClr val="002060"/>
                </a:solidFill>
                <a:effectLst/>
                <a:uLnTx/>
                <a:uFillTx/>
                <a:latin typeface="Bahnschrift SemiBold Condensed" panose="020B0502040204020203" pitchFamily="34" charset="0"/>
                <a:ea typeface="Cambria" panose="02040503050406030204" pitchFamily="18" charset="0"/>
                <a:cs typeface="+mn-cs"/>
                <a:sym typeface="Wingdings" panose="05000000000000000000" pitchFamily="2" charset="2"/>
              </a:rPr>
              <a:t> Để cập nhật các tài liệu  mới  và hay nhất cấp tiểu học</a:t>
            </a:r>
            <a:endParaRPr kumimoji="0" lang="en-US" sz="2400" b="1" i="0" u="none" strike="noStrike" kern="0" cap="none" spc="0" normalizeH="0" baseline="0" noProof="0" dirty="0">
              <a:ln>
                <a:noFill/>
              </a:ln>
              <a:solidFill>
                <a:srgbClr val="002060"/>
              </a:solidFill>
              <a:effectLst/>
              <a:uLnTx/>
              <a:uFillTx/>
              <a:latin typeface="Bahnschrift SemiBold Condensed" panose="020B0502040204020203" pitchFamily="34" charset="0"/>
              <a:ea typeface="微软雅黑"/>
              <a:cs typeface="+mn-cs"/>
            </a:endParaRPr>
          </a:p>
        </p:txBody>
      </p:sp>
      <p:pic>
        <p:nvPicPr>
          <p:cNvPr id="4" name="Picture 3"/>
          <p:cNvPicPr>
            <a:picLocks noChangeAspect="1"/>
          </p:cNvPicPr>
          <p:nvPr/>
        </p:nvPicPr>
        <p:blipFill>
          <a:blip r:embed="rId2"/>
          <a:stretch>
            <a:fillRect/>
          </a:stretch>
        </p:blipFill>
        <p:spPr>
          <a:xfrm>
            <a:off x="4648200" y="1995487"/>
            <a:ext cx="2895600" cy="2867025"/>
          </a:xfrm>
          <a:prstGeom prst="rect">
            <a:avLst/>
          </a:prstGeom>
        </p:spPr>
      </p:pic>
    </p:spTree>
    <p:extLst>
      <p:ext uri="{BB962C8B-B14F-4D97-AF65-F5344CB8AC3E}">
        <p14:creationId xmlns:p14="http://schemas.microsoft.com/office/powerpoint/2010/main" val="1713089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mium Vector | Cartoon school bus with children. back to school concept. .">
            <a:extLst>
              <a:ext uri="{FF2B5EF4-FFF2-40B4-BE49-F238E27FC236}">
                <a16:creationId xmlns:a16="http://schemas.microsoft.com/office/drawing/2014/main" id="{6875352B-7FDC-4042-A757-73934352BE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9169" y1="69591" x2="16613" y2="75828"/>
                        <a14:foregroundMark x1="15655" y1="68811" x2="15655" y2="75049"/>
                        <a14:foregroundMark x1="15016" y1="70565" x2="15176" y2="75439"/>
                        <a14:foregroundMark x1="88339" y1="57700" x2="87859" y2="63938"/>
                        <a14:foregroundMark x1="86741" y1="68226" x2="86741" y2="71150"/>
                        <a14:foregroundMark x1="87220" y1="67641" x2="87700" y2="71930"/>
                        <a14:foregroundMark x1="87700" y1="68031" x2="86741" y2="72125"/>
                      </a14:backgroundRemoval>
                    </a14:imgEffect>
                  </a14:imgLayer>
                </a14:imgProps>
              </a:ext>
              <a:ext uri="{28A0092B-C50C-407E-A947-70E740481C1C}">
                <a14:useLocalDpi xmlns:a14="http://schemas.microsoft.com/office/drawing/2010/main" val="0"/>
              </a:ext>
            </a:extLst>
          </a:blip>
          <a:srcRect/>
          <a:stretch>
            <a:fillRect/>
          </a:stretch>
        </p:blipFill>
        <p:spPr bwMode="auto">
          <a:xfrm>
            <a:off x="-303844" y="2282470"/>
            <a:ext cx="6583775" cy="53953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9A807-385C-F27A-79FC-A0D6754F90F7}"/>
              </a:ext>
            </a:extLst>
          </p:cNvPr>
          <p:cNvPicPr>
            <a:picLocks noChangeAspect="1"/>
          </p:cNvPicPr>
          <p:nvPr/>
        </p:nvPicPr>
        <p:blipFill>
          <a:blip r:embed="rId4"/>
          <a:stretch>
            <a:fillRect/>
          </a:stretch>
        </p:blipFill>
        <p:spPr>
          <a:xfrm>
            <a:off x="682351" y="1162204"/>
            <a:ext cx="9242337" cy="2298391"/>
          </a:xfrm>
          <a:prstGeom prst="rect">
            <a:avLst/>
          </a:prstGeom>
        </p:spPr>
      </p:pic>
    </p:spTree>
    <p:extLst>
      <p:ext uri="{BB962C8B-B14F-4D97-AF65-F5344CB8AC3E}">
        <p14:creationId xmlns:p14="http://schemas.microsoft.com/office/powerpoint/2010/main" val="56894801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2.59259E-6 L 1.01016 0.01643 " pathEditMode="relative" rAng="0" ptsTypes="AA">
                                      <p:cBhvr>
                                        <p:cTn id="6" dur="2000" fill="hold"/>
                                        <p:tgtEl>
                                          <p:spTgt spid="5"/>
                                        </p:tgtEl>
                                        <p:attrNameLst>
                                          <p:attrName>ppt_x</p:attrName>
                                          <p:attrName>ppt_y</p:attrName>
                                        </p:attrNameLst>
                                      </p:cBhvr>
                                      <p:rCtr x="50508" y="810"/>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2" name="Picture 1">
            <a:extLst>
              <a:ext uri="{FF2B5EF4-FFF2-40B4-BE49-F238E27FC236}">
                <a16:creationId xmlns:a16="http://schemas.microsoft.com/office/drawing/2014/main" id="{76C046B4-F611-C17E-5CD9-BF084EE0AFF6}"/>
              </a:ext>
            </a:extLst>
          </p:cNvPr>
          <p:cNvPicPr>
            <a:picLocks noChangeAspect="1"/>
          </p:cNvPicPr>
          <p:nvPr/>
        </p:nvPicPr>
        <p:blipFill>
          <a:blip r:embed="rId4"/>
          <a:stretch>
            <a:fillRect/>
          </a:stretch>
        </p:blipFill>
        <p:spPr>
          <a:xfrm>
            <a:off x="1631392" y="1567618"/>
            <a:ext cx="6998815" cy="1609483"/>
          </a:xfrm>
          <a:prstGeom prst="rect">
            <a:avLst/>
          </a:prstGeom>
        </p:spPr>
      </p:pic>
    </p:spTree>
    <p:extLst>
      <p:ext uri="{BB962C8B-B14F-4D97-AF65-F5344CB8AC3E}">
        <p14:creationId xmlns:p14="http://schemas.microsoft.com/office/powerpoint/2010/main" val="61593848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6304CCE-1021-0F90-9159-395833D7F77E}"/>
              </a:ext>
            </a:extLst>
          </p:cNvPr>
          <p:cNvGrpSpPr/>
          <p:nvPr/>
        </p:nvGrpSpPr>
        <p:grpSpPr>
          <a:xfrm>
            <a:off x="683300" y="482108"/>
            <a:ext cx="10825399" cy="2221595"/>
            <a:chOff x="749808" y="582692"/>
            <a:chExt cx="10825399" cy="2221595"/>
          </a:xfrm>
        </p:grpSpPr>
        <p:sp>
          <p:nvSpPr>
            <p:cNvPr id="5" name="TextBox 4">
              <a:extLst>
                <a:ext uri="{FF2B5EF4-FFF2-40B4-BE49-F238E27FC236}">
                  <a16:creationId xmlns:a16="http://schemas.microsoft.com/office/drawing/2014/main" id="{A2292ED8-0D9E-AC40-3E97-1F33E06F4D12}"/>
                </a:ext>
              </a:extLst>
            </p:cNvPr>
            <p:cNvSpPr txBox="1"/>
            <p:nvPr/>
          </p:nvSpPr>
          <p:spPr>
            <a:xfrm>
              <a:off x="749808" y="582692"/>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endParaRPr>
            </a:p>
          </p:txBody>
        </p:sp>
        <p:sp>
          <p:nvSpPr>
            <p:cNvPr id="6" name="TextBox 5">
              <a:extLst>
                <a:ext uri="{FF2B5EF4-FFF2-40B4-BE49-F238E27FC236}">
                  <a16:creationId xmlns:a16="http://schemas.microsoft.com/office/drawing/2014/main" id="{ACDEE042-22DE-68EE-9082-59A9609F762A}"/>
                </a:ext>
              </a:extLst>
            </p:cNvPr>
            <p:cNvSpPr txBox="1"/>
            <p:nvPr/>
          </p:nvSpPr>
          <p:spPr>
            <a:xfrm>
              <a:off x="749808" y="588296"/>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endParaRPr>
            </a:p>
          </p:txBody>
        </p:sp>
      </p:grpSp>
      <p:sp>
        <p:nvSpPr>
          <p:cNvPr id="8" name="Speech Bubble: Rectangle with Corners Rounded 7">
            <a:extLst>
              <a:ext uri="{FF2B5EF4-FFF2-40B4-BE49-F238E27FC236}">
                <a16:creationId xmlns:a16="http://schemas.microsoft.com/office/drawing/2014/main" id="{20FDCAFA-3AD4-4197-24AB-A28DD4802491}"/>
              </a:ext>
            </a:extLst>
          </p:cNvPr>
          <p:cNvSpPr/>
          <p:nvPr/>
        </p:nvSpPr>
        <p:spPr>
          <a:xfrm>
            <a:off x="3571707" y="3804539"/>
            <a:ext cx="7936992" cy="2688336"/>
          </a:xfrm>
          <a:custGeom>
            <a:avLst/>
            <a:gdLst>
              <a:gd name="connsiteX0" fmla="*/ 0 w 7936992"/>
              <a:gd name="connsiteY0" fmla="*/ 448065 h 2688336"/>
              <a:gd name="connsiteX1" fmla="*/ 448065 w 7936992"/>
              <a:gd name="connsiteY1" fmla="*/ 0 h 2688336"/>
              <a:gd name="connsiteX2" fmla="*/ 4629912 w 7936992"/>
              <a:gd name="connsiteY2" fmla="*/ 0 h 2688336"/>
              <a:gd name="connsiteX3" fmla="*/ 4629912 w 7936992"/>
              <a:gd name="connsiteY3" fmla="*/ 0 h 2688336"/>
              <a:gd name="connsiteX4" fmla="*/ 6614160 w 7936992"/>
              <a:gd name="connsiteY4" fmla="*/ 0 h 2688336"/>
              <a:gd name="connsiteX5" fmla="*/ 7488927 w 7936992"/>
              <a:gd name="connsiteY5" fmla="*/ 0 h 2688336"/>
              <a:gd name="connsiteX6" fmla="*/ 7936992 w 7936992"/>
              <a:gd name="connsiteY6" fmla="*/ 448065 h 2688336"/>
              <a:gd name="connsiteX7" fmla="*/ 7936992 w 7936992"/>
              <a:gd name="connsiteY7" fmla="*/ 1568196 h 2688336"/>
              <a:gd name="connsiteX8" fmla="*/ 8468929 w 7936992"/>
              <a:gd name="connsiteY8" fmla="*/ 1597920 h 2688336"/>
              <a:gd name="connsiteX9" fmla="*/ 7936992 w 7936992"/>
              <a:gd name="connsiteY9" fmla="*/ 2240280 h 2688336"/>
              <a:gd name="connsiteX10" fmla="*/ 7936992 w 7936992"/>
              <a:gd name="connsiteY10" fmla="*/ 2240271 h 2688336"/>
              <a:gd name="connsiteX11" fmla="*/ 7488927 w 7936992"/>
              <a:gd name="connsiteY11" fmla="*/ 2688336 h 2688336"/>
              <a:gd name="connsiteX12" fmla="*/ 6614160 w 7936992"/>
              <a:gd name="connsiteY12" fmla="*/ 2688336 h 2688336"/>
              <a:gd name="connsiteX13" fmla="*/ 4629912 w 7936992"/>
              <a:gd name="connsiteY13" fmla="*/ 2688336 h 2688336"/>
              <a:gd name="connsiteX14" fmla="*/ 4629912 w 7936992"/>
              <a:gd name="connsiteY14" fmla="*/ 2688336 h 2688336"/>
              <a:gd name="connsiteX15" fmla="*/ 448065 w 7936992"/>
              <a:gd name="connsiteY15" fmla="*/ 2688336 h 2688336"/>
              <a:gd name="connsiteX16" fmla="*/ 0 w 7936992"/>
              <a:gd name="connsiteY16" fmla="*/ 2240271 h 2688336"/>
              <a:gd name="connsiteX17" fmla="*/ 0 w 7936992"/>
              <a:gd name="connsiteY17" fmla="*/ 2240280 h 2688336"/>
              <a:gd name="connsiteX18" fmla="*/ 0 w 7936992"/>
              <a:gd name="connsiteY18" fmla="*/ 1568196 h 2688336"/>
              <a:gd name="connsiteX19" fmla="*/ 0 w 7936992"/>
              <a:gd name="connsiteY19" fmla="*/ 1568196 h 2688336"/>
              <a:gd name="connsiteX20" fmla="*/ 0 w 7936992"/>
              <a:gd name="connsiteY20" fmla="*/ 448065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6992" h="2688336" fill="none" extrusionOk="0">
                <a:moveTo>
                  <a:pt x="0" y="448065"/>
                </a:moveTo>
                <a:cubicBezTo>
                  <a:pt x="-630" y="209785"/>
                  <a:pt x="196679" y="-25568"/>
                  <a:pt x="448065" y="0"/>
                </a:cubicBezTo>
                <a:cubicBezTo>
                  <a:pt x="1195680" y="-81168"/>
                  <a:pt x="3771789" y="-77428"/>
                  <a:pt x="4629912" y="0"/>
                </a:cubicBezTo>
                <a:lnTo>
                  <a:pt x="4629912" y="0"/>
                </a:lnTo>
                <a:cubicBezTo>
                  <a:pt x="4930792" y="-87360"/>
                  <a:pt x="5697351" y="141828"/>
                  <a:pt x="6614160" y="0"/>
                </a:cubicBezTo>
                <a:cubicBezTo>
                  <a:pt x="6786877" y="53165"/>
                  <a:pt x="7118352" y="11869"/>
                  <a:pt x="7488927" y="0"/>
                </a:cubicBezTo>
                <a:cubicBezTo>
                  <a:pt x="7741116" y="7067"/>
                  <a:pt x="7930451" y="199066"/>
                  <a:pt x="7936992" y="448065"/>
                </a:cubicBezTo>
                <a:cubicBezTo>
                  <a:pt x="7987637" y="861499"/>
                  <a:pt x="7894180" y="1012751"/>
                  <a:pt x="7936992" y="1568196"/>
                </a:cubicBezTo>
                <a:cubicBezTo>
                  <a:pt x="8127714" y="1537031"/>
                  <a:pt x="8211049" y="1616988"/>
                  <a:pt x="8468929" y="1597920"/>
                </a:cubicBezTo>
                <a:cubicBezTo>
                  <a:pt x="8253414" y="1932569"/>
                  <a:pt x="8018717" y="2060739"/>
                  <a:pt x="7936992" y="2240280"/>
                </a:cubicBezTo>
                <a:lnTo>
                  <a:pt x="7936992" y="2240271"/>
                </a:lnTo>
                <a:cubicBezTo>
                  <a:pt x="7917864" y="2481972"/>
                  <a:pt x="7726953" y="2681287"/>
                  <a:pt x="7488927" y="2688336"/>
                </a:cubicBezTo>
                <a:cubicBezTo>
                  <a:pt x="7056220" y="2745422"/>
                  <a:pt x="6947860" y="2722853"/>
                  <a:pt x="6614160" y="2688336"/>
                </a:cubicBezTo>
                <a:cubicBezTo>
                  <a:pt x="5955803" y="2592396"/>
                  <a:pt x="5101780" y="2807239"/>
                  <a:pt x="4629912" y="2688336"/>
                </a:cubicBezTo>
                <a:lnTo>
                  <a:pt x="4629912" y="2688336"/>
                </a:lnTo>
                <a:cubicBezTo>
                  <a:pt x="3410246" y="2706929"/>
                  <a:pt x="1810056" y="2572947"/>
                  <a:pt x="448065" y="2688336"/>
                </a:cubicBezTo>
                <a:cubicBezTo>
                  <a:pt x="213605" y="2709640"/>
                  <a:pt x="9982" y="2473941"/>
                  <a:pt x="0" y="2240271"/>
                </a:cubicBezTo>
                <a:lnTo>
                  <a:pt x="0" y="2240280"/>
                </a:lnTo>
                <a:cubicBezTo>
                  <a:pt x="-3446" y="1931463"/>
                  <a:pt x="853" y="1882062"/>
                  <a:pt x="0" y="1568196"/>
                </a:cubicBezTo>
                <a:lnTo>
                  <a:pt x="0" y="1568196"/>
                </a:lnTo>
                <a:cubicBezTo>
                  <a:pt x="11618" y="1153059"/>
                  <a:pt x="-68573" y="976423"/>
                  <a:pt x="0" y="448065"/>
                </a:cubicBezTo>
                <a:close/>
              </a:path>
              <a:path w="7936992" h="2688336" stroke="0" extrusionOk="0">
                <a:moveTo>
                  <a:pt x="0" y="448065"/>
                </a:moveTo>
                <a:cubicBezTo>
                  <a:pt x="-16156" y="184314"/>
                  <a:pt x="177904" y="-37955"/>
                  <a:pt x="448065" y="0"/>
                </a:cubicBezTo>
                <a:cubicBezTo>
                  <a:pt x="1475775" y="-3784"/>
                  <a:pt x="3364710" y="21896"/>
                  <a:pt x="4629912" y="0"/>
                </a:cubicBezTo>
                <a:lnTo>
                  <a:pt x="4629912" y="0"/>
                </a:lnTo>
                <a:cubicBezTo>
                  <a:pt x="5353104" y="-108395"/>
                  <a:pt x="5952112" y="124120"/>
                  <a:pt x="6614160" y="0"/>
                </a:cubicBezTo>
                <a:cubicBezTo>
                  <a:pt x="6862894" y="40279"/>
                  <a:pt x="7273402" y="-17685"/>
                  <a:pt x="7488927" y="0"/>
                </a:cubicBezTo>
                <a:cubicBezTo>
                  <a:pt x="7729848" y="-9537"/>
                  <a:pt x="7907577" y="214136"/>
                  <a:pt x="7936992" y="448065"/>
                </a:cubicBezTo>
                <a:cubicBezTo>
                  <a:pt x="7964433" y="842830"/>
                  <a:pt x="8034594" y="1455253"/>
                  <a:pt x="7936992" y="1568196"/>
                </a:cubicBezTo>
                <a:cubicBezTo>
                  <a:pt x="7996148" y="1535909"/>
                  <a:pt x="8300129" y="1626536"/>
                  <a:pt x="8468929" y="1597920"/>
                </a:cubicBezTo>
                <a:cubicBezTo>
                  <a:pt x="8358662" y="1679281"/>
                  <a:pt x="8111048" y="2010908"/>
                  <a:pt x="7936992" y="2240280"/>
                </a:cubicBezTo>
                <a:lnTo>
                  <a:pt x="7936992" y="2240271"/>
                </a:lnTo>
                <a:cubicBezTo>
                  <a:pt x="7947165" y="2497667"/>
                  <a:pt x="7704835" y="2712944"/>
                  <a:pt x="7488927" y="2688336"/>
                </a:cubicBezTo>
                <a:cubicBezTo>
                  <a:pt x="7392899" y="2610524"/>
                  <a:pt x="6758264" y="2617913"/>
                  <a:pt x="6614160" y="2688336"/>
                </a:cubicBezTo>
                <a:cubicBezTo>
                  <a:pt x="6199176" y="2564624"/>
                  <a:pt x="5234981" y="2677116"/>
                  <a:pt x="4629912" y="2688336"/>
                </a:cubicBezTo>
                <a:lnTo>
                  <a:pt x="4629912" y="2688336"/>
                </a:lnTo>
                <a:cubicBezTo>
                  <a:pt x="3934452" y="2692656"/>
                  <a:pt x="2470654" y="2850061"/>
                  <a:pt x="448065" y="2688336"/>
                </a:cubicBezTo>
                <a:cubicBezTo>
                  <a:pt x="195237" y="2683404"/>
                  <a:pt x="-12165" y="2484849"/>
                  <a:pt x="0" y="2240271"/>
                </a:cubicBezTo>
                <a:lnTo>
                  <a:pt x="0" y="2240280"/>
                </a:lnTo>
                <a:cubicBezTo>
                  <a:pt x="-42338" y="1930132"/>
                  <a:pt x="46814" y="1887363"/>
                  <a:pt x="0" y="1568196"/>
                </a:cubicBezTo>
                <a:lnTo>
                  <a:pt x="0" y="1568196"/>
                </a:lnTo>
                <a:cubicBezTo>
                  <a:pt x="-83329" y="1351070"/>
                  <a:pt x="-81011" y="564633"/>
                  <a:pt x="0" y="448065"/>
                </a:cubicBezTo>
                <a:close/>
              </a:path>
            </a:pathLst>
          </a:custGeom>
          <a:solidFill>
            <a:schemeClr val="bg1"/>
          </a:solidFill>
          <a:ln w="38100">
            <a:solidFill>
              <a:srgbClr val="003399"/>
            </a:solidFill>
            <a:prstDash val="dash"/>
            <a:extLst>
              <a:ext uri="{C807C97D-BFC1-408E-A445-0C87EB9F89A2}">
                <ask:lineSketchStyleProps xmlns:ask="http://schemas.microsoft.com/office/drawing/2018/sketchyshapes" sd="2482237522">
                  <a:prstGeom prst="wedgeRoundRectCallout">
                    <a:avLst>
                      <a:gd name="adj1" fmla="val 56702"/>
                      <a:gd name="adj2" fmla="val 9439"/>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Hãy</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trả</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lời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các</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câu</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hỏi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sau</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để</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thu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thập</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gợi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ý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giải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mật</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thư</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cùng</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các</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bạn</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nhỏ</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nhé</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endParaRPr kumimoji="0" lang="vi-VN"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endParaRPr>
          </a:p>
        </p:txBody>
      </p:sp>
    </p:spTree>
    <p:extLst>
      <p:ext uri="{BB962C8B-B14F-4D97-AF65-F5344CB8AC3E}">
        <p14:creationId xmlns:p14="http://schemas.microsoft.com/office/powerpoint/2010/main" val="384476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270662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nào sau đây để tính chu vi hình tròn?</a:t>
            </a:r>
            <a:endPar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0EBE22-3D20-5A38-3463-A3F93F1FA5C4}"/>
              </a:ext>
            </a:extLst>
          </p:cNvPr>
          <p:cNvPicPr>
            <a:picLocks noChangeAspect="1"/>
          </p:cNvPicPr>
          <p:nvPr/>
        </p:nvPicPr>
        <p:blipFill>
          <a:blip r:embed="rId5"/>
          <a:stretch>
            <a:fillRect/>
          </a:stretch>
        </p:blipFill>
        <p:spPr>
          <a:xfrm>
            <a:off x="5147864" y="1215200"/>
            <a:ext cx="1575921" cy="2176272"/>
          </a:xfrm>
          <a:prstGeom prst="rect">
            <a:avLst/>
          </a:prstGeom>
        </p:spPr>
      </p:pic>
      <p:grpSp>
        <p:nvGrpSpPr>
          <p:cNvPr id="22" name="Group 21">
            <a:extLst>
              <a:ext uri="{FF2B5EF4-FFF2-40B4-BE49-F238E27FC236}">
                <a16:creationId xmlns:a16="http://schemas.microsoft.com/office/drawing/2014/main" id="{38DC5DD0-229D-871D-011B-A2056580DB87}"/>
              </a:ext>
            </a:extLst>
          </p:cNvPr>
          <p:cNvGrpSpPr/>
          <p:nvPr/>
        </p:nvGrpSpPr>
        <p:grpSpPr>
          <a:xfrm>
            <a:off x="-35094" y="3602736"/>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2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6"/>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5971100" y="3555589"/>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2</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7"/>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18872" y="5221415"/>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d  </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8"/>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08763" y="5206794"/>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r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9"/>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10"/>
          <a:stretch>
            <a:fillRect/>
          </a:stretch>
        </p:blipFill>
        <p:spPr>
          <a:xfrm>
            <a:off x="11008566" y="5698522"/>
            <a:ext cx="1109568" cy="1066892"/>
          </a:xfrm>
          <a:prstGeom prst="rect">
            <a:avLst/>
          </a:prstGeom>
        </p:spPr>
      </p:pic>
      <p:pic>
        <p:nvPicPr>
          <p:cNvPr id="5" name="Picture 4">
            <a:extLst>
              <a:ext uri="{FF2B5EF4-FFF2-40B4-BE49-F238E27FC236}">
                <a16:creationId xmlns:a16="http://schemas.microsoft.com/office/drawing/2014/main" id="{778E908F-E4EC-B58F-F8A2-CD6DC1C57663}"/>
              </a:ext>
            </a:extLst>
          </p:cNvPr>
          <p:cNvPicPr>
            <a:picLocks noChangeAspect="1"/>
          </p:cNvPicPr>
          <p:nvPr/>
        </p:nvPicPr>
        <p:blipFill>
          <a:blip r:embed="rId11"/>
          <a:stretch>
            <a:fillRect/>
          </a:stretch>
        </p:blipFill>
        <p:spPr>
          <a:xfrm>
            <a:off x="10141025" y="1801368"/>
            <a:ext cx="1247869" cy="1223639"/>
          </a:xfrm>
          <a:prstGeom prst="rect">
            <a:avLst/>
          </a:prstGeom>
        </p:spPr>
      </p:pic>
    </p:spTree>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43879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3,14 × r × r dùng để tính gì?</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014285"/>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Diện tích hình tròn</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2967138"/>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Chu vi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4632964"/>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Độ dài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4618343"/>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Bán kính hình tròn</a:t>
              </a:r>
              <a:endPar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4642070" y="3123818"/>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latin typeface="Cambria" panose="02040503050406030204" pitchFamily="18" charset="0"/>
                <a:ea typeface="Cambria" panose="02040503050406030204" pitchFamily="18" charset="0"/>
              </a:rPr>
              <a:t>M </a:t>
            </a:r>
            <a:endParaRPr lang="vi-VN"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latin typeface="Cambria" panose="02040503050406030204" pitchFamily="18" charset="0"/>
              <a:ea typeface="Cambria" panose="02040503050406030204" pitchFamily="18" charset="0"/>
            </a:endParaRPr>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129470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Diện tích hình tròn bán kính </a:t>
            </a:r>
            <a:r>
              <a:rPr kumimoji="0" lang="en-US"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2</a:t>
            </a: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0 cm là:</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681797"/>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314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3634650"/>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314 cm</a:t>
              </a:r>
              <a:endParaRPr kumimoji="0" lang="vi-VN" sz="6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5300476"/>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5285855"/>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6301517" y="5657595"/>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2">
            <a:extLst>
              <a:ext uri="{FF2B5EF4-FFF2-40B4-BE49-F238E27FC236}">
                <a16:creationId xmlns:a16="http://schemas.microsoft.com/office/drawing/2014/main" id="{93387A82-50A1-4AC0-926E-C1BD291002E1}"/>
              </a:ext>
            </a:extLst>
          </p:cNvPr>
          <p:cNvSpPr/>
          <p:nvPr/>
        </p:nvSpPr>
        <p:spPr>
          <a:xfrm>
            <a:off x="4006306" y="3103101"/>
            <a:ext cx="4179388" cy="2747916"/>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6EF2D4F-5827-66E5-5365-0347151E4EA8}"/>
              </a:ext>
            </a:extLst>
          </p:cNvPr>
          <p:cNvSpPr txBox="1"/>
          <p:nvPr/>
        </p:nvSpPr>
        <p:spPr>
          <a:xfrm flipH="1">
            <a:off x="1591054" y="568567"/>
            <a:ext cx="854049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Chúc mừng các em đã nhận được mật thư.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9Slide03 Comfortaa Bold" panose="00000800000000000000" pitchFamily="2" charset="0"/>
                <a:ea typeface="+mn-ea"/>
                <a:cs typeface="+mn-cs"/>
              </a:rPr>
              <a:t>thuởng</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cho buổi học hôm nay nhé</a:t>
            </a:r>
            <a:r>
              <a:rPr kumimoji="0" lang="en-US"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a:t>
            </a:r>
          </a:p>
        </p:txBody>
      </p:sp>
    </p:spTree>
    <p:extLst>
      <p:ext uri="{BB962C8B-B14F-4D97-AF65-F5344CB8AC3E}">
        <p14:creationId xmlns:p14="http://schemas.microsoft.com/office/powerpoint/2010/main" val="122580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86,339 Circle Cartoon Stock Photos and Images - 123RF">
            <a:extLst>
              <a:ext uri="{FF2B5EF4-FFF2-40B4-BE49-F238E27FC236}">
                <a16:creationId xmlns:a16="http://schemas.microsoft.com/office/drawing/2014/main" id="{A99C2D06-175C-4AAF-92CC-A92816A595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9778" y1="29555" x2="11556" y2="66802"/>
                        <a14:foregroundMark x1="5333" y1="56275" x2="5333" y2="56275"/>
                        <a14:foregroundMark x1="36444" y1="36842" x2="36444" y2="36842"/>
                        <a14:foregroundMark x1="31111" y1="87045" x2="31111" y2="87045"/>
                        <a14:foregroundMark x1="49778" y1="29555" x2="57778" y2="28745"/>
                        <a14:foregroundMark x1="77556" y1="30364" x2="86444" y2="36842"/>
                        <a14:foregroundMark x1="74889" y1="8907" x2="89778" y2="19028"/>
                        <a14:foregroundMark x1="21333" y1="93522" x2="21333" y2="93522"/>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4460240"/>
            <a:ext cx="6004769" cy="2248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C11EAB-FFC2-E309-42BC-0CEA969F1C92}"/>
              </a:ext>
            </a:extLst>
          </p:cNvPr>
          <p:cNvPicPr>
            <a:picLocks noChangeAspect="1"/>
          </p:cNvPicPr>
          <p:nvPr/>
        </p:nvPicPr>
        <p:blipFill>
          <a:blip r:embed="rId5"/>
          <a:stretch>
            <a:fillRect/>
          </a:stretch>
        </p:blipFill>
        <p:spPr>
          <a:xfrm>
            <a:off x="5493268" y="228465"/>
            <a:ext cx="5614903" cy="3109229"/>
          </a:xfrm>
          <a:prstGeom prst="rect">
            <a:avLst/>
          </a:prstGeom>
        </p:spPr>
      </p:pic>
      <p:pic>
        <p:nvPicPr>
          <p:cNvPr id="3" name="Picture 2">
            <a:extLst>
              <a:ext uri="{FF2B5EF4-FFF2-40B4-BE49-F238E27FC236}">
                <a16:creationId xmlns:a16="http://schemas.microsoft.com/office/drawing/2014/main" id="{57621D47-DCD2-8280-8314-01008348D5F3}"/>
              </a:ext>
            </a:extLst>
          </p:cNvPr>
          <p:cNvPicPr>
            <a:picLocks noChangeAspect="1"/>
          </p:cNvPicPr>
          <p:nvPr/>
        </p:nvPicPr>
        <p:blipFill>
          <a:blip r:embed="rId6"/>
          <a:stretch>
            <a:fillRect/>
          </a:stretch>
        </p:blipFill>
        <p:spPr>
          <a:xfrm>
            <a:off x="4975064" y="1823593"/>
            <a:ext cx="6651312" cy="2926334"/>
          </a:xfrm>
          <a:prstGeom prst="rect">
            <a:avLst/>
          </a:prstGeom>
        </p:spPr>
      </p:pic>
      <p:pic>
        <p:nvPicPr>
          <p:cNvPr id="7" name="Picture 6">
            <a:extLst>
              <a:ext uri="{FF2B5EF4-FFF2-40B4-BE49-F238E27FC236}">
                <a16:creationId xmlns:a16="http://schemas.microsoft.com/office/drawing/2014/main" id="{B7003C88-02F8-C9AB-4589-867103580B44}"/>
              </a:ext>
            </a:extLst>
          </p:cNvPr>
          <p:cNvPicPr>
            <a:picLocks noChangeAspect="1"/>
          </p:cNvPicPr>
          <p:nvPr/>
        </p:nvPicPr>
        <p:blipFill>
          <a:blip r:embed="rId7"/>
          <a:stretch>
            <a:fillRect/>
          </a:stretch>
        </p:blipFill>
        <p:spPr>
          <a:xfrm>
            <a:off x="7259458" y="4702255"/>
            <a:ext cx="2664183" cy="1072989"/>
          </a:xfrm>
          <a:prstGeom prst="rect">
            <a:avLst/>
          </a:prstGeom>
        </p:spPr>
      </p:pic>
    </p:spTree>
    <p:extLst>
      <p:ext uri="{BB962C8B-B14F-4D97-AF65-F5344CB8AC3E}">
        <p14:creationId xmlns:p14="http://schemas.microsoft.com/office/powerpoint/2010/main" val="427812679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TotalTime>
  <Words>801</Words>
  <Application>Microsoft Office PowerPoint</Application>
  <PresentationFormat>Widescreen</PresentationFormat>
  <Paragraphs>87</Paragraphs>
  <Slides>21</Slides>
  <Notes>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21</vt:i4>
      </vt:variant>
    </vt:vector>
  </HeadingPairs>
  <TitlesOfParts>
    <vt:vector size="37" baseType="lpstr">
      <vt:lpstr>#9Slide07 Bangers</vt:lpstr>
      <vt:lpstr>Wingdings</vt:lpstr>
      <vt:lpstr>Times New Roman</vt:lpstr>
      <vt:lpstr>Cambria</vt:lpstr>
      <vt:lpstr>Aptos Display</vt:lpstr>
      <vt:lpstr>Aptos</vt:lpstr>
      <vt:lpstr>等线</vt:lpstr>
      <vt:lpstr>Arial</vt:lpstr>
      <vt:lpstr>等线 Light</vt:lpstr>
      <vt:lpstr>Bahnschrift SemiBold Condensed</vt:lpstr>
      <vt:lpstr>Calibri Light</vt:lpstr>
      <vt:lpstr>#9Slide03 Comfortaa Bold</vt:lpstr>
      <vt:lpstr>Calibri</vt:lpstr>
      <vt:lpstr>Office 主题​​</vt:lpstr>
      <vt:lpstr>1_Office Theme</vt:lpstr>
      <vt:lpstr>20_Custom Design</vt:lpstr>
      <vt:lpstr>PowerPoint Presentation</vt:lpstr>
      <vt:lpstr>PowerPoint Presentation</vt:lpstr>
      <vt:lpstr>PowerPoint Presentation</vt:lpstr>
      <vt:lpstr>M </vt:lpstr>
      <vt:lpstr>M </vt:lpstr>
      <vt:lpstr>M </vt:lpstr>
      <vt:lpstr>M </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建春</dc:creator>
  <cp:lastModifiedBy>Administrator</cp:lastModifiedBy>
  <cp:revision>73</cp:revision>
  <dcterms:created xsi:type="dcterms:W3CDTF">2020-02-07T01:48:05Z</dcterms:created>
  <dcterms:modified xsi:type="dcterms:W3CDTF">2024-11-05T00:58:57Z</dcterms:modified>
</cp:coreProperties>
</file>