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5" r:id="rId3"/>
    <p:sldId id="296" r:id="rId4"/>
    <p:sldId id="297" r:id="rId5"/>
    <p:sldId id="298" r:id="rId6"/>
    <p:sldId id="299" r:id="rId7"/>
    <p:sldId id="260" r:id="rId8"/>
    <p:sldId id="288" r:id="rId9"/>
    <p:sldId id="276" r:id="rId10"/>
    <p:sldId id="286" r:id="rId11"/>
    <p:sldId id="287" r:id="rId12"/>
    <p:sldId id="289" r:id="rId13"/>
    <p:sldId id="290" r:id="rId14"/>
    <p:sldId id="291" r:id="rId15"/>
    <p:sldId id="292" r:id="rId16"/>
    <p:sldId id="294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CC"/>
    <a:srgbClr val="FFB3D9"/>
    <a:srgbClr val="FF99FF"/>
    <a:srgbClr val="F15441"/>
    <a:srgbClr val="FDF0E7"/>
    <a:srgbClr val="CDFDB5"/>
    <a:srgbClr val="C6F791"/>
    <a:srgbClr val="B5ED83"/>
    <a:srgbClr val="B1D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03" autoAdjust="0"/>
    <p:restoredTop sz="94660"/>
  </p:normalViewPr>
  <p:slideViewPr>
    <p:cSldViewPr snapToGrid="0">
      <p:cViewPr varScale="1">
        <p:scale>
          <a:sx n="37" d="100"/>
          <a:sy n="37" d="100"/>
        </p:scale>
        <p:origin x="16" y="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9" name="Rectangle 29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5" name="Rectangle 23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sp>
        <p:nvSpPr>
          <p:cNvPr id="139" name="Rectangle 13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5" name="Rectangle 22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Rectangle 223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5" name="Rectangle 23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TextBox 23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19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Chủ đề Powerpoint mầm non mẫu - nền powerpoint mầm non - 1-mcafee.c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4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sp>
        <p:nvSpPr>
          <p:cNvPr id="139" name="Rectangle 13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sp>
        <p:nvSpPr>
          <p:cNvPr id="225" name="Rectangle 22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Rectangle 26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Trà</a:t>
            </a:r>
            <a:r>
              <a:rPr lang="en-US" sz="1100" baseline="0" dirty="0" smtClean="0"/>
              <a:t> M</a:t>
            </a:r>
            <a:r>
              <a:rPr lang="en-US" sz="1100" dirty="0" smtClean="0"/>
              <a:t>y-</a:t>
            </a:r>
            <a:r>
              <a:rPr lang="en-US" sz="1100" dirty="0" err="1" smtClean="0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6.jpeg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openxmlformats.org/officeDocument/2006/relationships/image" Target="../media/image6.jpeg"/><Relationship Id="rId9" Type="http://schemas.openxmlformats.org/officeDocument/2006/relationships/image" Target="../media/image19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microsoft.com/office/2007/relationships/hdphoto" Target="../media/hdphoto7.wdp"/><Relationship Id="rId4" Type="http://schemas.openxmlformats.org/officeDocument/2006/relationships/image" Target="../media/image6.jpeg"/><Relationship Id="rId9" Type="http://schemas.openxmlformats.org/officeDocument/2006/relationships/image" Target="../media/image2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309370" y="2056765"/>
            <a:ext cx="9847580" cy="4069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defTabSz="457200" fontAlgn="base">
              <a:buFontTx/>
              <a:buNone/>
              <a:defRPr/>
            </a:pPr>
            <a:r>
              <a:rPr lang="en-US" altLang="zh-CN" sz="72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 altLang="zh-CN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  <a:ea typeface="字魂17号-萌趣果冻体"/>
              <a:cs typeface="+mj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47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E:\DT\Phần mềm\LuyenChuTieuHoc-2.8 (1)\LuyenChuTieuHoc-2.8\LuyenChuTieuHoc\Ảnh dòng kẻ sẵn cho môn toán\Dòng kẻ đen - 11 dòng - 15 ô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06" b="54422"/>
          <a:stretch/>
        </p:blipFill>
        <p:spPr bwMode="auto">
          <a:xfrm>
            <a:off x="849132" y="2886185"/>
            <a:ext cx="10199829" cy="36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49132" y="140315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2074" y="1450519"/>
            <a:ext cx="379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Đặt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rồi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849132" y="1812024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9952" y="2168352"/>
            <a:ext cx="187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3 507 x 2</a:t>
            </a:r>
            <a:endParaRPr lang="en-US" sz="3200" dirty="0"/>
          </a:p>
        </p:txBody>
      </p:sp>
      <p:sp>
        <p:nvSpPr>
          <p:cNvPr id="37" name="Rounded Rectangle 36"/>
          <p:cNvSpPr/>
          <p:nvPr/>
        </p:nvSpPr>
        <p:spPr>
          <a:xfrm>
            <a:off x="3409798" y="1812024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55833" y="2168352"/>
            <a:ext cx="187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4 806 : 6</a:t>
            </a:r>
            <a:endParaRPr lang="en-US" sz="3200" dirty="0"/>
          </a:p>
        </p:txBody>
      </p:sp>
      <p:sp>
        <p:nvSpPr>
          <p:cNvPr id="38" name="Rounded Rectangle 37"/>
          <p:cNvSpPr/>
          <p:nvPr/>
        </p:nvSpPr>
        <p:spPr>
          <a:xfrm>
            <a:off x="5970464" y="1812024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531129" y="1812024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202591" y="2168352"/>
            <a:ext cx="187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1 041 x 5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8774882" y="2168352"/>
            <a:ext cx="187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7 168 : 7</a:t>
            </a:r>
            <a:endParaRPr lang="en-US" sz="32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3273698" y="3078295"/>
            <a:ext cx="2740628" cy="3708340"/>
            <a:chOff x="948012" y="3095269"/>
            <a:chExt cx="2740628" cy="3708340"/>
          </a:xfrm>
        </p:grpSpPr>
        <p:sp>
          <p:nvSpPr>
            <p:cNvPr id="40" name="TextBox 39"/>
            <p:cNvSpPr txBox="1"/>
            <p:nvPr/>
          </p:nvSpPr>
          <p:spPr>
            <a:xfrm>
              <a:off x="948012" y="3241576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5025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364507" y="3095269"/>
              <a:ext cx="0" cy="12458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364507" y="3814618"/>
              <a:ext cx="11099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362419" y="3258149"/>
              <a:ext cx="492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5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8012" y="3956749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00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29722" y="4685573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02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02983" y="5432869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25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16229" y="6157278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0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36798" y="3972725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1005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59487" y="3231939"/>
            <a:ext cx="135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P001 4 hàng" panose="020B0603050302020204" pitchFamily="34" charset="0"/>
              </a:rPr>
              <a:t>3507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30727" y="3953089"/>
            <a:ext cx="135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P001 4 hàng" panose="020B0603050302020204" pitchFamily="34" charset="0"/>
              </a:rPr>
              <a:t>2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27098" y="4682795"/>
            <a:ext cx="135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P001 4 hàng" panose="020B0603050302020204" pitchFamily="34" charset="0"/>
              </a:rPr>
              <a:t>7014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1240" y="3664415"/>
                <a:ext cx="1351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b="1" dirty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40" y="3664415"/>
                <a:ext cx="135184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043282" y="4522698"/>
            <a:ext cx="126580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68476" y="3953089"/>
            <a:ext cx="135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P001 4 hàng" panose="020B0603050302020204" pitchFamily="34" charset="0"/>
              </a:rPr>
              <a:t>5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22607" y="4682795"/>
            <a:ext cx="135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P001 4 hàng" panose="020B0603050302020204" pitchFamily="34" charset="0"/>
              </a:rPr>
              <a:t>5025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899149" y="3664415"/>
                <a:ext cx="1351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b="1" dirty="0"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149" y="3664415"/>
                <a:ext cx="135184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/>
          <p:nvPr/>
        </p:nvCxnSpPr>
        <p:spPr>
          <a:xfrm>
            <a:off x="6470871" y="4522698"/>
            <a:ext cx="126580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6566756" y="3221206"/>
            <a:ext cx="1282974" cy="657064"/>
            <a:chOff x="6749636" y="3221206"/>
            <a:chExt cx="1282974" cy="657064"/>
          </a:xfrm>
        </p:grpSpPr>
        <p:sp>
          <p:nvSpPr>
            <p:cNvPr id="58" name="TextBox 57"/>
            <p:cNvSpPr txBox="1"/>
            <p:nvPr/>
          </p:nvSpPr>
          <p:spPr>
            <a:xfrm>
              <a:off x="6749636" y="3231939"/>
              <a:ext cx="401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1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981411" y="3231939"/>
              <a:ext cx="401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0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86654" y="3221206"/>
              <a:ext cx="401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4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30915" y="3227887"/>
              <a:ext cx="401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1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506839" y="3078295"/>
            <a:ext cx="2567908" cy="3708340"/>
            <a:chOff x="937852" y="3095269"/>
            <a:chExt cx="2567908" cy="3708340"/>
          </a:xfrm>
        </p:grpSpPr>
        <p:sp>
          <p:nvSpPr>
            <p:cNvPr id="68" name="TextBox 67"/>
            <p:cNvSpPr txBox="1"/>
            <p:nvPr/>
          </p:nvSpPr>
          <p:spPr>
            <a:xfrm>
              <a:off x="958172" y="3241576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7168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2181627" y="3095269"/>
              <a:ext cx="0" cy="12458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181627" y="3814618"/>
              <a:ext cx="11099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230339" y="3258149"/>
              <a:ext cx="805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7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37852" y="3977069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01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19562" y="4695733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16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50583" y="5432869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28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63829" y="6157278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0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153918" y="3972725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HP001 4 hàng" panose="020B0603050302020204" pitchFamily="34" charset="0"/>
                </a:rPr>
                <a:t>1024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4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09780" y="2780238"/>
            <a:ext cx="4888431" cy="3356765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49132" y="140315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2074" y="1450519"/>
            <a:ext cx="9728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Máy</a:t>
            </a:r>
            <a:r>
              <a:rPr lang="en-US" sz="2400" dirty="0" smtClean="0"/>
              <a:t> bay A </a:t>
            </a:r>
            <a:r>
              <a:rPr lang="en-US" sz="2400" dirty="0" err="1" smtClean="0"/>
              <a:t>đang</a:t>
            </a:r>
            <a:r>
              <a:rPr lang="en-US" sz="2400" dirty="0" smtClean="0"/>
              <a:t> bay ở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6 504m. </a:t>
            </a:r>
            <a:r>
              <a:rPr lang="en-US" sz="2400" dirty="0" err="1" smtClean="0"/>
              <a:t>Máy</a:t>
            </a:r>
            <a:r>
              <a:rPr lang="en-US" sz="2400" dirty="0" smtClean="0"/>
              <a:t> bay A </a:t>
            </a:r>
            <a:r>
              <a:rPr lang="en-US" sz="2400" dirty="0" err="1" smtClean="0"/>
              <a:t>đang</a:t>
            </a:r>
            <a:r>
              <a:rPr lang="en-US" sz="2400" dirty="0" smtClean="0"/>
              <a:t> bay ở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gấp</a:t>
            </a:r>
            <a:r>
              <a:rPr lang="en-US" sz="2400" dirty="0" smtClean="0"/>
              <a:t> </a:t>
            </a:r>
            <a:r>
              <a:rPr lang="en-US" sz="2400" dirty="0" err="1" smtClean="0"/>
              <a:t>đôi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máy</a:t>
            </a:r>
            <a:r>
              <a:rPr lang="en-US" sz="2400" dirty="0" smtClean="0"/>
              <a:t> bay B. </a:t>
            </a:r>
            <a:r>
              <a:rPr lang="en-US" sz="2400" dirty="0" err="1" smtClean="0"/>
              <a:t>Máy</a:t>
            </a:r>
            <a:r>
              <a:rPr lang="en-US" sz="2400" dirty="0" smtClean="0"/>
              <a:t> bay B </a:t>
            </a:r>
            <a:r>
              <a:rPr lang="en-US" sz="2400" dirty="0" err="1" smtClean="0"/>
              <a:t>đang</a:t>
            </a:r>
            <a:r>
              <a:rPr lang="en-US" sz="2400" dirty="0" smtClean="0"/>
              <a:t> bay ở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gấp</a:t>
            </a:r>
            <a:r>
              <a:rPr lang="en-US" sz="2400" dirty="0" smtClean="0"/>
              <a:t> 3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máy</a:t>
            </a:r>
            <a:r>
              <a:rPr lang="en-US" sz="2400" dirty="0" smtClean="0"/>
              <a:t> bay C. </a:t>
            </a:r>
            <a:r>
              <a:rPr lang="en-US" sz="2400" dirty="0" err="1" smtClean="0"/>
              <a:t>Hỏi</a:t>
            </a:r>
            <a:r>
              <a:rPr lang="en-US" sz="2400" dirty="0" smtClean="0"/>
              <a:t> </a:t>
            </a:r>
            <a:r>
              <a:rPr lang="en-US" sz="2400" dirty="0" err="1" smtClean="0"/>
              <a:t>máy</a:t>
            </a:r>
            <a:r>
              <a:rPr lang="en-US" sz="2400" dirty="0" smtClean="0"/>
              <a:t> bay C </a:t>
            </a:r>
            <a:r>
              <a:rPr lang="en-US" sz="2400" dirty="0" err="1" smtClean="0"/>
              <a:t>đang</a:t>
            </a:r>
            <a:r>
              <a:rPr lang="en-US" sz="2400" dirty="0" smtClean="0"/>
              <a:t> bay ở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mét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67435" y="1870720"/>
            <a:ext cx="14676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76333" y="1866280"/>
            <a:ext cx="1041027" cy="44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35638" y="1866280"/>
            <a:ext cx="14664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67435" y="2243690"/>
            <a:ext cx="9808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2009" y="2585870"/>
            <a:ext cx="62429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18950" y="3235359"/>
            <a:ext cx="160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Tóm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tắ</a:t>
            </a:r>
            <a:r>
              <a:rPr lang="en-US" sz="2400" b="1" dirty="0" err="1"/>
              <a:t>t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3580" y="3875087"/>
            <a:ext cx="182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Máy</a:t>
            </a:r>
            <a:r>
              <a:rPr lang="en-US" sz="2400" dirty="0" smtClean="0"/>
              <a:t> bay A: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4087" y="4433608"/>
            <a:ext cx="1731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Máy</a:t>
            </a:r>
            <a:r>
              <a:rPr lang="en-US" sz="2400" dirty="0" smtClean="0"/>
              <a:t> bay B: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96403" y="5019120"/>
            <a:ext cx="173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Máy</a:t>
            </a:r>
            <a:r>
              <a:rPr lang="en-US" sz="2400" dirty="0" smtClean="0"/>
              <a:t> bay C: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5135144" y="2771374"/>
            <a:ext cx="6019480" cy="3356765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507797" y="3112513"/>
            <a:ext cx="1605963" cy="461665"/>
          </a:xfrm>
          <a:prstGeom prst="rect">
            <a:avLst/>
          </a:prstGeom>
          <a:solidFill>
            <a:srgbClr val="FDF0E7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Bài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giải</a:t>
            </a:r>
            <a:endParaRPr lang="en-US" sz="24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5862588" y="3490389"/>
            <a:ext cx="531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Máy</a:t>
            </a:r>
            <a:r>
              <a:rPr lang="en-US" sz="2400" i="1" dirty="0" smtClean="0"/>
              <a:t> bay B </a:t>
            </a:r>
            <a:r>
              <a:rPr lang="en-US" sz="2400" i="1" dirty="0" err="1" smtClean="0"/>
              <a:t>đang</a:t>
            </a:r>
            <a:r>
              <a:rPr lang="en-US" sz="2400" i="1" dirty="0" smtClean="0"/>
              <a:t> bay ở </a:t>
            </a:r>
            <a:r>
              <a:rPr lang="en-US" sz="2400" i="1" dirty="0" err="1" smtClean="0"/>
              <a:t>độ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</a:t>
            </a:r>
            <a:r>
              <a:rPr lang="en-US" sz="2400" i="1" dirty="0" smtClean="0"/>
              <a:t>:</a:t>
            </a:r>
            <a:endParaRPr lang="en-US" sz="2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50345" y="3986309"/>
            <a:ext cx="531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    6 504 : 2 = 3 252 (km)</a:t>
            </a:r>
            <a:endParaRPr lang="en-US" sz="2400" i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547218" y="4088907"/>
            <a:ext cx="0" cy="116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296285" y="4088905"/>
            <a:ext cx="2501866" cy="120178"/>
            <a:chOff x="2296285" y="4088905"/>
            <a:chExt cx="2501866" cy="12017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299150" y="4088905"/>
              <a:ext cx="0" cy="1201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95285" y="4088905"/>
              <a:ext cx="0" cy="1201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6285" y="4147090"/>
              <a:ext cx="250186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293738" y="4646477"/>
            <a:ext cx="1253480" cy="112819"/>
            <a:chOff x="2291316" y="3907761"/>
            <a:chExt cx="1548337" cy="11636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296160" y="3907761"/>
              <a:ext cx="0" cy="1163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839653" y="3907761"/>
              <a:ext cx="0" cy="1163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291316" y="3971260"/>
              <a:ext cx="154703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2713458" y="4649230"/>
            <a:ext cx="0" cy="116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2288421" y="5253669"/>
            <a:ext cx="433510" cy="116367"/>
            <a:chOff x="2288421" y="5253669"/>
            <a:chExt cx="433510" cy="11636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295166" y="5253669"/>
              <a:ext cx="0" cy="1163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288421" y="5311852"/>
              <a:ext cx="4335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714381" y="5253669"/>
              <a:ext cx="0" cy="1163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131750" y="4653106"/>
            <a:ext cx="0" cy="116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2308737" y="3635323"/>
            <a:ext cx="2473978" cy="753886"/>
            <a:chOff x="2308737" y="3635323"/>
            <a:chExt cx="2473978" cy="753886"/>
          </a:xfrm>
        </p:grpSpPr>
        <p:grpSp>
          <p:nvGrpSpPr>
            <p:cNvPr id="51" name="Group 50"/>
            <p:cNvGrpSpPr/>
            <p:nvPr/>
          </p:nvGrpSpPr>
          <p:grpSpPr>
            <a:xfrm>
              <a:off x="2308737" y="3892591"/>
              <a:ext cx="2473978" cy="496618"/>
              <a:chOff x="2308737" y="3892591"/>
              <a:chExt cx="2473978" cy="496618"/>
            </a:xfrm>
          </p:grpSpPr>
          <p:sp>
            <p:nvSpPr>
              <p:cNvPr id="46" name="Arc 45"/>
              <p:cNvSpPr/>
              <p:nvPr/>
            </p:nvSpPr>
            <p:spPr>
              <a:xfrm>
                <a:off x="3152140" y="3892591"/>
                <a:ext cx="1630575" cy="487958"/>
              </a:xfrm>
              <a:prstGeom prst="arc">
                <a:avLst>
                  <a:gd name="adj1" fmla="val 18190754"/>
                  <a:gd name="adj2" fmla="val 0"/>
                </a:avLst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/>
              <p:cNvSpPr/>
              <p:nvPr/>
            </p:nvSpPr>
            <p:spPr>
              <a:xfrm flipH="1">
                <a:off x="2308737" y="3901251"/>
                <a:ext cx="1659987" cy="487958"/>
              </a:xfrm>
              <a:prstGeom prst="arc">
                <a:avLst>
                  <a:gd name="adj1" fmla="val 18190754"/>
                  <a:gd name="adj2" fmla="val 0"/>
                </a:avLst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081688" y="3635323"/>
              <a:ext cx="1107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6 504 m</a:t>
              </a:r>
              <a:endParaRPr lang="en-US" dirty="0"/>
            </a:p>
          </p:txBody>
        </p:sp>
      </p:grpSp>
      <p:cxnSp>
        <p:nvCxnSpPr>
          <p:cNvPr id="58" name="Straight Connector 57"/>
          <p:cNvCxnSpPr/>
          <p:nvPr/>
        </p:nvCxnSpPr>
        <p:spPr>
          <a:xfrm>
            <a:off x="3702968" y="2243690"/>
            <a:ext cx="14664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50870" y="2243690"/>
            <a:ext cx="14664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514455" y="2250263"/>
            <a:ext cx="126624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36478" y="2594496"/>
            <a:ext cx="14664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862588" y="4380549"/>
            <a:ext cx="531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Máy</a:t>
            </a:r>
            <a:r>
              <a:rPr lang="en-US" sz="2400" i="1" dirty="0" smtClean="0"/>
              <a:t> bay C </a:t>
            </a:r>
            <a:r>
              <a:rPr lang="en-US" sz="2400" i="1" dirty="0" err="1" smtClean="0"/>
              <a:t>đang</a:t>
            </a:r>
            <a:r>
              <a:rPr lang="en-US" sz="2400" i="1" dirty="0" smtClean="0"/>
              <a:t> bay ở </a:t>
            </a:r>
            <a:r>
              <a:rPr lang="en-US" sz="2400" i="1" dirty="0" err="1" smtClean="0"/>
              <a:t>độ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</a:t>
            </a:r>
            <a:r>
              <a:rPr lang="en-US" sz="2400" i="1" dirty="0" smtClean="0"/>
              <a:t>:</a:t>
            </a:r>
            <a:endParaRPr lang="en-US" sz="2400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6550345" y="4876469"/>
            <a:ext cx="531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    3 252 : 3 = 1 084(km)</a:t>
            </a:r>
            <a:endParaRPr lang="en-US" sz="2400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6935638" y="5338134"/>
            <a:ext cx="531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    </a:t>
            </a:r>
            <a:r>
              <a:rPr lang="en-US" sz="2400" i="1" dirty="0" err="1" smtClean="0"/>
              <a:t>Đáp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: 1 084km</a:t>
            </a:r>
            <a:endParaRPr lang="en-US" sz="2400" i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2236285" y="4893461"/>
            <a:ext cx="995911" cy="658372"/>
            <a:chOff x="2236285" y="4893461"/>
            <a:chExt cx="995911" cy="658372"/>
          </a:xfrm>
        </p:grpSpPr>
        <p:sp>
          <p:nvSpPr>
            <p:cNvPr id="53" name="TextBox 52"/>
            <p:cNvSpPr txBox="1"/>
            <p:nvPr/>
          </p:nvSpPr>
          <p:spPr>
            <a:xfrm>
              <a:off x="2236285" y="4893461"/>
              <a:ext cx="995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 m</a:t>
              </a:r>
              <a:endParaRPr lang="en-US" dirty="0"/>
            </a:p>
          </p:txBody>
        </p:sp>
        <p:sp>
          <p:nvSpPr>
            <p:cNvPr id="61" name="Arc 60"/>
            <p:cNvSpPr/>
            <p:nvPr/>
          </p:nvSpPr>
          <p:spPr>
            <a:xfrm>
              <a:off x="2236478" y="5169704"/>
              <a:ext cx="484008" cy="382129"/>
            </a:xfrm>
            <a:prstGeom prst="arc">
              <a:avLst>
                <a:gd name="adj1" fmla="val 18190754"/>
                <a:gd name="adj2" fmla="val 0"/>
              </a:avLst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 flipH="1">
              <a:off x="2293738" y="5169704"/>
              <a:ext cx="484008" cy="382129"/>
            </a:xfrm>
            <a:prstGeom prst="arc">
              <a:avLst>
                <a:gd name="adj1" fmla="val 18190754"/>
                <a:gd name="adj2" fmla="val 0"/>
              </a:avLst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3549060" y="4245015"/>
            <a:ext cx="0" cy="35881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15153" y="4842214"/>
            <a:ext cx="0" cy="35881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  <p:bldP spid="17" grpId="0"/>
      <p:bldP spid="20" grpId="0"/>
      <p:bldP spid="22" grpId="0"/>
      <p:bldP spid="24" grpId="0" animBg="1"/>
      <p:bldP spid="25" grpId="0" animBg="1"/>
      <p:bldP spid="27" grpId="0"/>
      <p:bldP spid="28" grpId="0"/>
      <p:bldP spid="65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9132" y="140315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552074" y="1403151"/>
            <a:ext cx="1717337" cy="617957"/>
            <a:chOff x="1552074" y="1403151"/>
            <a:chExt cx="1717337" cy="617957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1552074" y="1403151"/>
              <a:ext cx="846069" cy="617957"/>
            </a:xfrm>
            <a:prstGeom prst="flowChartAlternateProcess">
              <a:avLst/>
            </a:prstGeom>
            <a:solidFill>
              <a:srgbClr val="FFB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44729" y="1436333"/>
              <a:ext cx="1624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Số</a:t>
              </a:r>
              <a:r>
                <a:rPr lang="en-US" sz="3200" dirty="0" smtClean="0"/>
                <a:t>  ?</a:t>
              </a:r>
              <a:endParaRPr lang="en-US" sz="3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01532" y="2346959"/>
            <a:ext cx="10626588" cy="798731"/>
            <a:chOff x="1001532" y="2346959"/>
            <a:chExt cx="10626588" cy="798731"/>
          </a:xfrm>
        </p:grpSpPr>
        <p:grpSp>
          <p:nvGrpSpPr>
            <p:cNvPr id="10" name="Group 9"/>
            <p:cNvGrpSpPr/>
            <p:nvPr/>
          </p:nvGrpSpPr>
          <p:grpSpPr>
            <a:xfrm>
              <a:off x="1001532" y="2346959"/>
              <a:ext cx="10626588" cy="798731"/>
              <a:chOff x="1001532" y="2346959"/>
              <a:chExt cx="10626588" cy="7987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552009" y="2423160"/>
                <a:ext cx="50761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b)         : 3 = 819</a:t>
                </a:r>
                <a:endParaRPr lang="en-US" sz="36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01532" y="2423160"/>
                <a:ext cx="50761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a)         x 4 = 1 668</a:t>
                </a:r>
                <a:endParaRPr lang="en-US" sz="3600" dirty="0"/>
              </a:p>
            </p:txBody>
          </p:sp>
          <p:sp>
            <p:nvSpPr>
              <p:cNvPr id="8" name="Flowchart: Alternate Process 7"/>
              <p:cNvSpPr/>
              <p:nvPr/>
            </p:nvSpPr>
            <p:spPr>
              <a:xfrm>
                <a:off x="1644729" y="2346959"/>
                <a:ext cx="807862" cy="798731"/>
              </a:xfrm>
              <a:prstGeom prst="flowChartAlternateProcess">
                <a:avLst/>
              </a:prstGeom>
              <a:solidFill>
                <a:schemeClr val="bg1"/>
              </a:solidFill>
              <a:ln w="38100"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Alternate Process 8"/>
              <p:cNvSpPr/>
              <p:nvPr/>
            </p:nvSpPr>
            <p:spPr>
              <a:xfrm>
                <a:off x="7192089" y="2346959"/>
                <a:ext cx="807862" cy="798731"/>
              </a:xfrm>
              <a:prstGeom prst="flowChartAlternateProcess">
                <a:avLst/>
              </a:prstGeom>
              <a:solidFill>
                <a:schemeClr val="bg1"/>
              </a:solidFill>
              <a:ln w="38100"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859625" y="2423158"/>
              <a:ext cx="830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?</a:t>
              </a:r>
              <a:endParaRPr lang="en-US" sz="3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02710" y="2423158"/>
              <a:ext cx="830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?</a:t>
              </a:r>
              <a:endParaRPr lang="en-US" sz="3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2568" y="2346957"/>
            <a:ext cx="1252606" cy="798731"/>
            <a:chOff x="2220578" y="3992879"/>
            <a:chExt cx="1252606" cy="798731"/>
          </a:xfrm>
        </p:grpSpPr>
        <p:sp>
          <p:nvSpPr>
            <p:cNvPr id="14" name="Flowchart: Alternate Process 13"/>
            <p:cNvSpPr/>
            <p:nvPr/>
          </p:nvSpPr>
          <p:spPr>
            <a:xfrm>
              <a:off x="2266298" y="3992879"/>
              <a:ext cx="807862" cy="798731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0578" y="4069078"/>
              <a:ext cx="1252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</a:rPr>
                <a:t>417</a:t>
              </a:r>
              <a:endParaRPr lang="en-US" sz="36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39214" y="2346955"/>
            <a:ext cx="1252606" cy="798731"/>
            <a:chOff x="2235818" y="3992879"/>
            <a:chExt cx="1252606" cy="798731"/>
          </a:xfrm>
        </p:grpSpPr>
        <p:sp>
          <p:nvSpPr>
            <p:cNvPr id="18" name="Flowchart: Alternate Process 17"/>
            <p:cNvSpPr/>
            <p:nvPr/>
          </p:nvSpPr>
          <p:spPr>
            <a:xfrm>
              <a:off x="2266297" y="3992879"/>
              <a:ext cx="1092243" cy="798731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35818" y="4069078"/>
              <a:ext cx="1252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</a:rPr>
                <a:t>2457</a:t>
              </a:r>
              <a:endParaRPr lang="en-US" sz="36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69273" y="3323481"/>
            <a:ext cx="2740628" cy="2734554"/>
            <a:chOff x="948012" y="3196865"/>
            <a:chExt cx="2740628" cy="2734554"/>
          </a:xfrm>
        </p:grpSpPr>
        <p:sp>
          <p:nvSpPr>
            <p:cNvPr id="21" name="TextBox 20"/>
            <p:cNvSpPr txBox="1"/>
            <p:nvPr/>
          </p:nvSpPr>
          <p:spPr>
            <a:xfrm>
              <a:off x="948012" y="3241576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1668</a:t>
              </a:r>
              <a:endParaRPr lang="en-US" sz="36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364507" y="3196865"/>
              <a:ext cx="0" cy="124582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364507" y="3814618"/>
              <a:ext cx="11099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454780" y="3230441"/>
              <a:ext cx="492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4</a:t>
              </a:r>
              <a:endParaRPr lang="en-US" sz="3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8012" y="3929041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</a:t>
              </a:r>
              <a:r>
                <a:rPr lang="en-US" sz="3600" dirty="0" smtClean="0"/>
                <a:t> 06</a:t>
              </a:r>
              <a:endParaRPr lang="en-US" sz="3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29722" y="4602449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28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02983" y="5285088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0</a:t>
              </a:r>
              <a:endParaRPr lang="en-US" sz="3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36798" y="3908073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41</a:t>
              </a:r>
              <a:r>
                <a:rPr lang="en-US" sz="36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02710" y="3409326"/>
            <a:ext cx="2831329" cy="2097187"/>
            <a:chOff x="7402710" y="3409326"/>
            <a:chExt cx="2831329" cy="2097187"/>
          </a:xfrm>
        </p:grpSpPr>
        <p:sp>
          <p:nvSpPr>
            <p:cNvPr id="39" name="TextBox 38"/>
            <p:cNvSpPr txBox="1"/>
            <p:nvPr/>
          </p:nvSpPr>
          <p:spPr>
            <a:xfrm>
              <a:off x="8110957" y="3409326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819</a:t>
              </a:r>
              <a:endParaRPr lang="en-US" sz="3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82197" y="4130476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2</a:t>
              </a:r>
              <a:endParaRPr lang="en-US" sz="3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60096" y="4860182"/>
              <a:ext cx="135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2457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402710" y="3841802"/>
                  <a:ext cx="135184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2710" y="3841802"/>
                  <a:ext cx="1351842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/>
            <p:nvPr/>
          </p:nvCxnSpPr>
          <p:spPr>
            <a:xfrm>
              <a:off x="7994752" y="4700085"/>
              <a:ext cx="126580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64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9132" y="140315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2074" y="1450519"/>
            <a:ext cx="9893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Hai con </a:t>
            </a:r>
            <a:r>
              <a:rPr lang="en-US" sz="2400" dirty="0" err="1" smtClean="0"/>
              <a:t>cà</a:t>
            </a:r>
            <a:r>
              <a:rPr lang="en-US" sz="2400" dirty="0" smtClean="0"/>
              <a:t> </a:t>
            </a:r>
            <a:r>
              <a:rPr lang="en-US" sz="2400" dirty="0" err="1" smtClean="0"/>
              <a:t>cuống</a:t>
            </a:r>
            <a:r>
              <a:rPr lang="en-US" sz="2400" dirty="0" smtClean="0"/>
              <a:t> A, B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tôm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bới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chỗ</a:t>
            </a:r>
            <a:r>
              <a:rPr lang="en-US" sz="2400" dirty="0" smtClean="0"/>
              <a:t> </a:t>
            </a:r>
            <a:r>
              <a:rPr lang="en-US" sz="2400" dirty="0" err="1" smtClean="0"/>
              <a:t>cụm</a:t>
            </a:r>
            <a:r>
              <a:rPr lang="en-US" sz="2400" dirty="0" smtClean="0"/>
              <a:t> </a:t>
            </a:r>
            <a:r>
              <a:rPr lang="en-US" sz="2400" dirty="0" err="1" smtClean="0"/>
              <a:t>rong</a:t>
            </a:r>
            <a:r>
              <a:rPr lang="en-US" sz="2400" dirty="0" smtClean="0"/>
              <a:t> (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). </a:t>
            </a:r>
            <a:r>
              <a:rPr lang="en-US" sz="2400" dirty="0" err="1" smtClean="0"/>
              <a:t>Cà</a:t>
            </a:r>
            <a:r>
              <a:rPr lang="en-US" sz="2400" dirty="0" smtClean="0"/>
              <a:t> </a:t>
            </a:r>
            <a:r>
              <a:rPr lang="en-US" sz="2400" dirty="0" err="1" smtClean="0"/>
              <a:t>cuống</a:t>
            </a:r>
            <a:r>
              <a:rPr lang="en-US" sz="2400" dirty="0" smtClean="0"/>
              <a:t> A </a:t>
            </a:r>
            <a:r>
              <a:rPr lang="en-US" sz="2400" dirty="0" err="1" smtClean="0"/>
              <a:t>bơi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gấp</a:t>
            </a:r>
            <a:r>
              <a:rPr lang="en-US" sz="2400" dirty="0" smtClean="0"/>
              <a:t> </a:t>
            </a:r>
            <a:r>
              <a:rPr lang="en-US" sz="2400" dirty="0" err="1" smtClean="0"/>
              <a:t>khúc</a:t>
            </a:r>
            <a:r>
              <a:rPr lang="en-US" sz="2400" dirty="0" smtClean="0"/>
              <a:t> </a:t>
            </a:r>
            <a:r>
              <a:rPr lang="en-US" sz="2400" dirty="0" err="1" smtClean="0"/>
              <a:t>gồm</a:t>
            </a:r>
            <a:r>
              <a:rPr lang="en-US" sz="2400" dirty="0" smtClean="0"/>
              <a:t> 4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, </a:t>
            </a:r>
            <a:r>
              <a:rPr lang="en-US" sz="2400" dirty="0" err="1" smtClean="0"/>
              <a:t>cà</a:t>
            </a:r>
            <a:r>
              <a:rPr lang="en-US" sz="2400" dirty="0" smtClean="0"/>
              <a:t> </a:t>
            </a:r>
            <a:r>
              <a:rPr lang="en-US" sz="2400" dirty="0" err="1" smtClean="0"/>
              <a:t>cuống</a:t>
            </a:r>
            <a:r>
              <a:rPr lang="en-US" sz="2400" dirty="0" smtClean="0"/>
              <a:t> B </a:t>
            </a:r>
            <a:r>
              <a:rPr lang="en-US" sz="2400" dirty="0" err="1" smtClean="0"/>
              <a:t>bơi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gấp</a:t>
            </a:r>
            <a:r>
              <a:rPr lang="en-US" sz="2400" dirty="0" smtClean="0"/>
              <a:t> </a:t>
            </a:r>
            <a:r>
              <a:rPr lang="en-US" sz="2400" dirty="0" err="1" smtClean="0"/>
              <a:t>khúc</a:t>
            </a:r>
            <a:r>
              <a:rPr lang="en-US" sz="2400" dirty="0" smtClean="0"/>
              <a:t> </a:t>
            </a:r>
            <a:r>
              <a:rPr lang="en-US" sz="2400" dirty="0" err="1" smtClean="0"/>
              <a:t>gồm</a:t>
            </a:r>
            <a:r>
              <a:rPr lang="en-US" sz="2400" dirty="0" smtClean="0"/>
              <a:t> 3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Hỏi</a:t>
            </a:r>
            <a:r>
              <a:rPr lang="en-US" sz="2400" dirty="0" smtClean="0"/>
              <a:t> </a:t>
            </a:r>
            <a:r>
              <a:rPr lang="en-US" sz="2400" dirty="0" err="1" smtClean="0"/>
              <a:t>quãng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bơi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cà</a:t>
            </a:r>
            <a:r>
              <a:rPr lang="en-US" sz="2400" dirty="0" smtClean="0"/>
              <a:t> </a:t>
            </a:r>
            <a:r>
              <a:rPr lang="en-US" sz="2400" dirty="0" err="1" smtClean="0"/>
              <a:t>cuống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ngắn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229" r="1882"/>
          <a:stretch/>
        </p:blipFill>
        <p:spPr>
          <a:xfrm>
            <a:off x="411480" y="3329414"/>
            <a:ext cx="5852237" cy="2481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4074" y="3329414"/>
            <a:ext cx="596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Quãng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bơi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cuống</a:t>
            </a:r>
            <a:r>
              <a:rPr lang="en-US" sz="2400" dirty="0" smtClean="0">
                <a:solidFill>
                  <a:srgbClr val="FF0000"/>
                </a:solidFill>
              </a:rPr>
              <a:t> A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7817" y="3869481"/>
            <a:ext cx="596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515 x 4 = 2 060 (cm)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4074" y="4532180"/>
            <a:ext cx="596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Quãng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bơi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cuống</a:t>
            </a:r>
            <a:r>
              <a:rPr lang="en-US" sz="2400" dirty="0" smtClean="0">
                <a:solidFill>
                  <a:srgbClr val="FF0000"/>
                </a:solidFill>
              </a:rPr>
              <a:t> B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7817" y="5072247"/>
            <a:ext cx="596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928 x 3 = 2 784 (cm)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0514" y="5658034"/>
            <a:ext cx="722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=&gt; </a:t>
            </a:r>
            <a:r>
              <a:rPr lang="en-US" sz="2400" b="1" dirty="0" err="1" smtClean="0">
                <a:solidFill>
                  <a:srgbClr val="0033CC"/>
                </a:solidFill>
              </a:rPr>
              <a:t>Quãng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đường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bơi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của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cà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cuống</a:t>
            </a:r>
            <a:r>
              <a:rPr lang="en-US" sz="2400" b="1" dirty="0" smtClean="0">
                <a:solidFill>
                  <a:srgbClr val="0033CC"/>
                </a:solidFill>
              </a:rPr>
              <a:t> A </a:t>
            </a:r>
            <a:r>
              <a:rPr lang="en-US" sz="2400" b="1" dirty="0" err="1" smtClean="0">
                <a:solidFill>
                  <a:srgbClr val="0033CC"/>
                </a:solidFill>
              </a:rPr>
              <a:t>ngắn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hơn</a:t>
            </a:r>
            <a:r>
              <a:rPr lang="en-US" sz="2400" b="1" dirty="0" smtClean="0">
                <a:solidFill>
                  <a:srgbClr val="0033CC"/>
                </a:solidFill>
              </a:rPr>
              <a:t>.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132" y="3900258"/>
            <a:ext cx="128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2 060 m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781" y="5364917"/>
            <a:ext cx="131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2 784 m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49132" y="140315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644728" y="1436332"/>
            <a:ext cx="2104311" cy="523221"/>
            <a:chOff x="1644728" y="1436332"/>
            <a:chExt cx="2104311" cy="523221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2146435" y="1436332"/>
              <a:ext cx="662754" cy="523221"/>
            </a:xfrm>
            <a:prstGeom prst="flowChartAlternateProcess">
              <a:avLst/>
            </a:prstGeom>
            <a:solidFill>
              <a:srgbClr val="FFB3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4728" y="1436333"/>
              <a:ext cx="21043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b) 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  <a:endParaRPr lang="en-US" sz="2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49131" y="2029408"/>
            <a:ext cx="10481887" cy="1864518"/>
            <a:chOff x="849131" y="2029408"/>
            <a:chExt cx="10481887" cy="1864518"/>
          </a:xfrm>
        </p:grpSpPr>
        <p:sp>
          <p:nvSpPr>
            <p:cNvPr id="8" name="TextBox 7"/>
            <p:cNvSpPr txBox="1"/>
            <p:nvPr/>
          </p:nvSpPr>
          <p:spPr>
            <a:xfrm>
              <a:off x="849131" y="2029408"/>
              <a:ext cx="1048188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       </a:t>
              </a:r>
              <a:r>
                <a:rPr lang="en-US" sz="2800" dirty="0" err="1" smtClean="0"/>
                <a:t>Quãng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tôm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gồm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nhau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quãng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tôm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quãng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cuống</a:t>
              </a:r>
              <a:r>
                <a:rPr lang="en-US" sz="2800" dirty="0" smtClean="0"/>
                <a:t> A.</a:t>
              </a:r>
            </a:p>
            <a:p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         cm.</a:t>
              </a:r>
              <a:endParaRPr lang="en-US" sz="280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969360" y="3095195"/>
              <a:ext cx="1434165" cy="798731"/>
              <a:chOff x="6969360" y="3095195"/>
              <a:chExt cx="1434165" cy="798731"/>
            </a:xfrm>
          </p:grpSpPr>
          <p:sp>
            <p:nvSpPr>
              <p:cNvPr id="9" name="Flowchart: Alternate Process 8"/>
              <p:cNvSpPr/>
              <p:nvPr/>
            </p:nvSpPr>
            <p:spPr>
              <a:xfrm>
                <a:off x="6969360" y="3095195"/>
                <a:ext cx="807862" cy="798731"/>
              </a:xfrm>
              <a:prstGeom prst="flowChartAlternateProcess">
                <a:avLst/>
              </a:prstGeom>
              <a:solidFill>
                <a:schemeClr val="bg1"/>
              </a:solidFill>
              <a:ln w="38100"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50919" y="3171394"/>
                <a:ext cx="12526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?</a:t>
                </a:r>
                <a:endParaRPr lang="en-US" sz="3600" dirty="0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229" r="1882"/>
          <a:stretch/>
        </p:blipFill>
        <p:spPr>
          <a:xfrm>
            <a:off x="381000" y="3857634"/>
            <a:ext cx="5852237" cy="248105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587345" y="4541788"/>
            <a:ext cx="6313686" cy="757433"/>
            <a:chOff x="3173585" y="5373996"/>
            <a:chExt cx="6313686" cy="757433"/>
          </a:xfrm>
        </p:grpSpPr>
        <p:sp>
          <p:nvSpPr>
            <p:cNvPr id="14" name="Rounded Rectangle 13"/>
            <p:cNvSpPr/>
            <p:nvPr/>
          </p:nvSpPr>
          <p:spPr>
            <a:xfrm>
              <a:off x="3173585" y="5373996"/>
              <a:ext cx="4537855" cy="75743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E549A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04253" y="5471268"/>
              <a:ext cx="6183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2 060 cm : 5 = 412 cm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05822" y="3095770"/>
            <a:ext cx="1252606" cy="798731"/>
            <a:chOff x="2201724" y="3992879"/>
            <a:chExt cx="1252606" cy="798731"/>
          </a:xfrm>
        </p:grpSpPr>
        <p:sp>
          <p:nvSpPr>
            <p:cNvPr id="17" name="Flowchart: Alternate Process 16"/>
            <p:cNvSpPr/>
            <p:nvPr/>
          </p:nvSpPr>
          <p:spPr>
            <a:xfrm>
              <a:off x="2266298" y="3992879"/>
              <a:ext cx="807862" cy="798731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01724" y="4069078"/>
              <a:ext cx="1252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</a:rPr>
                <a:t>412</a:t>
              </a:r>
              <a:endParaRPr lang="en-US" sz="36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22479" y="4439005"/>
            <a:ext cx="128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2 060 m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6275" y="5099166"/>
            <a:ext cx="16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2 060 m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994" y="5868546"/>
            <a:ext cx="131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2 784 m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9132" y="140315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5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2074" y="1385867"/>
            <a:ext cx="9893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Biết</a:t>
            </a:r>
            <a:r>
              <a:rPr lang="en-US" sz="2400" dirty="0" smtClean="0"/>
              <a:t> 8 </a:t>
            </a:r>
            <a:r>
              <a:rPr lang="en-US" sz="2400" dirty="0" err="1" smtClean="0"/>
              <a:t>cục</a:t>
            </a:r>
            <a:r>
              <a:rPr lang="en-US" sz="2400" dirty="0" smtClean="0"/>
              <a:t> pin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1 680 g.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rô-bốt</a:t>
            </a:r>
            <a:r>
              <a:rPr lang="en-US" sz="2400" dirty="0" smtClean="0"/>
              <a:t> </a:t>
            </a:r>
            <a:r>
              <a:rPr lang="en-US" sz="2400" dirty="0" err="1" smtClean="0"/>
              <a:t>chưa</a:t>
            </a:r>
            <a:r>
              <a:rPr lang="en-US" sz="2400" dirty="0" smtClean="0"/>
              <a:t> </a:t>
            </a:r>
            <a:r>
              <a:rPr lang="en-US" sz="2400" dirty="0" err="1" smtClean="0"/>
              <a:t>lắp</a:t>
            </a:r>
            <a:r>
              <a:rPr lang="en-US" sz="2400" dirty="0" smtClean="0"/>
              <a:t> pin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2 000 g.</a:t>
            </a:r>
          </a:p>
          <a:p>
            <a:r>
              <a:rPr lang="en-US" sz="2400" dirty="0" smtClean="0"/>
              <a:t>a)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cục</a:t>
            </a:r>
            <a:r>
              <a:rPr lang="en-US" sz="2400" dirty="0" smtClean="0"/>
              <a:t> pin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gam?</a:t>
            </a:r>
          </a:p>
          <a:p>
            <a:r>
              <a:rPr lang="en-US" sz="2400" dirty="0" smtClean="0"/>
              <a:t>b)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lắp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pin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, </a:t>
            </a:r>
            <a:r>
              <a:rPr lang="en-US" sz="2400" dirty="0" err="1" smtClean="0"/>
              <a:t>rô-bốt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nhẹ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gam?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5898" y="3150695"/>
            <a:ext cx="5774211" cy="2223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334" y="3331664"/>
            <a:ext cx="4713309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giải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6099" y="3733489"/>
            <a:ext cx="555615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i="1" dirty="0" smtClean="0"/>
              <a:t>a) </a:t>
            </a:r>
            <a:r>
              <a:rPr lang="en-US" sz="2400" i="1" dirty="0" err="1" smtClean="0"/>
              <a:t>Mỗi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cục</a:t>
            </a:r>
            <a:r>
              <a:rPr lang="en-US" sz="2400" i="1" dirty="0" smtClean="0"/>
              <a:t> pin </a:t>
            </a:r>
            <a:r>
              <a:rPr lang="en-US" sz="2400" i="1" dirty="0" err="1" smtClean="0"/>
              <a:t>cân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nặng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 gam </a:t>
            </a:r>
            <a:r>
              <a:rPr lang="en-US" sz="2400" i="1" dirty="0" err="1" smtClean="0"/>
              <a:t>là</a:t>
            </a:r>
            <a:r>
              <a:rPr lang="en-US" sz="2400" i="1" dirty="0" smtClean="0"/>
              <a:t>: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35201" y="4159118"/>
            <a:ext cx="4713309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i="1" dirty="0" smtClean="0">
                <a:solidFill>
                  <a:srgbClr val="FF0000"/>
                </a:solidFill>
              </a:rPr>
              <a:t>1 680 : 8 = 210 (g)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8039" y="4615739"/>
            <a:ext cx="4713309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i="1" dirty="0" err="1" smtClean="0"/>
              <a:t>Đáp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: 201 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021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9132" y="140315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5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2074" y="1385867"/>
            <a:ext cx="9893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Biết</a:t>
            </a:r>
            <a:r>
              <a:rPr lang="en-US" sz="2400" dirty="0" smtClean="0"/>
              <a:t> 8 </a:t>
            </a:r>
            <a:r>
              <a:rPr lang="en-US" sz="2400" dirty="0" err="1" smtClean="0"/>
              <a:t>cục</a:t>
            </a:r>
            <a:r>
              <a:rPr lang="en-US" sz="2400" dirty="0" smtClean="0"/>
              <a:t> pin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1 680 g.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rô-bốt</a:t>
            </a:r>
            <a:r>
              <a:rPr lang="en-US" sz="2400" dirty="0" smtClean="0"/>
              <a:t> </a:t>
            </a:r>
            <a:r>
              <a:rPr lang="en-US" sz="2400" dirty="0" err="1" smtClean="0"/>
              <a:t>chưa</a:t>
            </a:r>
            <a:r>
              <a:rPr lang="en-US" sz="2400" dirty="0" smtClean="0"/>
              <a:t> </a:t>
            </a:r>
            <a:r>
              <a:rPr lang="en-US" sz="2400" dirty="0" err="1" smtClean="0"/>
              <a:t>lắp</a:t>
            </a:r>
            <a:r>
              <a:rPr lang="en-US" sz="2400" dirty="0" smtClean="0"/>
              <a:t> pin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2 000 g.</a:t>
            </a:r>
          </a:p>
          <a:p>
            <a:r>
              <a:rPr lang="en-US" sz="2400" dirty="0" smtClean="0"/>
              <a:t>a)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cục</a:t>
            </a:r>
            <a:r>
              <a:rPr lang="en-US" sz="2400" dirty="0" smtClean="0"/>
              <a:t> pin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gam?</a:t>
            </a:r>
          </a:p>
          <a:p>
            <a:r>
              <a:rPr lang="en-US" sz="2400" dirty="0" smtClean="0"/>
              <a:t>b)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lắp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pin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, </a:t>
            </a:r>
            <a:r>
              <a:rPr lang="en-US" sz="2400" dirty="0" err="1" smtClean="0"/>
              <a:t>rô-bốt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nhẹ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nặng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gam?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5898" y="3150695"/>
            <a:ext cx="5774211" cy="2223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099" y="3364038"/>
            <a:ext cx="3247065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i="1" dirty="0" smtClean="0"/>
              <a:t>b) Theo </a:t>
            </a:r>
            <a:r>
              <a:rPr lang="en-US" sz="2400" i="1" dirty="0" err="1" smtClean="0"/>
              <a:t>hình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vẽ</a:t>
            </a:r>
            <a:r>
              <a:rPr lang="en-US" sz="2400" i="1" dirty="0" smtClean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098" y="3801065"/>
            <a:ext cx="4713309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i="1" dirty="0" smtClean="0"/>
              <a:t>- </a:t>
            </a:r>
            <a:r>
              <a:rPr lang="en-US" sz="2400" i="1" dirty="0" err="1" smtClean="0"/>
              <a:t>Rô-bốt</a:t>
            </a:r>
            <a:r>
              <a:rPr lang="en-US" sz="2400" i="1" dirty="0" smtClean="0"/>
              <a:t> A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lắp</a:t>
            </a:r>
            <a:r>
              <a:rPr lang="en-US" sz="2400" i="1" dirty="0" smtClean="0"/>
              <a:t> 5 </a:t>
            </a:r>
            <a:r>
              <a:rPr lang="en-US" sz="2400" i="1" dirty="0" err="1" smtClean="0"/>
              <a:t>cục</a:t>
            </a:r>
            <a:r>
              <a:rPr lang="en-US" sz="2400" i="1" dirty="0" smtClean="0"/>
              <a:t> pin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11612" y="5215066"/>
            <a:ext cx="6535211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i="1" dirty="0" smtClean="0">
                <a:solidFill>
                  <a:srgbClr val="FF0000"/>
                </a:solidFill>
              </a:rPr>
              <a:t>=&gt; </a:t>
            </a:r>
            <a:r>
              <a:rPr lang="en-US" sz="2400" i="1" dirty="0" err="1" smtClean="0">
                <a:solidFill>
                  <a:srgbClr val="FF0000"/>
                </a:solidFill>
              </a:rPr>
              <a:t>Rô-bốt</a:t>
            </a:r>
            <a:r>
              <a:rPr lang="en-US" sz="2400" i="1" dirty="0" smtClean="0">
                <a:solidFill>
                  <a:srgbClr val="FF0000"/>
                </a:solidFill>
              </a:rPr>
              <a:t> A </a:t>
            </a:r>
            <a:r>
              <a:rPr lang="en-US" sz="2400" i="1" dirty="0" err="1" smtClean="0">
                <a:solidFill>
                  <a:srgbClr val="FF0000"/>
                </a:solidFill>
              </a:rPr>
              <a:t>nhẹ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nhất</a:t>
            </a:r>
            <a:r>
              <a:rPr lang="en-US" sz="2400" i="1" dirty="0" smtClean="0">
                <a:solidFill>
                  <a:srgbClr val="FF0000"/>
                </a:solidFill>
              </a:rPr>
              <a:t>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8074" y="5630479"/>
            <a:ext cx="4713309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i="1" dirty="0" smtClean="0">
                <a:solidFill>
                  <a:srgbClr val="0033CC"/>
                </a:solidFill>
              </a:rPr>
              <a:t>2 000 g + 210 g x 5 = </a:t>
            </a:r>
            <a:r>
              <a:rPr lang="en-US" sz="2400" i="1" smtClean="0">
                <a:solidFill>
                  <a:srgbClr val="0033CC"/>
                </a:solidFill>
              </a:rPr>
              <a:t>3 050 </a:t>
            </a:r>
            <a:r>
              <a:rPr lang="en-US" sz="2400" i="1" dirty="0" smtClean="0">
                <a:solidFill>
                  <a:srgbClr val="0033CC"/>
                </a:solidFill>
              </a:rPr>
              <a:t>g</a:t>
            </a:r>
            <a:endParaRPr lang="en-US" sz="2400" i="1" dirty="0">
              <a:solidFill>
                <a:srgbClr val="0033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558" y="5633637"/>
            <a:ext cx="10592367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i="1" dirty="0" err="1" smtClean="0"/>
              <a:t>Cân</a:t>
            </a:r>
            <a:r>
              <a:rPr lang="en-US" sz="2400" i="1" dirty="0" smtClean="0"/>
              <a:t> </a:t>
            </a:r>
            <a:r>
              <a:rPr lang="en-US" sz="2400" i="1" dirty="0" err="1"/>
              <a:t>nặng</a:t>
            </a:r>
            <a:r>
              <a:rPr lang="en-US" sz="2400" i="1" dirty="0"/>
              <a:t> </a:t>
            </a:r>
            <a:r>
              <a:rPr lang="en-US" sz="2400" i="1" dirty="0" err="1"/>
              <a:t>sau</a:t>
            </a:r>
            <a:r>
              <a:rPr lang="en-US" sz="2400" i="1" dirty="0"/>
              <a:t> </a:t>
            </a:r>
            <a:r>
              <a:rPr lang="en-US" sz="2400" i="1" dirty="0" err="1"/>
              <a:t>khi</a:t>
            </a:r>
            <a:r>
              <a:rPr lang="en-US" sz="2400" i="1" dirty="0"/>
              <a:t> </a:t>
            </a:r>
            <a:r>
              <a:rPr lang="en-US" sz="2400" i="1" dirty="0" err="1"/>
              <a:t>lắp</a:t>
            </a:r>
            <a:r>
              <a:rPr lang="en-US" sz="2400" i="1" dirty="0"/>
              <a:t> pin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rô-bốt</a:t>
            </a:r>
            <a:r>
              <a:rPr lang="en-US" sz="2400" i="1" dirty="0"/>
              <a:t> A </a:t>
            </a:r>
            <a:r>
              <a:rPr lang="en-US" sz="2400" i="1" dirty="0" err="1"/>
              <a:t>là</a:t>
            </a:r>
            <a:r>
              <a:rPr lang="en-US" sz="2400" i="1" dirty="0"/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098" y="4286014"/>
            <a:ext cx="4713309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i="1" dirty="0" smtClean="0"/>
              <a:t>- </a:t>
            </a:r>
            <a:r>
              <a:rPr lang="en-US" sz="2400" i="1" dirty="0" err="1" smtClean="0"/>
              <a:t>Rô-bốt</a:t>
            </a:r>
            <a:r>
              <a:rPr lang="en-US" sz="2400" i="1" dirty="0" smtClean="0"/>
              <a:t> B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lắp</a:t>
            </a:r>
            <a:r>
              <a:rPr lang="en-US" sz="2400" i="1" dirty="0" smtClean="0"/>
              <a:t> 6 </a:t>
            </a:r>
            <a:r>
              <a:rPr lang="en-US" sz="2400" i="1" dirty="0" err="1" smtClean="0"/>
              <a:t>cục</a:t>
            </a:r>
            <a:r>
              <a:rPr lang="en-US" sz="2400" i="1" dirty="0" smtClean="0"/>
              <a:t> pin</a:t>
            </a:r>
            <a:endParaRPr lang="en-US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6097" y="4763905"/>
            <a:ext cx="4713309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i="1" dirty="0" smtClean="0"/>
              <a:t>- </a:t>
            </a:r>
            <a:r>
              <a:rPr lang="en-US" sz="2400" i="1" dirty="0" err="1" smtClean="0"/>
              <a:t>Rô-bốt</a:t>
            </a:r>
            <a:r>
              <a:rPr lang="en-US" sz="2400" i="1" dirty="0" smtClean="0"/>
              <a:t> C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lắp</a:t>
            </a:r>
            <a:r>
              <a:rPr lang="en-US" sz="2400" i="1" dirty="0" smtClean="0"/>
              <a:t> 8 </a:t>
            </a:r>
            <a:r>
              <a:rPr lang="en-US" sz="2400" i="1" dirty="0" err="1" smtClean="0"/>
              <a:t>cục</a:t>
            </a:r>
            <a:r>
              <a:rPr lang="en-US" sz="2400" i="1" dirty="0" smtClean="0"/>
              <a:t> pin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348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4400" dirty="0" smtClean="0">
                <a:latin typeface="Arial" panose="020B0604020202020204" pitchFamily="34" charset="0"/>
              </a:rPr>
              <a:t>8 491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4400" dirty="0" smtClean="0">
                <a:latin typeface="Arial" panose="020B0604020202020204" pitchFamily="34" charset="0"/>
              </a:rPr>
              <a:t>8 481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5645" y="4233545"/>
            <a:ext cx="3424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1 213 x 7 = 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A. </a:t>
            </a:r>
            <a:r>
              <a:rPr lang="en-US" altLang="en-US" sz="4000" dirty="0" smtClean="0">
                <a:latin typeface="Arial" panose="020B0604020202020204" pitchFamily="34" charset="0"/>
              </a:rPr>
              <a:t>2 131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B. </a:t>
            </a:r>
            <a:r>
              <a:rPr lang="en-US" altLang="en-US" sz="4000" dirty="0" smtClean="0">
                <a:latin typeface="Arial" panose="020B0604020202020204" pitchFamily="34" charset="0"/>
              </a:rPr>
              <a:t>2 031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2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553775" y="4233545"/>
            <a:ext cx="3288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6 393 : 3 = 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</a:t>
            </a:r>
            <a:r>
              <a:rPr lang="en-US" altLang="en-US" sz="4400" dirty="0" smtClean="0">
                <a:latin typeface="Arial" panose="020B0604020202020204" pitchFamily="34" charset="0"/>
              </a:rPr>
              <a:t>6 540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</a:rPr>
              <a:t>A. </a:t>
            </a:r>
            <a:r>
              <a:rPr lang="en-US" altLang="en-US" sz="4800" dirty="0" smtClean="0">
                <a:latin typeface="Arial" panose="020B0604020202020204" pitchFamily="34" charset="0"/>
              </a:rPr>
              <a:t>6 530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5648" y="4170680"/>
            <a:ext cx="3424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2 180 x 3 = 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</a:t>
            </a:r>
            <a:r>
              <a:rPr lang="en-US" altLang="en-US" sz="4400" dirty="0" smtClean="0">
                <a:latin typeface="Arial" panose="020B0604020202020204" pitchFamily="34" charset="0"/>
              </a:rPr>
              <a:t>913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A. </a:t>
            </a:r>
            <a:r>
              <a:rPr lang="en-US" altLang="en-US" sz="4000" dirty="0" smtClean="0">
                <a:latin typeface="Arial" panose="020B0604020202020204" pitchFamily="34" charset="0"/>
              </a:rPr>
              <a:t>013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9217" y="4347210"/>
            <a:ext cx="3116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3 652 : 4 =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8880" y="2037808"/>
            <a:ext cx="7119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60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1)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1295" y="223582"/>
            <a:ext cx="2643363" cy="980661"/>
            <a:chOff x="1297691" y="0"/>
            <a:chExt cx="2643363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297691" y="197943"/>
              <a:ext cx="26433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CỘNG, TRỪ, NHÂN, CHIA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TRONG PHẠM VI 10 000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684000" cy="6878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470" y="779111"/>
            <a:ext cx="12403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96"/>
            <a:r>
              <a:rPr lang="en-US" sz="4200" dirty="0" smtClean="0">
                <a:solidFill>
                  <a:prstClr val="black"/>
                </a:solidFill>
                <a:latin typeface="HP001 4 hang 1 ô ly" panose="020B0603050302020204" pitchFamily="34" charset="0"/>
              </a:rPr>
              <a:t>    </a:t>
            </a:r>
            <a:r>
              <a:rPr lang="en-US" sz="4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4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</a:t>
            </a:r>
            <a:r>
              <a:rPr lang="en-US" sz="4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wgày</a:t>
            </a:r>
            <a:r>
              <a:rPr lang="en-US" sz="4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</a:t>
            </a:r>
            <a:r>
              <a:rPr lang="el-GR" sz="4200" b="1" dirty="0">
                <a:solidFill>
                  <a:prstClr val="white"/>
                </a:solidFill>
                <a:latin typeface="HP001 4 hàng" panose="020B0603050302020204" pitchFamily="34" charset="0"/>
              </a:rPr>
              <a:t>κ</a:t>
            </a:r>
            <a:r>
              <a:rPr lang="en-US" sz="4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áng</a:t>
            </a:r>
            <a:r>
              <a:rPr lang="en-US" sz="4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</a:t>
            </a:r>
            <a:r>
              <a:rPr lang="en-US" sz="4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wăm</a:t>
            </a:r>
            <a:r>
              <a:rPr lang="en-US" sz="4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8140" y="1631031"/>
            <a:ext cx="53429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96"/>
            <a:r>
              <a:rPr lang="en-US" sz="45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TǨn</a:t>
            </a:r>
            <a:endParaRPr lang="en-US" sz="4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4526" y="2556825"/>
            <a:ext cx="11053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96"/>
            <a:r>
              <a:rPr lang="en-US" sz="4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Lu</a:t>
            </a:r>
            <a:r>
              <a:rPr lang="el-GR" sz="4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ΐ</a:t>
            </a:r>
            <a:r>
              <a:rPr lang="en-US" sz="4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İn </a:t>
            </a:r>
            <a:r>
              <a:rPr lang="en-US" sz="4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Ǉập</a:t>
            </a:r>
            <a:r>
              <a:rPr lang="en-US" sz="4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l-GR" sz="4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ε</a:t>
            </a:r>
            <a:r>
              <a:rPr lang="en-US" sz="42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ung</a:t>
            </a:r>
            <a:r>
              <a:rPr lang="en-US" sz="4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l-GR" sz="4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(</a:t>
            </a:r>
            <a:r>
              <a:rPr lang="en-US" sz="4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Ǉ</a:t>
            </a:r>
            <a:r>
              <a:rPr lang="el-GR" sz="4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Η</a:t>
            </a:r>
            <a:r>
              <a:rPr lang="en-US" sz="4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Ğt</a:t>
            </a:r>
            <a:r>
              <a:rPr lang="en-US" sz="4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88658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731</Words>
  <Application>Microsoft Office PowerPoint</Application>
  <PresentationFormat>Widescreen</PresentationFormat>
  <Paragraphs>140</Paragraphs>
  <Slides>16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Cambria Math</vt:lpstr>
      <vt:lpstr>HP001 4 hàng</vt:lpstr>
      <vt:lpstr>HP001 4 hang 1 ô ly</vt:lpstr>
      <vt:lpstr>Tahoma</vt:lpstr>
      <vt:lpstr>UTM Cookies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98</cp:revision>
  <dcterms:created xsi:type="dcterms:W3CDTF">2021-06-02T01:34:28Z</dcterms:created>
  <dcterms:modified xsi:type="dcterms:W3CDTF">2022-06-12T03:07:04Z</dcterms:modified>
</cp:coreProperties>
</file>