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</p:sldMasterIdLst>
  <p:notesMasterIdLst>
    <p:notesMasterId r:id="rId17"/>
  </p:notesMasterIdLst>
  <p:sldIdLst>
    <p:sldId id="327" r:id="rId2"/>
    <p:sldId id="475" r:id="rId3"/>
    <p:sldId id="482" r:id="rId4"/>
    <p:sldId id="483" r:id="rId5"/>
    <p:sldId id="481" r:id="rId6"/>
    <p:sldId id="478" r:id="rId7"/>
    <p:sldId id="480" r:id="rId8"/>
    <p:sldId id="479" r:id="rId9"/>
    <p:sldId id="451" r:id="rId10"/>
    <p:sldId id="452" r:id="rId11"/>
    <p:sldId id="453" r:id="rId12"/>
    <p:sldId id="486" r:id="rId13"/>
    <p:sldId id="488" r:id="rId14"/>
    <p:sldId id="462" r:id="rId15"/>
    <p:sldId id="470" r:id="rId16"/>
  </p:sldIdLst>
  <p:sldSz cx="16256000" cy="9144000"/>
  <p:notesSz cx="6858000" cy="9144000"/>
  <p:custDataLst>
    <p:tags r:id="rId18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512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3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6600CC"/>
    <a:srgbClr val="0000FF"/>
    <a:srgbClr val="FF0066"/>
    <a:srgbClr val="FF7C80"/>
    <a:srgbClr val="FF6600"/>
    <a:srgbClr val="3333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48" d="100"/>
          <a:sy n="48" d="100"/>
        </p:scale>
        <p:origin x="302" y="48"/>
      </p:cViewPr>
      <p:guideLst>
        <p:guide orient="horz" pos="2880"/>
        <p:guide pos="51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GV giới thiệu về chủ đề đầu tiên của TV3 (Xem sgv)</a:t>
            </a:r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171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0259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9773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nhận xét phần đọc của cả lớp</a:t>
            </a:r>
          </a:p>
          <a:p>
            <a:endParaRPr lang="en-US"/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6692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nên cho hs khai thác trong sách, hạn chế nhìn màn hình nhiều dễ hại mắt và dẫn đến HS thụ động khi khai thác văn bản trong SGK</a:t>
            </a:r>
          </a:p>
        </p:txBody>
      </p:sp>
    </p:spTree>
    <p:extLst>
      <p:ext uri="{BB962C8B-B14F-4D97-AF65-F5344CB8AC3E}">
        <p14:creationId xmlns:p14="http://schemas.microsoft.com/office/powerpoint/2010/main" val="2809814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0" name="Google Shape;8260;g9fe1004dc8_0_8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1" name="Google Shape;8261;g9fe1004dc8_0_8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9033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2000" y="1496484"/>
            <a:ext cx="12192000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2000" y="4802717"/>
            <a:ext cx="12192000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B01423-D198-4896-B996-AF6CD71AA32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5983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D28DD1-89CB-4A9B-8160-1008CEEB8C2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706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33200" y="486834"/>
            <a:ext cx="350520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486834"/>
            <a:ext cx="10312400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A9502-423E-4957-ACD4-EFEAFA45681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81181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Only Title 1"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1" name="Google Shape;3601;p14"/>
          <p:cNvSpPr txBox="1">
            <a:spLocks noGrp="1"/>
          </p:cNvSpPr>
          <p:nvPr>
            <p:ph type="title"/>
          </p:nvPr>
        </p:nvSpPr>
        <p:spPr>
          <a:xfrm>
            <a:off x="1649734" y="927334"/>
            <a:ext cx="10174933" cy="9962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86399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4"/>
          <p:cNvSpPr txBox="1">
            <a:spLocks noGrp="1"/>
          </p:cNvSpPr>
          <p:nvPr>
            <p:ph type="title"/>
          </p:nvPr>
        </p:nvSpPr>
        <p:spPr>
          <a:xfrm>
            <a:off x="1649734" y="927333"/>
            <a:ext cx="10174933" cy="9962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4"/>
          <p:cNvSpPr txBox="1">
            <a:spLocks noGrp="1"/>
          </p:cNvSpPr>
          <p:nvPr>
            <p:ph type="body" idx="1"/>
          </p:nvPr>
        </p:nvSpPr>
        <p:spPr>
          <a:xfrm>
            <a:off x="1669600" y="2031689"/>
            <a:ext cx="13254933" cy="64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810748" lvl="0" indent="-540498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 sz="2128">
                <a:latin typeface="Nunito"/>
                <a:ea typeface="Nunito"/>
                <a:cs typeface="Nunito"/>
                <a:sym typeface="Nunito"/>
              </a:defRPr>
            </a:lvl1pPr>
            <a:lvl2pPr marL="1621495" lvl="1" indent="-540498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2pPr>
            <a:lvl3pPr marL="2432243" lvl="2" indent="-540498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3pPr>
            <a:lvl4pPr marL="3242991" lvl="3" indent="-540498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4pPr>
            <a:lvl5pPr marL="4053739" lvl="4" indent="-540498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5pPr>
            <a:lvl6pPr marL="4864486" lvl="5" indent="-540498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6pPr>
            <a:lvl7pPr marL="5675234" lvl="6" indent="-540498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7pPr>
            <a:lvl8pPr marL="6485982" lvl="7" indent="-540498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Inconsolata"/>
              <a:buAutoNum type="alphaLcPeriod"/>
              <a:defRPr/>
            </a:lvl8pPr>
            <a:lvl9pPr marL="7296730" lvl="8" indent="-540498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Arial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70425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9" name="Google Shape;5189;p19"/>
          <p:cNvSpPr txBox="1">
            <a:spLocks noGrp="1"/>
          </p:cNvSpPr>
          <p:nvPr>
            <p:ph type="subTitle" idx="1"/>
          </p:nvPr>
        </p:nvSpPr>
        <p:spPr>
          <a:xfrm>
            <a:off x="2242134" y="3425023"/>
            <a:ext cx="11771733" cy="14437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190" name="Google Shape;5190;p19"/>
          <p:cNvSpPr txBox="1">
            <a:spLocks noGrp="1"/>
          </p:cNvSpPr>
          <p:nvPr>
            <p:ph type="subTitle" idx="2"/>
          </p:nvPr>
        </p:nvSpPr>
        <p:spPr>
          <a:xfrm>
            <a:off x="5358578" y="4833111"/>
            <a:ext cx="5764800" cy="8858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256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256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256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256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256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256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256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256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256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1685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00BA3F-51CF-473C-BBC7-9F80CB3FD93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379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9133" y="2279652"/>
            <a:ext cx="140208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9133" y="6119285"/>
            <a:ext cx="140208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E9DFC9-E0D6-4E70-95EC-EE956DA6257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2531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434167"/>
            <a:ext cx="690880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2434167"/>
            <a:ext cx="690880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EE0E17-1536-48C6-87E3-A861F0C00F0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598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7" y="486834"/>
            <a:ext cx="14020800" cy="17674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718" y="2241551"/>
            <a:ext cx="6877049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9718" y="3340100"/>
            <a:ext cx="6877049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29600" y="2241551"/>
            <a:ext cx="6910917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29600" y="3340100"/>
            <a:ext cx="6910917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30A47B-B3AA-4408-B89E-78641CC5715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4977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D8FA65-B14B-4883-88C7-F7A3A55E9A2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4874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8BE4F5-A3A4-4A0F-A638-D990D725B4C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7120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8" y="609600"/>
            <a:ext cx="5242983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0917" y="1316567"/>
            <a:ext cx="8229600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9718" y="2743200"/>
            <a:ext cx="5242983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99C05A-73D7-488D-87AE-9FA1D515BA9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1489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8" y="609600"/>
            <a:ext cx="5242983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910917" y="1316567"/>
            <a:ext cx="8229600" cy="649816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9718" y="2743200"/>
            <a:ext cx="5242983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090DF4-68DF-4AAF-98F9-EB3836BAB8B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2428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7600" y="486834"/>
            <a:ext cx="140208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7600" y="2434167"/>
            <a:ext cx="140208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7600" y="8475134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84800" y="8475134"/>
            <a:ext cx="54864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80800" y="8475134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4264759-E7CE-4A8C-955C-20DA2A50E45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600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4" r:id="rId14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audio" Target="../media/audio4.wav"/><Relationship Id="rId11" Type="http://schemas.openxmlformats.org/officeDocument/2006/relationships/image" Target="../media/image18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1248" y="336871"/>
            <a:ext cx="2078574" cy="2665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05760" y="418380"/>
            <a:ext cx="2086501" cy="2494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0927" y="1451761"/>
            <a:ext cx="597827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14464" y="988800"/>
            <a:ext cx="1472394" cy="192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3109370" y="767548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002060"/>
                </a:solidFill>
                <a:latin typeface="Times New Roman" pitchFamily="18" charset="0"/>
              </a:rPr>
              <a:t>TRƯỜNG TIỂU HỌC HIỆP HOÀ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4338833" y="5990532"/>
            <a:ext cx="6934199" cy="883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defRPr/>
            </a:pPr>
            <a:r>
              <a:rPr lang="en-US" sz="4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viên:Phạm</a:t>
            </a:r>
            <a:r>
              <a:rPr lang="en-US" sz="4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4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endParaRPr lang="en-US" sz="48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1296830" y="1651974"/>
            <a:ext cx="13500099" cy="6608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TIẾNG VIỆT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vẻ</a:t>
            </a:r>
            <a:endParaRPr lang="en-US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diệu</a:t>
            </a:r>
            <a:endParaRPr lang="en-US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1800"/>
              </a:spcBef>
              <a:defRPr/>
            </a:pPr>
            <a:endParaRPr lang="en-US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1800"/>
              </a:spcBef>
              <a:defRPr/>
            </a:pPr>
            <a:endParaRPr lang="en-US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4" descr="Sách Giáo Khoa Tiếng Việt lớp 1 tập 2 - Kết nối Tri thức với cuộc sống (Kèm  bao sách) | Shopee Việt Nam">
            <a:extLst>
              <a:ext uri="{FF2B5EF4-FFF2-40B4-BE49-F238E27FC236}">
                <a16:creationId xmlns:a16="http://schemas.microsoft.com/office/drawing/2014/main" id="{1A6791F7-F248-659F-8CB3-C5AD337169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9" t="44803" r="22145" b="8309"/>
          <a:stretch/>
        </p:blipFill>
        <p:spPr bwMode="auto">
          <a:xfrm>
            <a:off x="597434" y="4646735"/>
            <a:ext cx="3765361" cy="357135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1037787" y="469807"/>
            <a:ext cx="9215604" cy="83099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70C0"/>
                </a:solidFill>
              </a:rPr>
              <a:t>Đọc thầm cá nhân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289B9F-5E31-17D2-7035-CC84DB1BB28A}"/>
              </a:ext>
            </a:extLst>
          </p:cNvPr>
          <p:cNvSpPr txBox="1"/>
          <p:nvPr/>
        </p:nvSpPr>
        <p:spPr>
          <a:xfrm>
            <a:off x="2014024" y="8535360"/>
            <a:ext cx="12227952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/>
              <a:t>Học sinh đọc thầm (đọc bằng mắt) toàn bài.</a:t>
            </a:r>
          </a:p>
        </p:txBody>
      </p:sp>
      <p:pic>
        <p:nvPicPr>
          <p:cNvPr id="1026" name="Picture 2" descr="Trang chủ - NQ Education">
            <a:extLst>
              <a:ext uri="{FF2B5EF4-FFF2-40B4-BE49-F238E27FC236}">
                <a16:creationId xmlns:a16="http://schemas.microsoft.com/office/drawing/2014/main" id="{CDC375CF-0BBE-D9C1-307F-5E4174E9C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811" y="1924555"/>
            <a:ext cx="5190379" cy="601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27960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1037787" y="469807"/>
            <a:ext cx="9215604" cy="83099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70C0"/>
                </a:solidFill>
              </a:rPr>
              <a:t>Đọc nối tiếp trước lớp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289B9F-5E31-17D2-7035-CC84DB1BB28A}"/>
              </a:ext>
            </a:extLst>
          </p:cNvPr>
          <p:cNvSpPr txBox="1"/>
          <p:nvPr/>
        </p:nvSpPr>
        <p:spPr>
          <a:xfrm>
            <a:off x="2014024" y="8535360"/>
            <a:ext cx="12227952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/>
              <a:t>4 học sinh đọc nối tiếp trước lớp.</a:t>
            </a:r>
          </a:p>
        </p:txBody>
      </p:sp>
      <p:pic>
        <p:nvPicPr>
          <p:cNvPr id="3074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id="{DCF6D6CF-5832-61E2-43F4-6F1C26063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619" y="2791791"/>
            <a:ext cx="3498077" cy="428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id="{C8DB8570-FA2C-B558-B705-9C416C9EA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1152" y="2791791"/>
            <a:ext cx="3498077" cy="428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id="{14AC9D61-0794-0693-C71D-94282B103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386" y="2791791"/>
            <a:ext cx="3498077" cy="428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id="{C8F837C1-DAD1-B72A-3D52-A10861101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535" y="2791791"/>
            <a:ext cx="3498077" cy="428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44670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4133757" y="1365251"/>
            <a:ext cx="10160000" cy="2023533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ở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147" name="Group 51"/>
          <p:cNvGrpSpPr>
            <a:grpSpLocks/>
          </p:cNvGrpSpPr>
          <p:nvPr/>
        </p:nvGrpSpPr>
        <p:grpSpPr bwMode="auto">
          <a:xfrm>
            <a:off x="2027767" y="-6350"/>
            <a:ext cx="427567" cy="9144001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95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4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4267201" y="3556000"/>
            <a:ext cx="9876367" cy="120226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452" y="3917951"/>
            <a:ext cx="791633" cy="467783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2" y="3621618"/>
            <a:ext cx="2000249" cy="10689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559051" y="3718985"/>
            <a:ext cx="1090083" cy="81703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834218" y="3869267"/>
            <a:ext cx="613833" cy="516467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0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4261349" y="4853517"/>
            <a:ext cx="9876367" cy="120226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52" y="5238751"/>
            <a:ext cx="791633" cy="467783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052" y="4942418"/>
            <a:ext cx="2000249" cy="10689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533651" y="5039785"/>
            <a:ext cx="1090083" cy="81703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808818" y="5190067"/>
            <a:ext cx="613833" cy="516467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0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4277784" y="6128810"/>
            <a:ext cx="9939867" cy="120226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52" y="6559551"/>
            <a:ext cx="791633" cy="467783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052" y="6263218"/>
            <a:ext cx="2000249" cy="10689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533651" y="6360585"/>
            <a:ext cx="1090083" cy="81703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808818" y="6510867"/>
            <a:ext cx="613833" cy="516467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0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4267201" y="7404103"/>
            <a:ext cx="9975849" cy="1627716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52" y="7880351"/>
            <a:ext cx="791633" cy="467783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733" y="7620000"/>
            <a:ext cx="2000251" cy="106891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533651" y="7681385"/>
            <a:ext cx="1090083" cy="81703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2808818" y="7831667"/>
            <a:ext cx="613833" cy="516467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0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8219" name="AutoShape 27"/>
          <p:cNvSpPr>
            <a:spLocks noChangeArrowheads="1"/>
          </p:cNvSpPr>
          <p:nvPr/>
        </p:nvSpPr>
        <p:spPr bwMode="auto">
          <a:xfrm>
            <a:off x="2032000" y="1625600"/>
            <a:ext cx="2057400" cy="1811867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20" name="WordArt 28"/>
          <p:cNvSpPr>
            <a:spLocks noChangeArrowheads="1" noChangeShapeType="1" noTextEdit="1"/>
          </p:cNvSpPr>
          <p:nvPr/>
        </p:nvSpPr>
        <p:spPr bwMode="auto">
          <a:xfrm>
            <a:off x="2520951" y="2152651"/>
            <a:ext cx="1041400" cy="711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4</a:t>
            </a:r>
          </a:p>
        </p:txBody>
      </p:sp>
      <p:pic>
        <p:nvPicPr>
          <p:cNvPr id="6170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651" y="988484"/>
            <a:ext cx="12192000" cy="124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24" name="WordArt 32"/>
          <p:cNvSpPr>
            <a:spLocks noChangeArrowheads="1" noChangeShapeType="1" noTextEdit="1"/>
          </p:cNvSpPr>
          <p:nvPr/>
        </p:nvSpPr>
        <p:spPr bwMode="auto">
          <a:xfrm>
            <a:off x="12509500" y="59309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225" name="WordArt 33"/>
          <p:cNvSpPr>
            <a:spLocks noChangeArrowheads="1" noChangeShapeType="1" noTextEdit="1"/>
          </p:cNvSpPr>
          <p:nvPr/>
        </p:nvSpPr>
        <p:spPr bwMode="auto">
          <a:xfrm>
            <a:off x="12509500" y="59309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226" name="WordArt 34"/>
          <p:cNvSpPr>
            <a:spLocks noChangeArrowheads="1" noChangeShapeType="1" noTextEdit="1"/>
          </p:cNvSpPr>
          <p:nvPr/>
        </p:nvSpPr>
        <p:spPr bwMode="auto">
          <a:xfrm>
            <a:off x="12515851" y="58928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227" name="WordArt 35"/>
          <p:cNvSpPr>
            <a:spLocks noChangeArrowheads="1" noChangeShapeType="1" noTextEdit="1"/>
          </p:cNvSpPr>
          <p:nvPr/>
        </p:nvSpPr>
        <p:spPr bwMode="auto">
          <a:xfrm>
            <a:off x="12509500" y="59309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228" name="WordArt 36"/>
          <p:cNvSpPr>
            <a:spLocks noChangeArrowheads="1" noChangeShapeType="1" noTextEdit="1"/>
          </p:cNvSpPr>
          <p:nvPr/>
        </p:nvSpPr>
        <p:spPr bwMode="auto">
          <a:xfrm>
            <a:off x="12573000" y="59309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229" name="WordArt 37"/>
          <p:cNvSpPr>
            <a:spLocks noChangeArrowheads="1" noChangeShapeType="1" noTextEdit="1"/>
          </p:cNvSpPr>
          <p:nvPr/>
        </p:nvSpPr>
        <p:spPr bwMode="auto">
          <a:xfrm>
            <a:off x="12528551" y="59309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230" name="WordArt 38"/>
          <p:cNvSpPr>
            <a:spLocks noChangeArrowheads="1" noChangeShapeType="1" noTextEdit="1"/>
          </p:cNvSpPr>
          <p:nvPr/>
        </p:nvSpPr>
        <p:spPr bwMode="auto">
          <a:xfrm>
            <a:off x="12509500" y="59309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231" name="WordArt 39"/>
          <p:cNvSpPr>
            <a:spLocks noChangeArrowheads="1" noChangeShapeType="1" noTextEdit="1"/>
          </p:cNvSpPr>
          <p:nvPr/>
        </p:nvSpPr>
        <p:spPr bwMode="auto">
          <a:xfrm>
            <a:off x="12509500" y="59309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8232" name="WordArt 40"/>
          <p:cNvSpPr>
            <a:spLocks noChangeArrowheads="1" noChangeShapeType="1" noTextEdit="1"/>
          </p:cNvSpPr>
          <p:nvPr/>
        </p:nvSpPr>
        <p:spPr bwMode="auto">
          <a:xfrm>
            <a:off x="12515851" y="5911851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8233" name="WordArt 41"/>
          <p:cNvSpPr>
            <a:spLocks noChangeArrowheads="1" noChangeShapeType="1" noTextEdit="1"/>
          </p:cNvSpPr>
          <p:nvPr/>
        </p:nvSpPr>
        <p:spPr bwMode="auto">
          <a:xfrm>
            <a:off x="12509500" y="59309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8234" name="WordArt 42"/>
          <p:cNvSpPr>
            <a:spLocks noChangeArrowheads="1" noChangeShapeType="1" noTextEdit="1"/>
          </p:cNvSpPr>
          <p:nvPr/>
        </p:nvSpPr>
        <p:spPr bwMode="auto">
          <a:xfrm>
            <a:off x="12509500" y="59309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8235" name="WordArt 43"/>
          <p:cNvSpPr>
            <a:spLocks noChangeArrowheads="1" noChangeShapeType="1" noTextEdit="1"/>
          </p:cNvSpPr>
          <p:nvPr/>
        </p:nvSpPr>
        <p:spPr bwMode="auto">
          <a:xfrm>
            <a:off x="12509500" y="59309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8236" name="WordArt 44"/>
          <p:cNvSpPr>
            <a:spLocks noChangeArrowheads="1" noChangeShapeType="1" noTextEdit="1"/>
          </p:cNvSpPr>
          <p:nvPr/>
        </p:nvSpPr>
        <p:spPr bwMode="auto">
          <a:xfrm>
            <a:off x="12509500" y="59309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8237" name="WordArt 45"/>
          <p:cNvSpPr>
            <a:spLocks noChangeArrowheads="1" noChangeShapeType="1" noTextEdit="1"/>
          </p:cNvSpPr>
          <p:nvPr/>
        </p:nvSpPr>
        <p:spPr bwMode="auto">
          <a:xfrm>
            <a:off x="12496800" y="59055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8238" name="WordArt 46"/>
          <p:cNvSpPr>
            <a:spLocks noChangeArrowheads="1" noChangeShapeType="1" noTextEdit="1"/>
          </p:cNvSpPr>
          <p:nvPr/>
        </p:nvSpPr>
        <p:spPr bwMode="auto">
          <a:xfrm>
            <a:off x="12509500" y="59309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8239" name="WordArt 47"/>
          <p:cNvSpPr>
            <a:spLocks noChangeArrowheads="1" noChangeShapeType="1" noTextEdit="1"/>
          </p:cNvSpPr>
          <p:nvPr/>
        </p:nvSpPr>
        <p:spPr bwMode="auto">
          <a:xfrm>
            <a:off x="12573000" y="5878143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grpSp>
        <p:nvGrpSpPr>
          <p:cNvPr id="25" name="Group 48"/>
          <p:cNvGrpSpPr>
            <a:grpSpLocks/>
          </p:cNvGrpSpPr>
          <p:nvPr/>
        </p:nvGrpSpPr>
        <p:grpSpPr bwMode="auto">
          <a:xfrm>
            <a:off x="13864166" y="1234495"/>
            <a:ext cx="2336800" cy="2336800"/>
            <a:chOff x="4320" y="2928"/>
            <a:chExt cx="1104" cy="1104"/>
          </a:xfrm>
        </p:grpSpPr>
        <p:sp>
          <p:nvSpPr>
            <p:cNvPr id="6192" name="AutoShape 49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40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93" name="WordArt 50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40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40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40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9829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8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82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8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8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8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82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8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8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8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82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8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8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8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82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8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8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8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82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2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8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8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82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82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8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8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8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500"/>
                                        <p:tgtEl>
                                          <p:spTgt spid="82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4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8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8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8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500"/>
                                        <p:tgtEl>
                                          <p:spTgt spid="82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5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8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8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8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500"/>
                                        <p:tgtEl>
                                          <p:spTgt spid="82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6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8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8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8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1" dur="500"/>
                                        <p:tgtEl>
                                          <p:spTgt spid="82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7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8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8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8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1" dur="500"/>
                                        <p:tgtEl>
                                          <p:spTgt spid="82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8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8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/>
                                        <p:tgtEl>
                                          <p:spTgt spid="8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8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1" dur="500"/>
                                        <p:tgtEl>
                                          <p:spTgt spid="82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9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8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/>
                                        <p:tgtEl>
                                          <p:spTgt spid="8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8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1" dur="500"/>
                                        <p:tgtEl>
                                          <p:spTgt spid="82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20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8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1" dur="500"/>
                                        <p:tgtEl>
                                          <p:spTgt spid="82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21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8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2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1" dur="500"/>
                                        <p:tgtEl>
                                          <p:spTgt spid="82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22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4" dur="500"/>
                                        <p:tgtEl>
                                          <p:spTgt spid="8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/>
                                        <p:tgtEl>
                                          <p:spTgt spid="8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8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1" dur="500"/>
                                        <p:tgtEl>
                                          <p:spTgt spid="82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3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8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8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8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 nodeType="clickPar">
                      <p:stCondLst>
                        <p:cond delay="indefinite"/>
                      </p:stCondLst>
                      <p:childTnLst>
                        <p:par>
                          <p:cTn id="2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 nodeType="clickPar">
                      <p:stCondLst>
                        <p:cond delay="indefinite"/>
                      </p:stCondLst>
                      <p:childTnLst>
                        <p:par>
                          <p:cTn id="2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1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38889E-6 2.59259E-6 L -1.38889E-6 -0.07222 " pathEditMode="relative" rAng="0" ptsTypes="AA">
                                      <p:cBhvr>
                                        <p:cTn id="25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5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1044" grpId="0" animBg="1"/>
      <p:bldP spid="4" grpId="0" animBg="1"/>
      <p:bldP spid="7" grpId="0" animBg="1"/>
      <p:bldP spid="8" grpId="0" animBg="1"/>
      <p:bldP spid="13" grpId="0" animBg="1"/>
      <p:bldP spid="15" grpId="0" animBg="1"/>
      <p:bldP spid="16" grpId="0" animBg="1"/>
      <p:bldP spid="16" grpId="1" animBg="1"/>
      <p:bldP spid="19" grpId="0" animBg="1"/>
      <p:bldP spid="20" grpId="0" animBg="1"/>
      <p:bldP spid="8219" grpId="0" animBg="1"/>
      <p:bldP spid="8219" grpId="1" animBg="1"/>
      <p:bldP spid="8220" grpId="0" animBg="1"/>
      <p:bldP spid="8224" grpId="0" animBg="1"/>
      <p:bldP spid="8224" grpId="1" animBg="1"/>
      <p:bldP spid="8225" grpId="0" animBg="1"/>
      <p:bldP spid="8225" grpId="1" animBg="1"/>
      <p:bldP spid="8226" grpId="0" animBg="1"/>
      <p:bldP spid="8226" grpId="1" animBg="1"/>
      <p:bldP spid="8227" grpId="0" animBg="1"/>
      <p:bldP spid="8227" grpId="1" animBg="1"/>
      <p:bldP spid="8228" grpId="0" animBg="1"/>
      <p:bldP spid="8228" grpId="1" animBg="1"/>
      <p:bldP spid="8229" grpId="0" animBg="1"/>
      <p:bldP spid="8229" grpId="1" animBg="1"/>
      <p:bldP spid="8230" grpId="0" animBg="1"/>
      <p:bldP spid="8230" grpId="1" animBg="1"/>
      <p:bldP spid="8231" grpId="0" animBg="1"/>
      <p:bldP spid="8231" grpId="1" animBg="1"/>
      <p:bldP spid="8232" grpId="0" animBg="1"/>
      <p:bldP spid="8232" grpId="1" animBg="1"/>
      <p:bldP spid="8233" grpId="0" animBg="1"/>
      <p:bldP spid="8233" grpId="1" animBg="1"/>
      <p:bldP spid="8234" grpId="0" animBg="1"/>
      <p:bldP spid="8234" grpId="1" animBg="1"/>
      <p:bldP spid="8235" grpId="0" animBg="1"/>
      <p:bldP spid="8235" grpId="1" animBg="1"/>
      <p:bldP spid="8236" grpId="0" animBg="1"/>
      <p:bldP spid="8236" grpId="1" animBg="1"/>
      <p:bldP spid="8237" grpId="0" animBg="1"/>
      <p:bldP spid="8237" grpId="1" animBg="1"/>
      <p:bldP spid="8238" grpId="0" animBg="1"/>
      <p:bldP spid="8238" grpId="1" animBg="1"/>
      <p:bldP spid="8239" grpId="0" animBg="1"/>
      <p:bldP spid="823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127000" y="1371600"/>
            <a:ext cx="15849600" cy="5949949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khácbiệt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6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808818" y="5190067"/>
            <a:ext cx="613833" cy="516467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endParaRPr lang="en-US" sz="48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.VnTimeH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846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5" presetClass="entr" presetSubtype="10" fill="hold" grpId="0" nodeType="withEffect" nodePh="1">
                                  <p:stCondLst>
                                    <p:cond delay="30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F2D9BB-15C7-E587-2E38-B0597F1F0BB3}"/>
              </a:ext>
            </a:extLst>
          </p:cNvPr>
          <p:cNvSpPr txBox="1"/>
          <p:nvPr/>
        </p:nvSpPr>
        <p:spPr>
          <a:xfrm>
            <a:off x="1017066" y="2351918"/>
            <a:ext cx="142218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0070C0"/>
                </a:solidFill>
              </a:rPr>
              <a:t> ĐỌC THUỘC LÒNG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64E387-1A73-1DEF-5724-EA51DCF1C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2959" y="4415207"/>
            <a:ext cx="2650083" cy="36178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1BAF9F-1845-3698-F9FC-281EBAAC0F62}"/>
              </a:ext>
            </a:extLst>
          </p:cNvPr>
          <p:cNvSpPr txBox="1"/>
          <p:nvPr/>
        </p:nvSpPr>
        <p:spPr>
          <a:xfrm>
            <a:off x="2014024" y="8535361"/>
            <a:ext cx="12227952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 err="1"/>
              <a:t>Học</a:t>
            </a:r>
            <a:r>
              <a:rPr lang="en-US" sz="2667" dirty="0"/>
              <a:t> </a:t>
            </a:r>
            <a:r>
              <a:rPr lang="en-US" sz="2667" dirty="0" err="1"/>
              <a:t>sinh</a:t>
            </a:r>
            <a:r>
              <a:rPr lang="en-US" sz="2667" dirty="0"/>
              <a:t> </a:t>
            </a:r>
            <a:r>
              <a:rPr lang="en-US" sz="2667" dirty="0" err="1"/>
              <a:t>nghe</a:t>
            </a:r>
            <a:r>
              <a:rPr lang="en-US" sz="2667" dirty="0"/>
              <a:t> </a:t>
            </a:r>
            <a:r>
              <a:rPr lang="en-US" sz="2667" dirty="0" err="1"/>
              <a:t>giáo</a:t>
            </a:r>
            <a:r>
              <a:rPr lang="en-US" sz="2667" dirty="0"/>
              <a:t> </a:t>
            </a:r>
            <a:r>
              <a:rPr lang="en-US" sz="2667" dirty="0" err="1"/>
              <a:t>viên</a:t>
            </a:r>
            <a:r>
              <a:rPr lang="en-US" sz="2667" dirty="0"/>
              <a:t> </a:t>
            </a:r>
            <a:r>
              <a:rPr lang="en-US" sz="2667" dirty="0" err="1"/>
              <a:t>hoặc</a:t>
            </a:r>
            <a:r>
              <a:rPr lang="en-US" sz="2667" dirty="0"/>
              <a:t> </a:t>
            </a:r>
            <a:r>
              <a:rPr lang="en-US" sz="2667" dirty="0" err="1"/>
              <a:t>một</a:t>
            </a:r>
            <a:r>
              <a:rPr lang="en-US" sz="2667" dirty="0"/>
              <a:t> </a:t>
            </a:r>
            <a:r>
              <a:rPr lang="en-US" sz="2667" dirty="0" err="1"/>
              <a:t>bạn</a:t>
            </a:r>
            <a:r>
              <a:rPr lang="en-US" sz="2667" dirty="0"/>
              <a:t> </a:t>
            </a:r>
            <a:r>
              <a:rPr lang="en-US" sz="2667" dirty="0" err="1"/>
              <a:t>trong</a:t>
            </a:r>
            <a:r>
              <a:rPr lang="en-US" sz="2667" dirty="0"/>
              <a:t> </a:t>
            </a:r>
            <a:r>
              <a:rPr lang="en-US" sz="2667" dirty="0" err="1"/>
              <a:t>lớp</a:t>
            </a:r>
            <a:r>
              <a:rPr lang="en-US" sz="2667" dirty="0"/>
              <a:t> </a:t>
            </a:r>
            <a:r>
              <a:rPr lang="en-US" sz="2667" dirty="0" err="1"/>
              <a:t>đọc</a:t>
            </a:r>
            <a:r>
              <a:rPr lang="en-US" sz="2667" dirty="0"/>
              <a:t> </a:t>
            </a:r>
            <a:r>
              <a:rPr lang="en-US" sz="2667" dirty="0" err="1"/>
              <a:t>diễn</a:t>
            </a:r>
            <a:r>
              <a:rPr lang="en-US" sz="2667" dirty="0"/>
              <a:t> </a:t>
            </a:r>
            <a:r>
              <a:rPr lang="en-US" sz="2667" dirty="0" err="1"/>
              <a:t>cảm</a:t>
            </a:r>
            <a:r>
              <a:rPr lang="en-US" sz="2667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51521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165;p37">
            <a:extLst>
              <a:ext uri="{FF2B5EF4-FFF2-40B4-BE49-F238E27FC236}">
                <a16:creationId xmlns:a16="http://schemas.microsoft.com/office/drawing/2014/main" id="{AB8F7CD2-65C0-238F-E9A1-CCAFD3B74732}"/>
              </a:ext>
            </a:extLst>
          </p:cNvPr>
          <p:cNvSpPr txBox="1">
            <a:spLocks/>
          </p:cNvSpPr>
          <p:nvPr/>
        </p:nvSpPr>
        <p:spPr>
          <a:xfrm>
            <a:off x="1683184" y="2722455"/>
            <a:ext cx="12889632" cy="3699092"/>
          </a:xfrm>
          <a:prstGeom prst="rect">
            <a:avLst/>
          </a:prstGeom>
        </p:spPr>
        <p:txBody>
          <a:bodyPr spcFirstLastPara="1" wrap="square" lIns="162131" tIns="162131" rIns="162131" bIns="16213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5333">
                <a:solidFill>
                  <a:srgbClr val="0070C0"/>
                </a:solidFill>
                <a:latin typeface="+mj-lt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079127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About us | Gokul! World">
            <a:extLst>
              <a:ext uri="{FF2B5EF4-FFF2-40B4-BE49-F238E27FC236}">
                <a16:creationId xmlns:a16="http://schemas.microsoft.com/office/drawing/2014/main" id="{009A69E8-3470-BD75-B034-FADBDF71E9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28"/>
          <a:stretch/>
        </p:blipFill>
        <p:spPr bwMode="auto">
          <a:xfrm>
            <a:off x="1430402" y="3492192"/>
            <a:ext cx="7817791" cy="655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9000" y="1676400"/>
            <a:ext cx="7251113" cy="72511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BD8349-BD85-4613-9513-E9EC2902C2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9000" y="377833"/>
            <a:ext cx="5512748" cy="334422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EF1B6C6-026F-4FB9-8D32-25D1F67CD14F}"/>
              </a:ext>
            </a:extLst>
          </p:cNvPr>
          <p:cNvSpPr/>
          <p:nvPr/>
        </p:nvSpPr>
        <p:spPr>
          <a:xfrm>
            <a:off x="1523349" y="1372837"/>
            <a:ext cx="5118084" cy="1323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189">
              <a:lnSpc>
                <a:spcPct val="150000"/>
              </a:lnSpc>
            </a:pPr>
            <a:r>
              <a:rPr lang="en-US" sz="5333" b="1" dirty="0">
                <a:solidFill>
                  <a:srgbClr val="0998D7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KHỞI ĐỘNG</a:t>
            </a:r>
            <a:endParaRPr lang="vi-VN" sz="5333" b="1" dirty="0">
              <a:solidFill>
                <a:srgbClr val="0998D7"/>
              </a:solidFill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21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1800" y="2971800"/>
            <a:ext cx="25603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3600" y="-7234"/>
            <a:ext cx="11125200" cy="915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5752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0" y="9330"/>
            <a:ext cx="10515600" cy="913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903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3400" y="3200400"/>
            <a:ext cx="10174933" cy="996267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4" descr="Sách Giáo Khoa Tiếng Việt lớp 1 tập 2 - Kết nối Tri thức với cuộc sống (Kèm  bao sách) | Shopee Việt Nam">
            <a:extLst>
              <a:ext uri="{FF2B5EF4-FFF2-40B4-BE49-F238E27FC236}">
                <a16:creationId xmlns:a16="http://schemas.microsoft.com/office/drawing/2014/main" id="{1A6791F7-F248-659F-8CB3-C5AD337169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9" t="44803" r="22145" b="8309"/>
          <a:stretch/>
        </p:blipFill>
        <p:spPr bwMode="auto">
          <a:xfrm>
            <a:off x="597434" y="4646735"/>
            <a:ext cx="3765361" cy="357135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099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46200" y="1066800"/>
            <a:ext cx="98026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NgamTho-HongNgatNSUT-365678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38000" y="714464"/>
            <a:ext cx="28194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920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38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5238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ào hùng giai điệu &quot;Tự hào Tổ Quốc tôi&quot; - hao hung giai dieu &quot;tu hao to  quoc toi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800" y="0"/>
            <a:ext cx="12573000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70000" y="7467600"/>
            <a:ext cx="14480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Ai yêu bác Hồ Chí Minh - Tốp thiếu nhi TTVH Ba Đình - Tự Hào Tổ Quốc Tôi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6256000" cy="74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491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1037787" y="469807"/>
            <a:ext cx="9215604" cy="83099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70C0"/>
                </a:solidFill>
              </a:rPr>
              <a:t>Đọc nối tiếp theo nhóm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289B9F-5E31-17D2-7035-CC84DB1BB28A}"/>
              </a:ext>
            </a:extLst>
          </p:cNvPr>
          <p:cNvSpPr txBox="1"/>
          <p:nvPr/>
        </p:nvSpPr>
        <p:spPr>
          <a:xfrm>
            <a:off x="2014024" y="8535360"/>
            <a:ext cx="12227952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 err="1"/>
              <a:t>Học</a:t>
            </a:r>
            <a:r>
              <a:rPr lang="en-US" sz="2667" dirty="0"/>
              <a:t> </a:t>
            </a:r>
            <a:r>
              <a:rPr lang="en-US" sz="2667" dirty="0" err="1"/>
              <a:t>sinh</a:t>
            </a:r>
            <a:r>
              <a:rPr lang="en-US" sz="2667" dirty="0"/>
              <a:t> </a:t>
            </a:r>
            <a:r>
              <a:rPr lang="en-US" sz="2667" dirty="0" err="1"/>
              <a:t>làm</a:t>
            </a:r>
            <a:r>
              <a:rPr lang="en-US" sz="2667" dirty="0"/>
              <a:t> </a:t>
            </a:r>
            <a:r>
              <a:rPr lang="en-US" sz="2667" dirty="0" err="1"/>
              <a:t>việc</a:t>
            </a:r>
            <a:r>
              <a:rPr lang="en-US" sz="2667" dirty="0"/>
              <a:t> </a:t>
            </a:r>
            <a:r>
              <a:rPr lang="en-US" sz="2667" dirty="0" err="1"/>
              <a:t>nhóm</a:t>
            </a:r>
            <a:r>
              <a:rPr lang="en-US" sz="2667" dirty="0"/>
              <a:t> </a:t>
            </a:r>
            <a:r>
              <a:rPr lang="en-US" sz="2667" dirty="0" err="1"/>
              <a:t>bốn</a:t>
            </a:r>
            <a:r>
              <a:rPr lang="en-US" sz="2667" dirty="0"/>
              <a:t>, </a:t>
            </a:r>
            <a:r>
              <a:rPr lang="en-US" sz="2667" dirty="0" err="1"/>
              <a:t>đọc</a:t>
            </a:r>
            <a:r>
              <a:rPr lang="en-US" sz="2667" dirty="0"/>
              <a:t> 1 </a:t>
            </a:r>
            <a:r>
              <a:rPr lang="en-US" sz="2667" dirty="0" err="1"/>
              <a:t>hoặc</a:t>
            </a:r>
            <a:r>
              <a:rPr lang="en-US" sz="2667" dirty="0"/>
              <a:t> 2 </a:t>
            </a:r>
            <a:r>
              <a:rPr lang="en-US" sz="2667" dirty="0" err="1"/>
              <a:t>lần</a:t>
            </a:r>
            <a:r>
              <a:rPr lang="en-US" sz="2667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31A596-7BD5-4B23-6B40-F76A262AF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9538" y="2435235"/>
            <a:ext cx="11076924" cy="499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14848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9807</TotalTime>
  <Words>686</Words>
  <Application>Microsoft Office PowerPoint</Application>
  <PresentationFormat>Tùy chỉnh</PresentationFormat>
  <Paragraphs>87</Paragraphs>
  <Slides>15</Slides>
  <Notes>6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15</vt:i4>
      </vt:variant>
    </vt:vector>
  </HeadingPairs>
  <TitlesOfParts>
    <vt:vector size="24" baseType="lpstr">
      <vt:lpstr>.VnTimeH</vt:lpstr>
      <vt:lpstr>Arial</vt:lpstr>
      <vt:lpstr>Calibri</vt:lpstr>
      <vt:lpstr>Calibri Light</vt:lpstr>
      <vt:lpstr>Inconsolata</vt:lpstr>
      <vt:lpstr>Nunito</vt:lpstr>
      <vt:lpstr>SVN-SAF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Đọc văn bản</vt:lpstr>
      <vt:lpstr>Bản trình bày PowerPoint</vt:lpstr>
      <vt:lpstr>Hoà quyện: Hoà lẫn vào nhau, như quyện lại làm một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Giỏi Phạm Thị</cp:lastModifiedBy>
  <cp:revision>1050</cp:revision>
  <dcterms:created xsi:type="dcterms:W3CDTF">2008-09-09T22:52:10Z</dcterms:created>
  <dcterms:modified xsi:type="dcterms:W3CDTF">2023-11-10T14:32:15Z</dcterms:modified>
</cp:coreProperties>
</file>