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489" r:id="rId3"/>
    <p:sldId id="259" r:id="rId4"/>
    <p:sldId id="276" r:id="rId5"/>
    <p:sldId id="495" r:id="rId6"/>
    <p:sldId id="490" r:id="rId7"/>
    <p:sldId id="262" r:id="rId8"/>
    <p:sldId id="263" r:id="rId9"/>
    <p:sldId id="491" r:id="rId10"/>
    <p:sldId id="492" r:id="rId11"/>
    <p:sldId id="494" r:id="rId12"/>
    <p:sldId id="273" r:id="rId13"/>
    <p:sldId id="265" r:id="rId14"/>
    <p:sldId id="502" r:id="rId15"/>
    <p:sldId id="499" r:id="rId16"/>
    <p:sldId id="500" r:id="rId17"/>
    <p:sldId id="501" r:id="rId18"/>
    <p:sldId id="275" r:id="rId19"/>
    <p:sldId id="268" r:id="rId20"/>
  </p:sldIdLst>
  <p:sldSz cx="17098963" cy="9144000"/>
  <p:notesSz cx="6858000" cy="9144000"/>
  <p:defaultTextStyle>
    <a:defPPr>
      <a:defRPr lang="en-US"/>
    </a:defPPr>
    <a:lvl1pPr marL="0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49762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499525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249287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2999049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748811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498574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248336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5998098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3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80314" autoAdjust="0"/>
  </p:normalViewPr>
  <p:slideViewPr>
    <p:cSldViewPr>
      <p:cViewPr varScale="1">
        <p:scale>
          <a:sx n="39" d="100"/>
          <a:sy n="39" d="100"/>
        </p:scale>
        <p:origin x="682" y="27"/>
      </p:cViewPr>
      <p:guideLst>
        <p:guide orient="horz" pos="2880"/>
        <p:guide pos="53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0F4D0-406E-4DD9-A701-FECE45388C9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544513" y="1143000"/>
            <a:ext cx="5768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55BA7-89DC-412E-A8FB-6A04BC0B9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2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55BA7-89DC-412E-A8FB-6A04BC0B98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55BA7-89DC-412E-A8FB-6A04BC0B98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1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422" y="2840568"/>
            <a:ext cx="14534119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4845" y="5181600"/>
            <a:ext cx="11969274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49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9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49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99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4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9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48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9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1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6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1564" y="488951"/>
            <a:ext cx="7192844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061" y="488951"/>
            <a:ext cx="21296521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0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3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700" y="5875867"/>
            <a:ext cx="14534119" cy="1816100"/>
          </a:xfrm>
        </p:spPr>
        <p:txBody>
          <a:bodyPr anchor="t"/>
          <a:lstStyle>
            <a:lvl1pPr algn="l">
              <a:defRPr sz="6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0700" y="3875618"/>
            <a:ext cx="14534119" cy="2000249"/>
          </a:xfrm>
        </p:spPr>
        <p:txBody>
          <a:bodyPr anchor="b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74976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49952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4928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9904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74881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9857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24833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980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061" y="2844800"/>
            <a:ext cx="14243199" cy="8045451"/>
          </a:xfrm>
        </p:spPr>
        <p:txBody>
          <a:bodyPr/>
          <a:lstStyle>
            <a:lvl1pPr>
              <a:defRPr sz="4600"/>
            </a:lvl1pPr>
            <a:lvl2pPr>
              <a:defRPr sz="39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28242" y="2844800"/>
            <a:ext cx="14246166" cy="8045451"/>
          </a:xfrm>
        </p:spPr>
        <p:txBody>
          <a:bodyPr/>
          <a:lstStyle>
            <a:lvl1pPr>
              <a:defRPr sz="4600"/>
            </a:lvl1pPr>
            <a:lvl2pPr>
              <a:defRPr sz="39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9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48" y="366184"/>
            <a:ext cx="15389067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948" y="2046817"/>
            <a:ext cx="7555011" cy="853016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49762" indent="0">
              <a:buNone/>
              <a:defRPr sz="3300" b="1"/>
            </a:lvl2pPr>
            <a:lvl3pPr marL="1499525" indent="0">
              <a:buNone/>
              <a:defRPr sz="3000" b="1"/>
            </a:lvl3pPr>
            <a:lvl4pPr marL="2249287" indent="0">
              <a:buNone/>
              <a:defRPr sz="2600" b="1"/>
            </a:lvl4pPr>
            <a:lvl5pPr marL="2999049" indent="0">
              <a:buNone/>
              <a:defRPr sz="2600" b="1"/>
            </a:lvl5pPr>
            <a:lvl6pPr marL="3748811" indent="0">
              <a:buNone/>
              <a:defRPr sz="2600" b="1"/>
            </a:lvl6pPr>
            <a:lvl7pPr marL="4498574" indent="0">
              <a:buNone/>
              <a:defRPr sz="2600" b="1"/>
            </a:lvl7pPr>
            <a:lvl8pPr marL="5248336" indent="0">
              <a:buNone/>
              <a:defRPr sz="2600" b="1"/>
            </a:lvl8pPr>
            <a:lvl9pPr marL="5998098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4948" y="2899833"/>
            <a:ext cx="7555011" cy="5268384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86037" y="2046817"/>
            <a:ext cx="7557979" cy="853016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49762" indent="0">
              <a:buNone/>
              <a:defRPr sz="3300" b="1"/>
            </a:lvl2pPr>
            <a:lvl3pPr marL="1499525" indent="0">
              <a:buNone/>
              <a:defRPr sz="3000" b="1"/>
            </a:lvl3pPr>
            <a:lvl4pPr marL="2249287" indent="0">
              <a:buNone/>
              <a:defRPr sz="2600" b="1"/>
            </a:lvl4pPr>
            <a:lvl5pPr marL="2999049" indent="0">
              <a:buNone/>
              <a:defRPr sz="2600" b="1"/>
            </a:lvl5pPr>
            <a:lvl6pPr marL="3748811" indent="0">
              <a:buNone/>
              <a:defRPr sz="2600" b="1"/>
            </a:lvl6pPr>
            <a:lvl7pPr marL="4498574" indent="0">
              <a:buNone/>
              <a:defRPr sz="2600" b="1"/>
            </a:lvl7pPr>
            <a:lvl8pPr marL="5248336" indent="0">
              <a:buNone/>
              <a:defRPr sz="2600" b="1"/>
            </a:lvl8pPr>
            <a:lvl9pPr marL="5998098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86037" y="2899833"/>
            <a:ext cx="7557979" cy="5268384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1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5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1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49" y="364067"/>
            <a:ext cx="5625441" cy="1549400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5220" y="364067"/>
            <a:ext cx="9558795" cy="7804151"/>
          </a:xfrm>
        </p:spPr>
        <p:txBody>
          <a:bodyPr/>
          <a:lstStyle>
            <a:lvl1pPr>
              <a:defRPr sz="5200"/>
            </a:lvl1pPr>
            <a:lvl2pPr>
              <a:defRPr sz="4600"/>
            </a:lvl2pPr>
            <a:lvl3pPr>
              <a:defRPr sz="39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49" y="1913467"/>
            <a:ext cx="5625441" cy="6254751"/>
          </a:xfrm>
        </p:spPr>
        <p:txBody>
          <a:bodyPr/>
          <a:lstStyle>
            <a:lvl1pPr marL="0" indent="0">
              <a:buNone/>
              <a:defRPr sz="2300"/>
            </a:lvl1pPr>
            <a:lvl2pPr marL="749762" indent="0">
              <a:buNone/>
              <a:defRPr sz="2000"/>
            </a:lvl2pPr>
            <a:lvl3pPr marL="1499525" indent="0">
              <a:buNone/>
              <a:defRPr sz="1600"/>
            </a:lvl3pPr>
            <a:lvl4pPr marL="2249287" indent="0">
              <a:buNone/>
              <a:defRPr sz="1500"/>
            </a:lvl4pPr>
            <a:lvl5pPr marL="2999049" indent="0">
              <a:buNone/>
              <a:defRPr sz="1500"/>
            </a:lvl5pPr>
            <a:lvl6pPr marL="3748811" indent="0">
              <a:buNone/>
              <a:defRPr sz="1500"/>
            </a:lvl6pPr>
            <a:lvl7pPr marL="4498574" indent="0">
              <a:buNone/>
              <a:defRPr sz="1500"/>
            </a:lvl7pPr>
            <a:lvl8pPr marL="5248336" indent="0">
              <a:buNone/>
              <a:defRPr sz="1500"/>
            </a:lvl8pPr>
            <a:lvl9pPr marL="599809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5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516" y="6400800"/>
            <a:ext cx="10259378" cy="755651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1516" y="817033"/>
            <a:ext cx="10259378" cy="5486400"/>
          </a:xfrm>
        </p:spPr>
        <p:txBody>
          <a:bodyPr/>
          <a:lstStyle>
            <a:lvl1pPr marL="0" indent="0">
              <a:buNone/>
              <a:defRPr sz="5200"/>
            </a:lvl1pPr>
            <a:lvl2pPr marL="749762" indent="0">
              <a:buNone/>
              <a:defRPr sz="4600"/>
            </a:lvl2pPr>
            <a:lvl3pPr marL="1499525" indent="0">
              <a:buNone/>
              <a:defRPr sz="3900"/>
            </a:lvl3pPr>
            <a:lvl4pPr marL="2249287" indent="0">
              <a:buNone/>
              <a:defRPr sz="3300"/>
            </a:lvl4pPr>
            <a:lvl5pPr marL="2999049" indent="0">
              <a:buNone/>
              <a:defRPr sz="3300"/>
            </a:lvl5pPr>
            <a:lvl6pPr marL="3748811" indent="0">
              <a:buNone/>
              <a:defRPr sz="3300"/>
            </a:lvl6pPr>
            <a:lvl7pPr marL="4498574" indent="0">
              <a:buNone/>
              <a:defRPr sz="3300"/>
            </a:lvl7pPr>
            <a:lvl8pPr marL="5248336" indent="0">
              <a:buNone/>
              <a:defRPr sz="3300"/>
            </a:lvl8pPr>
            <a:lvl9pPr marL="5998098" indent="0">
              <a:buNone/>
              <a:defRPr sz="3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1516" y="7156451"/>
            <a:ext cx="10259378" cy="1073149"/>
          </a:xfrm>
        </p:spPr>
        <p:txBody>
          <a:bodyPr/>
          <a:lstStyle>
            <a:lvl1pPr marL="0" indent="0">
              <a:buNone/>
              <a:defRPr sz="2300"/>
            </a:lvl1pPr>
            <a:lvl2pPr marL="749762" indent="0">
              <a:buNone/>
              <a:defRPr sz="2000"/>
            </a:lvl2pPr>
            <a:lvl3pPr marL="1499525" indent="0">
              <a:buNone/>
              <a:defRPr sz="1600"/>
            </a:lvl3pPr>
            <a:lvl4pPr marL="2249287" indent="0">
              <a:buNone/>
              <a:defRPr sz="1500"/>
            </a:lvl4pPr>
            <a:lvl5pPr marL="2999049" indent="0">
              <a:buNone/>
              <a:defRPr sz="1500"/>
            </a:lvl5pPr>
            <a:lvl6pPr marL="3748811" indent="0">
              <a:buNone/>
              <a:defRPr sz="1500"/>
            </a:lvl6pPr>
            <a:lvl7pPr marL="4498574" indent="0">
              <a:buNone/>
              <a:defRPr sz="1500"/>
            </a:lvl7pPr>
            <a:lvl8pPr marL="5248336" indent="0">
              <a:buNone/>
              <a:defRPr sz="1500"/>
            </a:lvl8pPr>
            <a:lvl9pPr marL="599809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6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4948" y="366184"/>
            <a:ext cx="15389067" cy="1524000"/>
          </a:xfrm>
          <a:prstGeom prst="rect">
            <a:avLst/>
          </a:prstGeom>
        </p:spPr>
        <p:txBody>
          <a:bodyPr vert="horz" lIns="149952" tIns="74976" rIns="149952" bIns="7497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948" y="2133601"/>
            <a:ext cx="15389067" cy="6034617"/>
          </a:xfrm>
          <a:prstGeom prst="rect">
            <a:avLst/>
          </a:prstGeom>
        </p:spPr>
        <p:txBody>
          <a:bodyPr vert="horz" lIns="149952" tIns="74976" rIns="149952" bIns="749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4948" y="8475134"/>
            <a:ext cx="3989758" cy="486833"/>
          </a:xfrm>
          <a:prstGeom prst="rect">
            <a:avLst/>
          </a:prstGeom>
        </p:spPr>
        <p:txBody>
          <a:bodyPr vert="horz" lIns="149952" tIns="74976" rIns="149952" bIns="74976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3D045-F87F-4081-A8E0-D02E3BC8C0E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2146" y="8475134"/>
            <a:ext cx="5414672" cy="486833"/>
          </a:xfrm>
          <a:prstGeom prst="rect">
            <a:avLst/>
          </a:prstGeom>
        </p:spPr>
        <p:txBody>
          <a:bodyPr vert="horz" lIns="149952" tIns="74976" rIns="149952" bIns="74976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54257" y="8475134"/>
            <a:ext cx="3989758" cy="486833"/>
          </a:xfrm>
          <a:prstGeom prst="rect">
            <a:avLst/>
          </a:prstGeom>
        </p:spPr>
        <p:txBody>
          <a:bodyPr vert="horz" lIns="149952" tIns="74976" rIns="149952" bIns="74976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7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99525" rtl="0" eaLnBrk="1" latinLnBrk="0" hangingPunct="1"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2322" indent="-562322" algn="l" defTabSz="1499525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218364" indent="-468601" algn="l" defTabSz="1499525" rtl="0" eaLnBrk="1" latinLnBrk="0" hangingPunct="1">
        <a:spcBef>
          <a:spcPct val="20000"/>
        </a:spcBef>
        <a:buFont typeface="Arial" pitchFamily="34" charset="0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1874406" indent="-374881" algn="l" defTabSz="1499525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624168" indent="-374881" algn="l" defTabSz="1499525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73930" indent="-374881" algn="l" defTabSz="1499525" rtl="0" eaLnBrk="1" latinLnBrk="0" hangingPunct="1">
        <a:spcBef>
          <a:spcPct val="20000"/>
        </a:spcBef>
        <a:buFont typeface="Arial" pitchFamily="34" charset="0"/>
        <a:buChar char="»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23693" indent="-374881" algn="l" defTabSz="149952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873455" indent="-374881" algn="l" defTabSz="149952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623217" indent="-374881" algn="l" defTabSz="149952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372979" indent="-374881" algn="l" defTabSz="149952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9762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99525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49287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999049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48811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98574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248336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998098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24853" y="495300"/>
            <a:ext cx="63049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 TIỂU HỌ</a:t>
            </a:r>
            <a:r>
              <a:rPr lang="vi-VN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 hiệp </a:t>
            </a:r>
            <a:r>
              <a:rPr lang="vi-VN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hoà</a:t>
            </a:r>
            <a:endParaRPr lang="en-US" sz="3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696779" y="1080075"/>
            <a:ext cx="5486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815681" y="4800600"/>
            <a:ext cx="6304931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13</a:t>
            </a:r>
            <a:endParaRPr lang="vi-VN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vi-VN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vẹt xanh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3F791AD-E86C-D8C3-E1A0-96BA2F0D9BFB}"/>
              </a:ext>
            </a:extLst>
          </p:cNvPr>
          <p:cNvSpPr/>
          <p:nvPr/>
        </p:nvSpPr>
        <p:spPr>
          <a:xfrm>
            <a:off x="5425281" y="7162800"/>
            <a:ext cx="6712956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vi-V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Phạm Thị Giỏi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068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F7801FE-51FB-8934-408D-C1866F2EB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99" y="762000"/>
            <a:ext cx="15389067" cy="1524000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Tú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b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3600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81269AD-9681-C1B4-5388-17C373FB9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A271319C-C55C-4431-6E3E-E9D7DB861E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2115" r="1047" b="1709"/>
          <a:stretch/>
        </p:blipFill>
        <p:spPr>
          <a:xfrm>
            <a:off x="624681" y="2133600"/>
            <a:ext cx="15240000" cy="6034617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CAF95FC-6C79-9B29-681B-1BE89B1A3803}"/>
              </a:ext>
            </a:extLst>
          </p:cNvPr>
          <p:cNvSpPr txBox="1"/>
          <p:nvPr/>
        </p:nvSpPr>
        <p:spPr>
          <a:xfrm>
            <a:off x="2453481" y="2971800"/>
            <a:ext cx="11849934" cy="3595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nl-NL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nl-NL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Tú đã nhận ra mình thường nói trống không với anh trai nên rất hối hận về điều đó. </a:t>
            </a:r>
            <a:endParaRPr lang="nl-NL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nl-NL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nl-NL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Hành động của Tú chỉ mong anh gọi để “ dạ” một tiếng thật lễ phép cho </a:t>
            </a:r>
            <a:r>
              <a:rPr lang="nl-NL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nl-NL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iết Tú sẽ thay đổi, nói năng lễ phép và kính trọng anh trong những lần sau.</a:t>
            </a:r>
          </a:p>
          <a:p>
            <a:pPr algn="just">
              <a:lnSpc>
                <a:spcPct val="120000"/>
              </a:lnSpc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nl-NL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Cả hai ý trên</a:t>
            </a:r>
            <a:endParaRPr lang="en-US" sz="32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DB9B27A-E054-FCAE-3E7D-71C8630C0462}"/>
              </a:ext>
            </a:extLst>
          </p:cNvPr>
          <p:cNvSpPr txBox="1"/>
          <p:nvPr/>
        </p:nvSpPr>
        <p:spPr>
          <a:xfrm>
            <a:off x="2442404" y="5943139"/>
            <a:ext cx="4038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 Cả hai ý trên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7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9153BFC-2B3C-4253-4272-EB12D5B99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247" y="880148"/>
            <a:ext cx="14249399" cy="1524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SHS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vẹt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200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8FAD871-3C29-CB90-769F-3C8F8A36F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604F71CD-D05B-E02A-554A-CF3A1A6419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2115" r="1047" b="1709"/>
          <a:stretch/>
        </p:blipFill>
        <p:spPr>
          <a:xfrm>
            <a:off x="854948" y="2268874"/>
            <a:ext cx="14931864" cy="576406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298B04-F86E-6EE5-198B-3E9CD793ADC0}"/>
              </a:ext>
            </a:extLst>
          </p:cNvPr>
          <p:cNvSpPr txBox="1"/>
          <p:nvPr/>
        </p:nvSpPr>
        <p:spPr>
          <a:xfrm>
            <a:off x="2605881" y="2683167"/>
            <a:ext cx="101440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7850" algn="just"/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2EEFF22-6269-7266-6D2D-A536D5CF2981}"/>
              </a:ext>
            </a:extLst>
          </p:cNvPr>
          <p:cNvSpPr txBox="1"/>
          <p:nvPr/>
        </p:nvSpPr>
        <p:spPr>
          <a:xfrm>
            <a:off x="2453481" y="2978526"/>
            <a:ext cx="12573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en-US" sz="3200" b="1" i="0" dirty="0">
                <a:effectLst/>
                <a:latin typeface="+mj-lt"/>
              </a:rPr>
              <a:t> </a:t>
            </a:r>
            <a:r>
              <a:rPr lang="en-US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i="0" dirty="0">
                <a:effectLst/>
                <a:latin typeface="+mj-lt"/>
              </a:rPr>
              <a:t>. </a:t>
            </a:r>
            <a:r>
              <a:rPr lang="vi-VN" sz="3200" b="1" i="0" dirty="0">
                <a:effectLst/>
                <a:latin typeface="+mj-lt"/>
              </a:rPr>
              <a:t>Một ngày, vẹt bắt chước tiếng nói của Tú khiến Tú rất vui.</a:t>
            </a:r>
            <a:endParaRPr lang="en-US" sz="3200" b="1" i="0" dirty="0">
              <a:effectLst/>
              <a:latin typeface="+mj-lt"/>
            </a:endParaRPr>
          </a:p>
          <a:p>
            <a:pPr algn="just" rtl="0"/>
            <a:r>
              <a:rPr lang="en-US" sz="3200" b="1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3200" b="1" i="0" dirty="0">
                <a:solidFill>
                  <a:srgbClr val="0000FF"/>
                </a:solidFill>
                <a:effectLst/>
                <a:latin typeface="+mj-lt"/>
              </a:rPr>
              <a:t>b. </a:t>
            </a:r>
            <a:r>
              <a:rPr lang="vi-VN" sz="3200" b="1" i="0" dirty="0">
                <a:effectLst/>
                <a:latin typeface="+mj-lt"/>
              </a:rPr>
              <a:t>Tú nhận ra mình đã không lễ phép với anh và rất hối hận về điều đó.</a:t>
            </a:r>
            <a:endParaRPr lang="en-US" sz="3200" b="1" i="0" dirty="0">
              <a:effectLst/>
              <a:latin typeface="+mj-lt"/>
            </a:endParaRPr>
          </a:p>
          <a:p>
            <a:pPr algn="just" rtl="0"/>
            <a:r>
              <a:rPr lang="vi-VN" sz="3200" b="1" i="0" dirty="0">
                <a:solidFill>
                  <a:srgbClr val="0000FF"/>
                </a:solidFill>
                <a:effectLst/>
                <a:latin typeface="+mj-lt"/>
              </a:rPr>
              <a:t>c. </a:t>
            </a:r>
            <a:r>
              <a:rPr lang="vi-VN" sz="3200" b="1" i="0" dirty="0">
                <a:effectLst/>
                <a:latin typeface="+mj-lt"/>
              </a:rPr>
              <a:t>Nhưng khi vẹt nói nhiều hơn, Tú thấy vẹt toàn bắt chước những lời Tú nói </a:t>
            </a:r>
            <a:r>
              <a:rPr lang="en-US" sz="3200" b="1" dirty="0">
                <a:latin typeface="+mj-lt"/>
              </a:rPr>
              <a:t>t</a:t>
            </a:r>
            <a:r>
              <a:rPr lang="vi-VN" sz="3200" b="1" i="0" dirty="0">
                <a:effectLst/>
                <a:latin typeface="+mj-lt"/>
              </a:rPr>
              <a:t>rống</a:t>
            </a:r>
            <a:r>
              <a:rPr lang="en-US" sz="3200" b="1" dirty="0">
                <a:latin typeface="+mj-lt"/>
              </a:rPr>
              <a:t> </a:t>
            </a:r>
            <a:r>
              <a:rPr lang="vi-VN" sz="3200" b="1" i="0" dirty="0">
                <a:effectLst/>
                <a:latin typeface="+mj-lt"/>
              </a:rPr>
              <a:t>không với anh trai.</a:t>
            </a:r>
            <a:endParaRPr lang="en-US" sz="3200" b="1" dirty="0">
              <a:latin typeface="+mj-lt"/>
            </a:endParaRPr>
          </a:p>
          <a:p>
            <a:pPr algn="just" rtl="0"/>
            <a:r>
              <a:rPr lang="vi-VN" sz="3200" b="1" i="0" dirty="0">
                <a:solidFill>
                  <a:srgbClr val="0000FF"/>
                </a:solidFill>
                <a:effectLst/>
                <a:latin typeface="+mj-lt"/>
              </a:rPr>
              <a:t>d. </a:t>
            </a:r>
            <a:r>
              <a:rPr lang="vi-VN" sz="3200" b="1" i="0" dirty="0">
                <a:effectLst/>
                <a:latin typeface="+mj-lt"/>
              </a:rPr>
              <a:t>Có một chú vẹt nhỏ bị thương ở cánh được Tú yêu thương và chăm sóc cẩn thận</a:t>
            </a:r>
            <a:r>
              <a:rPr lang="vi-VN" sz="3200" b="1" i="0" dirty="0">
                <a:solidFill>
                  <a:srgbClr val="0000FF"/>
                </a:solidFill>
                <a:effectLst/>
                <a:latin typeface="+mj-lt"/>
              </a:rPr>
              <a:t>.</a:t>
            </a:r>
            <a:endParaRPr lang="en-US" sz="3200" b="1" i="0" dirty="0">
              <a:solidFill>
                <a:srgbClr val="0000FF"/>
              </a:solidFill>
              <a:effectLst/>
              <a:latin typeface="+mj-lt"/>
            </a:endParaRPr>
          </a:p>
          <a:p>
            <a:pPr algn="just" rt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a-b-c-d         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a-c-b-d       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d-a-c-b            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d-a-b-c</a:t>
            </a:r>
            <a:endParaRPr lang="en-US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69514F8-2A31-0D38-2621-01A3F69E903C}"/>
              </a:ext>
            </a:extLst>
          </p:cNvPr>
          <p:cNvSpPr txBox="1"/>
          <p:nvPr/>
        </p:nvSpPr>
        <p:spPr>
          <a:xfrm>
            <a:off x="8174169" y="6400800"/>
            <a:ext cx="2971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d-a-c-b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C3B0AC-891C-4068-713A-00B74022B199}"/>
              </a:ext>
            </a:extLst>
          </p:cNvPr>
          <p:cNvSpPr txBox="1"/>
          <p:nvPr/>
        </p:nvSpPr>
        <p:spPr>
          <a:xfrm>
            <a:off x="1869848" y="2743200"/>
            <a:ext cx="128518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en-US" sz="3600" b="1" i="0" dirty="0">
                <a:effectLst/>
                <a:latin typeface="+mj-lt"/>
              </a:rPr>
              <a:t>   </a:t>
            </a:r>
            <a:endParaRPr lang="vi-VN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FF4921E0-D161-E9DF-44EB-34E1F926AA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2115" r="1047" b="1709"/>
          <a:stretch/>
        </p:blipFill>
        <p:spPr>
          <a:xfrm>
            <a:off x="1005681" y="2362200"/>
            <a:ext cx="14857333" cy="543533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430BF3B-5CBB-645A-CE34-D70474F2FC33}"/>
              </a:ext>
            </a:extLst>
          </p:cNvPr>
          <p:cNvSpPr txBox="1"/>
          <p:nvPr/>
        </p:nvSpPr>
        <p:spPr>
          <a:xfrm>
            <a:off x="2142614" y="3389531"/>
            <a:ext cx="1296006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00FF"/>
                </a:solidFill>
                <a:latin typeface="+mj-lt"/>
              </a:rPr>
              <a:t>d. </a:t>
            </a:r>
            <a:r>
              <a:rPr lang="vi-VN" sz="3200" b="1" dirty="0">
                <a:latin typeface="+mj-lt"/>
              </a:rPr>
              <a:t>Có một chú vẹt nhỏ bị thương ở cánh được Tú yêu thương và chăm sóc cẩn thận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.</a:t>
            </a:r>
            <a:endParaRPr lang="en-US" sz="3200" b="1" i="0" dirty="0">
              <a:solidFill>
                <a:srgbClr val="0000FF"/>
              </a:solidFill>
              <a:effectLst/>
              <a:latin typeface="+mj-lt"/>
            </a:endParaRPr>
          </a:p>
          <a:p>
            <a:pPr algn="just"/>
            <a:r>
              <a:rPr lang="en-US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 b="1" i="0" dirty="0">
                <a:effectLst/>
                <a:latin typeface="+mj-lt"/>
              </a:rPr>
              <a:t>Một ngày, vẹt bắt chước tiếng nói của Tú khiến Tú rất vui.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 </a:t>
            </a:r>
            <a:endParaRPr lang="en-US" sz="3200" b="1" dirty="0">
              <a:solidFill>
                <a:srgbClr val="0000FF"/>
              </a:solidFill>
              <a:latin typeface="+mj-lt"/>
            </a:endParaRPr>
          </a:p>
          <a:p>
            <a:pPr algn="just"/>
            <a:r>
              <a:rPr lang="vi-VN" sz="3200" b="1" dirty="0">
                <a:solidFill>
                  <a:srgbClr val="0000FF"/>
                </a:solidFill>
                <a:latin typeface="+mj-lt"/>
              </a:rPr>
              <a:t>c. </a:t>
            </a:r>
            <a:r>
              <a:rPr lang="vi-VN" sz="3200" b="1" dirty="0">
                <a:latin typeface="+mj-lt"/>
              </a:rPr>
              <a:t>Nhưng khi vẹt nói nhiều hơn, Tú thấy vẹt toàn bắt chước những lời Tú nói </a:t>
            </a:r>
            <a:r>
              <a:rPr lang="en-US" sz="3200" b="1" dirty="0">
                <a:latin typeface="+mj-lt"/>
              </a:rPr>
              <a:t>t</a:t>
            </a:r>
            <a:r>
              <a:rPr lang="vi-VN" sz="3200" b="1" dirty="0">
                <a:latin typeface="+mj-lt"/>
              </a:rPr>
              <a:t>rống</a:t>
            </a:r>
            <a:r>
              <a:rPr lang="en-US" sz="3200" b="1" dirty="0"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không với anh trai.</a:t>
            </a:r>
            <a:endParaRPr lang="en-US" sz="3200" b="1" i="0" dirty="0">
              <a:effectLst/>
              <a:latin typeface="+mj-lt"/>
            </a:endParaRPr>
          </a:p>
          <a:p>
            <a:pPr algn="just" rtl="0"/>
            <a:r>
              <a:rPr lang="en-US" sz="3200" b="1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3200" b="1" i="0" dirty="0">
                <a:solidFill>
                  <a:srgbClr val="0000FF"/>
                </a:solidFill>
                <a:effectLst/>
                <a:latin typeface="+mj-lt"/>
              </a:rPr>
              <a:t>b. </a:t>
            </a:r>
            <a:r>
              <a:rPr lang="vi-VN" sz="3200" b="1" i="0" dirty="0">
                <a:effectLst/>
                <a:latin typeface="+mj-lt"/>
              </a:rPr>
              <a:t>Tú nhận ra mình đã không lễ phép với anh và rất hối hận về điều đó.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sz="3200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1A0C2A8-6814-5E1D-ACD7-98D9146E03FD}"/>
              </a:ext>
            </a:extLst>
          </p:cNvPr>
          <p:cNvSpPr txBox="1"/>
          <p:nvPr/>
        </p:nvSpPr>
        <p:spPr>
          <a:xfrm>
            <a:off x="2142614" y="1117862"/>
            <a:ext cx="1281373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7850" algn="just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Sắp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SHS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tóm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vẹt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d-a-c-b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</a:t>
            </a:r>
            <a:endParaRPr lang="en-US" sz="3200" dirty="0"/>
          </a:p>
          <a:p>
            <a:pPr indent="577850" algn="just"/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33523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663281" y="1207414"/>
            <a:ext cx="4405393" cy="584775"/>
            <a:chOff x="9445636" y="1515217"/>
            <a:chExt cx="4405393" cy="584775"/>
          </a:xfrm>
        </p:grpSpPr>
        <p:sp>
          <p:nvSpPr>
            <p:cNvPr id="6" name="Rectangle 5"/>
            <p:cNvSpPr/>
            <p:nvPr/>
          </p:nvSpPr>
          <p:spPr>
            <a:xfrm>
              <a:off x="9445636" y="1515217"/>
              <a:ext cx="4405393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       </a:t>
              </a:r>
              <a:r>
                <a:rPr lang="en-US" sz="3200" b="1" cap="none" spc="50" dirty="0" err="1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3200" b="1" cap="none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du</a:t>
              </a:r>
              <a:r>
                <a:rPr lang="en-US" sz="32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</a:t>
              </a:r>
              <a:endParaRPr lang="en-US" sz="32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11660831" y="2099992"/>
              <a:ext cx="201168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1539081" y="2376964"/>
            <a:ext cx="13716000" cy="5243036"/>
            <a:chOff x="8525852" y="3740071"/>
            <a:chExt cx="8505645" cy="4038600"/>
          </a:xfrm>
        </p:grpSpPr>
        <p:pic>
          <p:nvPicPr>
            <p:cNvPr id="3076" name="Picture 4" descr="Chia sẻ với hơn 61 về hình khung ảnh hay nhất - Du học Akin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2" t="9003" r="7375" b="8860"/>
            <a:stretch/>
          </p:blipFill>
          <p:spPr bwMode="auto">
            <a:xfrm>
              <a:off x="8525852" y="3740071"/>
              <a:ext cx="8505645" cy="403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9549846" y="4572000"/>
              <a:ext cx="6082223" cy="2501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Cần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biết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nói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năng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lễ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phép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với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người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lớn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biết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sửa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lỗi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khi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mắc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lỗi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7347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977A127-C4D2-FED6-25ED-6F54D7823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947" y="1828800"/>
            <a:ext cx="15389067" cy="6034617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CE45DE75-E2FC-40DC-8380-82E57F1EB83B}"/>
              </a:ext>
            </a:extLst>
          </p:cNvPr>
          <p:cNvGrpSpPr/>
          <p:nvPr/>
        </p:nvGrpSpPr>
        <p:grpSpPr>
          <a:xfrm>
            <a:off x="700881" y="1714499"/>
            <a:ext cx="15011400" cy="6263217"/>
            <a:chOff x="8079080" y="3807503"/>
            <a:chExt cx="8505645" cy="4038600"/>
          </a:xfrm>
        </p:grpSpPr>
        <p:pic>
          <p:nvPicPr>
            <p:cNvPr id="7" name="Picture 4" descr="Chia sẻ với hơn 61 về hình khung ảnh hay nhất - Du học Akina">
              <a:extLst>
                <a:ext uri="{FF2B5EF4-FFF2-40B4-BE49-F238E27FC236}">
                  <a16:creationId xmlns:a16="http://schemas.microsoft.com/office/drawing/2014/main" id="{60AD40F7-E5DB-39A8-6BD2-0DEEA464FD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2" t="9003" r="7375" b="8860"/>
            <a:stretch/>
          </p:blipFill>
          <p:spPr bwMode="auto">
            <a:xfrm>
              <a:off x="8079080" y="3807503"/>
              <a:ext cx="8505645" cy="403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8AB8A85E-8B42-7390-4C9A-C928D4E4CB9B}"/>
                </a:ext>
              </a:extLst>
            </p:cNvPr>
            <p:cNvSpPr/>
            <p:nvPr/>
          </p:nvSpPr>
          <p:spPr>
            <a:xfrm>
              <a:off x="10281050" y="5199768"/>
              <a:ext cx="3583597" cy="654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6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vi-VN" sz="6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r>
                <a:rPr lang="vi-VN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Đố Vui</a:t>
              </a:r>
              <a:endPara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198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E34490B-097B-AE68-B6C1-88363AF26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48" y="381000"/>
            <a:ext cx="15389067" cy="1509184"/>
          </a:xfrm>
        </p:spPr>
        <p:txBody>
          <a:bodyPr>
            <a:normAutofit/>
          </a:bodyPr>
          <a:lstStyle/>
          <a:p>
            <a:r>
              <a:rPr lang="vi-VN" sz="4000" b="1" dirty="0"/>
              <a:t>Con chuồn </a:t>
            </a:r>
            <a:r>
              <a:rPr lang="vi-VN" sz="4000" b="1" dirty="0" err="1"/>
              <a:t>chuồn</a:t>
            </a:r>
            <a:endParaRPr lang="en-US" sz="4000" b="1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48998CE-5634-78F8-CFFB-73EC2EC5D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659B1756-023F-C95A-D60E-856E4D375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2115" r="1047" b="1709"/>
          <a:stretch/>
        </p:blipFill>
        <p:spPr>
          <a:xfrm>
            <a:off x="1462881" y="1676401"/>
            <a:ext cx="13716000" cy="723900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86E6F42B-F38C-74ED-42AA-95E34645F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481" y="2285999"/>
            <a:ext cx="12420600" cy="624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12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B307A4-8E5F-C16E-1ECB-23013F92B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600" b="1" dirty="0"/>
              <a:t>Con gà trống</a:t>
            </a:r>
            <a:endParaRPr lang="en-US" sz="3600" b="1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CE6FF1-E3A4-A3E6-6C19-35DA22008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F24B37C0-B443-062C-492F-263756B97F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2115" r="1047" b="1709"/>
          <a:stretch/>
        </p:blipFill>
        <p:spPr>
          <a:xfrm>
            <a:off x="1402935" y="2030437"/>
            <a:ext cx="14233146" cy="6720416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B6DF7620-943D-BB1A-28A9-FE7A2C0A9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881" y="2465364"/>
            <a:ext cx="12268200" cy="594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78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6C42B65-C0CD-67A1-0578-70D8C1380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824" y="304800"/>
            <a:ext cx="4868257" cy="990600"/>
          </a:xfrm>
        </p:spPr>
        <p:txBody>
          <a:bodyPr>
            <a:normAutofit/>
          </a:bodyPr>
          <a:lstStyle/>
          <a:p>
            <a:r>
              <a:rPr lang="vi-VN" sz="4000" b="1" dirty="0"/>
              <a:t>Con vẹt xanh</a:t>
            </a:r>
            <a:endParaRPr lang="en-US" sz="4000" b="1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A457A84-6810-9DF8-2C52-0BFAED67D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081" y="304800"/>
            <a:ext cx="6515100" cy="853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00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986882" y="1808486"/>
            <a:ext cx="4952999" cy="584775"/>
            <a:chOff x="1731319" y="1515217"/>
            <a:chExt cx="11941192" cy="584775"/>
          </a:xfrm>
        </p:grpSpPr>
        <p:sp>
          <p:nvSpPr>
            <p:cNvPr id="6" name="Rectangle 5"/>
            <p:cNvSpPr/>
            <p:nvPr/>
          </p:nvSpPr>
          <p:spPr>
            <a:xfrm>
              <a:off x="1731319" y="1515217"/>
              <a:ext cx="5943599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LUYN ĐỌC LẠI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11660831" y="2099992"/>
              <a:ext cx="201168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2115" r="1047" b="1709"/>
          <a:stretch/>
        </p:blipFill>
        <p:spPr>
          <a:xfrm>
            <a:off x="1539081" y="838200"/>
            <a:ext cx="13716000" cy="78787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6F0E1D-E55F-3B91-FEEC-5C6E701C49C5}"/>
              </a:ext>
            </a:extLst>
          </p:cNvPr>
          <p:cNvSpPr txBox="1"/>
          <p:nvPr/>
        </p:nvSpPr>
        <p:spPr>
          <a:xfrm>
            <a:off x="4358481" y="3048000"/>
            <a:ext cx="8126497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C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CA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C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C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CA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C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CA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C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Em </a:t>
            </a:r>
            <a:r>
              <a:rPr lang="en-C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9312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" y="206228"/>
            <a:ext cx="14824538" cy="873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WordArt 3"/>
          <p:cNvSpPr>
            <a:spLocks noChangeArrowheads="1" noChangeShapeType="1" noTextEdit="1"/>
          </p:cNvSpPr>
          <p:nvPr/>
        </p:nvSpPr>
        <p:spPr bwMode="auto">
          <a:xfrm>
            <a:off x="4053681" y="3886200"/>
            <a:ext cx="8839200" cy="1279327"/>
          </a:xfrm>
          <a:prstGeom prst="rect">
            <a:avLst/>
          </a:prstGeom>
        </p:spPr>
        <p:txBody>
          <a:bodyPr wrap="none" lIns="69156" tIns="34578" rIns="69156" bIns="34578" fromWordArt="1">
            <a:prstTxWarp prst="textPlain">
              <a:avLst>
                <a:gd name="adj" fmla="val 49938"/>
              </a:avLst>
            </a:prstTxWarp>
          </a:bodyPr>
          <a:lstStyle/>
          <a:p>
            <a:pPr algn="ctr"/>
            <a:r>
              <a:rPr lang="vi-VN" sz="43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43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43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9884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5C0BD46-B7D3-571A-16A6-030DC0D87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03280F7-8D1D-67AF-540E-38B6889E7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E7724E7E-AA0B-F822-D0B1-A33E6CF97948}"/>
              </a:ext>
            </a:extLst>
          </p:cNvPr>
          <p:cNvGrpSpPr/>
          <p:nvPr/>
        </p:nvGrpSpPr>
        <p:grpSpPr>
          <a:xfrm>
            <a:off x="881459" y="576175"/>
            <a:ext cx="15389067" cy="7991650"/>
            <a:chOff x="258526" y="1206438"/>
            <a:chExt cx="8891337" cy="7681138"/>
          </a:xfrm>
        </p:grpSpPr>
        <p:pic>
          <p:nvPicPr>
            <p:cNvPr id="5" name="Picture 20">
              <a:extLst>
                <a:ext uri="{FF2B5EF4-FFF2-40B4-BE49-F238E27FC236}">
                  <a16:creationId xmlns:a16="http://schemas.microsoft.com/office/drawing/2014/main" id="{B78D7ACB-6636-CB93-0811-854854A678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" t="2115" r="1047" b="1709"/>
            <a:stretch/>
          </p:blipFill>
          <p:spPr>
            <a:xfrm>
              <a:off x="258526" y="1206438"/>
              <a:ext cx="8891337" cy="7681138"/>
            </a:xfrm>
            <a:prstGeom prst="rect">
              <a:avLst/>
            </a:prstGeom>
          </p:spPr>
        </p:pic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3A5A4FD9-5D8F-876B-3BB0-035E0B7137CF}"/>
                </a:ext>
              </a:extLst>
            </p:cNvPr>
            <p:cNvSpPr/>
            <p:nvPr/>
          </p:nvSpPr>
          <p:spPr>
            <a:xfrm>
              <a:off x="4634425" y="1982961"/>
              <a:ext cx="139537" cy="5620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id="{688E3107-4DBB-C3A0-607F-A52C9A2E9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881" y="1624369"/>
            <a:ext cx="9372600" cy="576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3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853281" y="838200"/>
            <a:ext cx="14478000" cy="77296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126158156">
            <a:extLst>
              <a:ext uri="{FF2B5EF4-FFF2-40B4-BE49-F238E27FC236}">
                <a16:creationId xmlns:a16="http://schemas.microsoft.com/office/drawing/2014/main" id="{93BDD414-6FBD-AB47-D47C-31B03966D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" y="685800"/>
            <a:ext cx="15087600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298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996281" y="2073834"/>
            <a:ext cx="11771009" cy="5219602"/>
            <a:chOff x="258526" y="-365740"/>
            <a:chExt cx="8891337" cy="92533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" t="2115" r="1047" b="1709"/>
            <a:stretch/>
          </p:blipFill>
          <p:spPr>
            <a:xfrm>
              <a:off x="258526" y="1206438"/>
              <a:ext cx="8891337" cy="7681138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194002" y="-365740"/>
              <a:ext cx="2670150" cy="5620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Con </a:t>
              </a:r>
              <a:r>
                <a:rPr lang="en-US" sz="32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vẹt</a:t>
              </a:r>
              <a:r>
                <a:rPr lang="en-US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Hình chữ nhật: Góc Tròn 5">
            <a:extLst>
              <a:ext uri="{FF2B5EF4-FFF2-40B4-BE49-F238E27FC236}">
                <a16:creationId xmlns:a16="http://schemas.microsoft.com/office/drawing/2014/main" id="{68329D4C-D1CB-19A1-ED55-698D7524FE4E}"/>
              </a:ext>
            </a:extLst>
          </p:cNvPr>
          <p:cNvSpPr/>
          <p:nvPr/>
        </p:nvSpPr>
        <p:spPr>
          <a:xfrm>
            <a:off x="2834481" y="1624367"/>
            <a:ext cx="10299174" cy="1353741"/>
          </a:xfrm>
          <a:prstGeom prst="roundRect">
            <a:avLst/>
          </a:prstGeom>
          <a:solidFill>
            <a:schemeClr val="accent6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2" name="Hình chữ nhật: Góc Tròn 5">
            <a:extLst>
              <a:ext uri="{FF2B5EF4-FFF2-40B4-BE49-F238E27FC236}">
                <a16:creationId xmlns:a16="http://schemas.microsoft.com/office/drawing/2014/main" id="{68329D4C-D1CB-19A1-ED55-698D7524FE4E}"/>
              </a:ext>
            </a:extLst>
          </p:cNvPr>
          <p:cNvSpPr/>
          <p:nvPr/>
        </p:nvSpPr>
        <p:spPr>
          <a:xfrm>
            <a:off x="2834481" y="4349290"/>
            <a:ext cx="10299174" cy="2318032"/>
          </a:xfrm>
          <a:prstGeom prst="roundRect">
            <a:avLst/>
          </a:prstGeom>
          <a:solidFill>
            <a:srgbClr val="0000F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29881" y="3547898"/>
            <a:ext cx="3041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755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C018243-56E8-3FA8-20A7-05C23DDAA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082" y="978284"/>
            <a:ext cx="9753600" cy="975784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DD6CFB9-B212-0C18-CE49-9D1F81DFA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Picture 20">
            <a:extLst>
              <a:ext uri="{FF2B5EF4-FFF2-40B4-BE49-F238E27FC236}">
                <a16:creationId xmlns:a16="http://schemas.microsoft.com/office/drawing/2014/main" id="{518B9280-7EBF-B832-0533-C42533886A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2115" r="1047" b="1709"/>
          <a:stretch/>
        </p:blipFill>
        <p:spPr>
          <a:xfrm>
            <a:off x="854948" y="2174475"/>
            <a:ext cx="15085934" cy="5791199"/>
          </a:xfrm>
          <a:prstGeom prst="rect">
            <a:avLst/>
          </a:prstGeom>
        </p:spPr>
      </p:pic>
      <p:sp>
        <p:nvSpPr>
          <p:cNvPr id="18" name="云形 3">
            <a:extLst>
              <a:ext uri="{FF2B5EF4-FFF2-40B4-BE49-F238E27FC236}">
                <a16:creationId xmlns:a16="http://schemas.microsoft.com/office/drawing/2014/main" id="{1F48B6D4-CA92-185C-86FE-999F9DF1C996}"/>
              </a:ext>
            </a:extLst>
          </p:cNvPr>
          <p:cNvSpPr txBox="1">
            <a:spLocks/>
          </p:cNvSpPr>
          <p:nvPr/>
        </p:nvSpPr>
        <p:spPr>
          <a:xfrm>
            <a:off x="1964895" y="3080440"/>
            <a:ext cx="3155586" cy="1690557"/>
          </a:xfrm>
          <a:prstGeom prst="cloud">
            <a:avLst/>
          </a:prstGeom>
          <a:solidFill>
            <a:srgbClr val="50AEBA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49952" tIns="74976" rIns="149952" bIns="74976" numCol="1" spcCol="0" rtlCol="0" fromWordArt="0" anchor="ctr" anchorCtr="0" forceAA="0" compatLnSpc="1">
            <a:noAutofit/>
          </a:bodyPr>
          <a:lstStyle>
            <a:lvl1pPr marL="562322" indent="-562322" algn="l" defTabSz="14995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218364" indent="-468601" algn="l" defTabSz="149952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74406" indent="-374881" algn="l" defTabSz="14995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624168" indent="-374881" algn="l" defTabSz="149952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373930" indent="-374881" algn="l" defTabSz="149952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123693" indent="-374881" algn="l" defTabSz="14995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3455" indent="-374881" algn="l" defTabSz="14995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23217" indent="-374881" algn="l" defTabSz="14995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372979" indent="-374881" algn="l" defTabSz="14995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ts val="0"/>
              </a:spcBef>
              <a:buFontTx/>
              <a:buNone/>
              <a:defRPr/>
            </a:pPr>
            <a:r>
              <a:rPr lang="en-US" altLang="zh-CN" sz="4000" b="1" dirty="0" err="1">
                <a:solidFill>
                  <a:srgbClr val="FF0000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nựng</a:t>
            </a:r>
            <a:endParaRPr lang="zh-CN" altLang="en-US" sz="4000" b="1" dirty="0">
              <a:solidFill>
                <a:srgbClr val="FF0000"/>
              </a:solidFill>
              <a:latin typeface="Calibri" panose="020F0502020204030204" pitchFamily="34" charset="0"/>
              <a:ea typeface="Source Han Sans CN Regular" panose="020B0500000000000000" pitchFamily="34" charset="-128"/>
              <a:cs typeface="Calibri" panose="020F0502020204030204" pitchFamily="34" charset="0"/>
              <a:sym typeface="+mn-ea"/>
            </a:endParaRPr>
          </a:p>
        </p:txBody>
      </p:sp>
      <p:sp>
        <p:nvSpPr>
          <p:cNvPr id="19" name="云形 3">
            <a:extLst>
              <a:ext uri="{FF2B5EF4-FFF2-40B4-BE49-F238E27FC236}">
                <a16:creationId xmlns:a16="http://schemas.microsoft.com/office/drawing/2014/main" id="{3E36F77C-29AA-8ADA-DA2F-D8FBD985BCC3}"/>
              </a:ext>
            </a:extLst>
          </p:cNvPr>
          <p:cNvSpPr/>
          <p:nvPr/>
        </p:nvSpPr>
        <p:spPr>
          <a:xfrm>
            <a:off x="1803344" y="5189280"/>
            <a:ext cx="3283141" cy="1821119"/>
          </a:xfrm>
          <a:prstGeom prst="cloud">
            <a:avLst/>
          </a:prstGeom>
          <a:solidFill>
            <a:srgbClr val="50A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err="1">
                <a:solidFill>
                  <a:srgbClr val="FF0000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xuýt</a:t>
            </a:r>
            <a:r>
              <a:rPr lang="en-US" altLang="zh-CN" sz="4000" b="1" dirty="0">
                <a:solidFill>
                  <a:srgbClr val="FF0000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xoa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Source Han Sans CN Regular" panose="020B0500000000000000" pitchFamily="34" charset="-128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0" name="云形 3">
            <a:extLst>
              <a:ext uri="{FF2B5EF4-FFF2-40B4-BE49-F238E27FC236}">
                <a16:creationId xmlns:a16="http://schemas.microsoft.com/office/drawing/2014/main" id="{7B9FC20D-8BAD-2468-9DEB-D2124C5EB503}"/>
              </a:ext>
            </a:extLst>
          </p:cNvPr>
          <p:cNvSpPr/>
          <p:nvPr/>
        </p:nvSpPr>
        <p:spPr>
          <a:xfrm>
            <a:off x="6415881" y="3080440"/>
            <a:ext cx="3274094" cy="1690557"/>
          </a:xfrm>
          <a:prstGeom prst="cloud">
            <a:avLst/>
          </a:prstGeom>
          <a:solidFill>
            <a:srgbClr val="50A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h</a:t>
            </a:r>
            <a:r>
              <a:rPr lang="en-US" altLang="zh-CN" sz="40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uýt</a:t>
            </a:r>
            <a:r>
              <a:rPr lang="en-US" altLang="zh-CN" sz="4000" b="1" noProof="0" dirty="0">
                <a:solidFill>
                  <a:srgbClr val="FF0000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40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sáo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Source Han Sans CN Regular" panose="020B0500000000000000" pitchFamily="34" charset="-128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1" name="云形 3">
            <a:extLst>
              <a:ext uri="{FF2B5EF4-FFF2-40B4-BE49-F238E27FC236}">
                <a16:creationId xmlns:a16="http://schemas.microsoft.com/office/drawing/2014/main" id="{93432FCC-78D6-846F-1DB2-F5D116CC1906}"/>
              </a:ext>
            </a:extLst>
          </p:cNvPr>
          <p:cNvSpPr/>
          <p:nvPr/>
        </p:nvSpPr>
        <p:spPr>
          <a:xfrm>
            <a:off x="6034881" y="5343167"/>
            <a:ext cx="3376236" cy="1821119"/>
          </a:xfrm>
          <a:prstGeom prst="cloud">
            <a:avLst/>
          </a:prstGeom>
          <a:solidFill>
            <a:srgbClr val="50A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err="1">
                <a:solidFill>
                  <a:srgbClr val="FF0000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lảnh</a:t>
            </a:r>
            <a:r>
              <a:rPr lang="en-US" altLang="zh-CN" sz="4000" b="1" dirty="0">
                <a:solidFill>
                  <a:srgbClr val="FF0000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lót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Source Han Sans CN Regular" panose="020B0500000000000000" pitchFamily="34" charset="-128"/>
              <a:cs typeface="Calibri" panose="020F0502020204030204" pitchFamily="34" charset="0"/>
              <a:sym typeface="+mn-ea"/>
            </a:endParaRPr>
          </a:p>
        </p:txBody>
      </p:sp>
      <p:sp>
        <p:nvSpPr>
          <p:cNvPr id="4" name="云形 3">
            <a:extLst>
              <a:ext uri="{FF2B5EF4-FFF2-40B4-BE49-F238E27FC236}">
                <a16:creationId xmlns:a16="http://schemas.microsoft.com/office/drawing/2014/main" id="{DBFF16A0-5FBC-68EE-D999-EE3C84675EDF}"/>
              </a:ext>
            </a:extLst>
          </p:cNvPr>
          <p:cNvSpPr txBox="1">
            <a:spLocks/>
          </p:cNvSpPr>
          <p:nvPr/>
        </p:nvSpPr>
        <p:spPr>
          <a:xfrm>
            <a:off x="10403635" y="3200400"/>
            <a:ext cx="3302093" cy="1690557"/>
          </a:xfrm>
          <a:prstGeom prst="cloud">
            <a:avLst/>
          </a:prstGeom>
          <a:solidFill>
            <a:srgbClr val="50AEBA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49952" tIns="74976" rIns="149952" bIns="74976" numCol="1" spcCol="0" rtlCol="0" fromWordArt="0" anchor="ctr" anchorCtr="0" forceAA="0" compatLnSpc="1">
            <a:noAutofit/>
          </a:bodyPr>
          <a:lstStyle>
            <a:lvl1pPr marL="562322" indent="-562322" algn="l" defTabSz="14995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218364" indent="-468601" algn="l" defTabSz="149952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74406" indent="-374881" algn="l" defTabSz="14995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624168" indent="-374881" algn="l" defTabSz="149952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373930" indent="-374881" algn="l" defTabSz="149952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123693" indent="-374881" algn="l" defTabSz="14995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3455" indent="-374881" algn="l" defTabSz="14995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23217" indent="-374881" algn="l" defTabSz="14995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372979" indent="-374881" algn="l" defTabSz="14995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ts val="0"/>
              </a:spcBef>
              <a:buFontTx/>
              <a:buNone/>
              <a:defRPr/>
            </a:pPr>
            <a:r>
              <a:rPr lang="en-US" altLang="zh-CN" sz="4000" b="1" dirty="0" err="1">
                <a:solidFill>
                  <a:srgbClr val="FF0000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sửng</a:t>
            </a:r>
            <a:r>
              <a:rPr lang="en-US" altLang="zh-CN" sz="4000" b="1" dirty="0">
                <a:solidFill>
                  <a:srgbClr val="FF0000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sốt</a:t>
            </a:r>
            <a:endParaRPr lang="zh-CN" altLang="en-US" sz="4000" b="1" dirty="0">
              <a:solidFill>
                <a:srgbClr val="FF0000"/>
              </a:solidFill>
              <a:latin typeface="Calibri" panose="020F0502020204030204" pitchFamily="34" charset="0"/>
              <a:ea typeface="Source Han Sans CN Regular" panose="020B0500000000000000" pitchFamily="34" charset="-128"/>
              <a:cs typeface="Calibri" panose="020F0502020204030204" pitchFamily="34" charset="0"/>
              <a:sym typeface="+mn-ea"/>
            </a:endParaRPr>
          </a:p>
        </p:txBody>
      </p:sp>
      <p:sp>
        <p:nvSpPr>
          <p:cNvPr id="5" name="云形 3">
            <a:extLst>
              <a:ext uri="{FF2B5EF4-FFF2-40B4-BE49-F238E27FC236}">
                <a16:creationId xmlns:a16="http://schemas.microsoft.com/office/drawing/2014/main" id="{348EEE5B-149D-986E-5201-6D03D6D7D0CB}"/>
              </a:ext>
            </a:extLst>
          </p:cNvPr>
          <p:cNvSpPr/>
          <p:nvPr/>
        </p:nvSpPr>
        <p:spPr>
          <a:xfrm>
            <a:off x="10530681" y="5331456"/>
            <a:ext cx="3810000" cy="1821120"/>
          </a:xfrm>
          <a:prstGeom prst="cloud">
            <a:avLst/>
          </a:prstGeom>
          <a:solidFill>
            <a:srgbClr val="50A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l</a:t>
            </a:r>
            <a:r>
              <a:rPr lang="en-US" altLang="zh-CN" sz="40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ặng</a:t>
            </a:r>
            <a:r>
              <a:rPr lang="en-US" altLang="zh-CN" sz="4000" b="1" noProof="0" dirty="0">
                <a:solidFill>
                  <a:srgbClr val="FF0000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40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thinh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Source Han Sans CN Regular" panose="020B0500000000000000" pitchFamily="34" charset="-128"/>
              <a:cs typeface="Calibri" panose="020F050202020403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5339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21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8D3027-2641-623F-1216-C5AE1E86F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81" y="980400"/>
            <a:ext cx="9525000" cy="1524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7A9C125-7797-8FBF-AA4B-C49A9DC52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C732F24B-533C-DB2B-1C03-E5CC04A6D4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2115" r="1047" b="1709"/>
          <a:stretch/>
        </p:blipFill>
        <p:spPr>
          <a:xfrm>
            <a:off x="1310481" y="2106122"/>
            <a:ext cx="13716000" cy="6034618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3F957CE-46D1-5FFC-6365-64821FBB7844}"/>
              </a:ext>
            </a:extLst>
          </p:cNvPr>
          <p:cNvSpPr txBox="1"/>
          <p:nvPr/>
        </p:nvSpPr>
        <p:spPr>
          <a:xfrm>
            <a:off x="1920081" y="3345149"/>
            <a:ext cx="11734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7850" algn="just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Tú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vẹt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936CB15-4572-14C7-707A-9B63E0108B25}"/>
              </a:ext>
            </a:extLst>
          </p:cNvPr>
          <p:cNvSpPr txBox="1"/>
          <p:nvPr/>
        </p:nvSpPr>
        <p:spPr>
          <a:xfrm>
            <a:off x="3236807" y="4141449"/>
            <a:ext cx="93058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Tú đã chăm sóc nó rất cẩn thận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450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:a16="http://schemas.microsoft.com/office/drawing/2014/main" id="{B430F522-242F-71F9-67DA-2E4D154F68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2115" r="1047" b="1709"/>
          <a:stretch/>
        </p:blipFill>
        <p:spPr>
          <a:xfrm>
            <a:off x="1310481" y="2286000"/>
            <a:ext cx="13944600" cy="603461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D19A6CD-61DC-5561-04E2-29188EDB0519}"/>
              </a:ext>
            </a:extLst>
          </p:cNvPr>
          <p:cNvSpPr txBox="1"/>
          <p:nvPr/>
        </p:nvSpPr>
        <p:spPr>
          <a:xfrm>
            <a:off x="2605881" y="2895600"/>
            <a:ext cx="101440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7850"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Tú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vẹt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6DED3C0-A278-43CE-E1A4-C3090201A6A0}"/>
              </a:ext>
            </a:extLst>
          </p:cNvPr>
          <p:cNvSpPr txBox="1"/>
          <p:nvPr/>
        </p:nvSpPr>
        <p:spPr>
          <a:xfrm>
            <a:off x="2301081" y="3723622"/>
            <a:ext cx="113538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Tình cảm yêu thương Tú dành cho vẹt thể hiện qua các hoạt động và lời nói: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 Hoạt động: Tú chăm sóc vẹt rất cẩn thận, Tú chạy đến bên vẹt ngay khi đi học về, Tú cho vẹt ăn và nựng vẹt như nựng trẻ con.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 Lời nói:  “ Vẹt à”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82906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>
            <a:extLst>
              <a:ext uri="{FF2B5EF4-FFF2-40B4-BE49-F238E27FC236}">
                <a16:creationId xmlns:a16="http://schemas.microsoft.com/office/drawing/2014/main" id="{8DACA3D8-A088-3922-37FA-FDDA3CDA3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2115" r="1047" b="1709"/>
          <a:stretch/>
        </p:blipFill>
        <p:spPr>
          <a:xfrm>
            <a:off x="1462881" y="1828800"/>
            <a:ext cx="13716000" cy="6034617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DDD6B344-70CC-8540-747B-3D0390D9CBF5}"/>
              </a:ext>
            </a:extLst>
          </p:cNvPr>
          <p:cNvSpPr txBox="1"/>
          <p:nvPr/>
        </p:nvSpPr>
        <p:spPr>
          <a:xfrm>
            <a:off x="3063081" y="2819400"/>
            <a:ext cx="10744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7850"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Tú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8">
            <a:extLst>
              <a:ext uri="{FF2B5EF4-FFF2-40B4-BE49-F238E27FC236}">
                <a16:creationId xmlns:a16="http://schemas.microsoft.com/office/drawing/2014/main" id="{3D502E58-F3C1-11C9-FFCE-827C25513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281" y="3807797"/>
            <a:ext cx="11125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4931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7C4B7D2-E454-AEF8-7691-AEA2DE62E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47" y="637882"/>
            <a:ext cx="15389067" cy="1533819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Tú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b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D4B3983-B06F-2B05-7D67-B3CB024D5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6786E73B-7B7D-EDCE-9738-4DBB1C864C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2115" r="1047" b="1709"/>
          <a:stretch/>
        </p:blipFill>
        <p:spPr>
          <a:xfrm>
            <a:off x="396914" y="1985951"/>
            <a:ext cx="15009733" cy="6034617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92623E6-50DC-F319-5055-6C01DF7DE86A}"/>
              </a:ext>
            </a:extLst>
          </p:cNvPr>
          <p:cNvSpPr txBox="1"/>
          <p:nvPr/>
        </p:nvSpPr>
        <p:spPr>
          <a:xfrm>
            <a:off x="2377281" y="3048001"/>
            <a:ext cx="11887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7850" algn="just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C54D39E-5137-2DAA-AD7C-D78371276F26}"/>
              </a:ext>
            </a:extLst>
          </p:cNvPr>
          <p:cNvSpPr txBox="1"/>
          <p:nvPr/>
        </p:nvSpPr>
        <p:spPr>
          <a:xfrm>
            <a:off x="1805622" y="3102432"/>
            <a:ext cx="13335000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Khi n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ghe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trai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vẹt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chước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Tú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háo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hức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BA4AA08-DD2A-24E8-AB9C-0175B5A6C449}"/>
              </a:ext>
            </a:extLst>
          </p:cNvPr>
          <p:cNvSpPr txBox="1"/>
          <p:nvPr/>
        </p:nvSpPr>
        <p:spPr>
          <a:xfrm>
            <a:off x="1805622" y="3937695"/>
            <a:ext cx="10906011" cy="122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Lần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ẹt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chước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ú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sướng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FBBFD0FD-C128-B57B-574B-95331AAA0370}"/>
              </a:ext>
            </a:extLst>
          </p:cNvPr>
          <p:cNvSpPr txBox="1"/>
          <p:nvPr/>
        </p:nvSpPr>
        <p:spPr>
          <a:xfrm>
            <a:off x="1692316" y="5307987"/>
            <a:ext cx="12268200" cy="122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Nghe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vẹt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chước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trống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ú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ân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hận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5983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703</Words>
  <Application>Microsoft Office PowerPoint</Application>
  <PresentationFormat>Tùy chỉnh</PresentationFormat>
  <Paragraphs>65</Paragraphs>
  <Slides>19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Từ khó</vt:lpstr>
      <vt:lpstr>2. Tìm hiểu bài</vt:lpstr>
      <vt:lpstr>Bản trình bày PowerPoint</vt:lpstr>
      <vt:lpstr>Bản trình bày PowerPoint</vt:lpstr>
      <vt:lpstr>  Câu 3: Nêu tâm trạng, cảm xúc của Tú trong mỗi tình huống dưới đây:  </vt:lpstr>
      <vt:lpstr> Câu 4: Đoạn kết của câu chuyện cho biết Tú đã nhận ra điều gì  và sẽ thay đổi như thế nào? </vt:lpstr>
      <vt:lpstr>Câu 5: Sắp xếp các câu trong SHS thành đoạn văn tóm tắt nội dung  câu chuyện Con vẹt xanh:</vt:lpstr>
      <vt:lpstr>Bản trình bày PowerPoint</vt:lpstr>
      <vt:lpstr>Bản trình bày PowerPoint</vt:lpstr>
      <vt:lpstr>Bản trình bày PowerPoint</vt:lpstr>
      <vt:lpstr>Con chuồn chuồn</vt:lpstr>
      <vt:lpstr>Con gà trống</vt:lpstr>
      <vt:lpstr>Con vẹt xanh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Giỏi Phạm Thị</cp:lastModifiedBy>
  <cp:revision>278</cp:revision>
  <dcterms:created xsi:type="dcterms:W3CDTF">2023-07-19T07:13:18Z</dcterms:created>
  <dcterms:modified xsi:type="dcterms:W3CDTF">2023-11-27T01:02:33Z</dcterms:modified>
</cp:coreProperties>
</file>