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23" r:id="rId4"/>
    <p:sldId id="324" r:id="rId5"/>
    <p:sldId id="356" r:id="rId6"/>
    <p:sldId id="326" r:id="rId7"/>
    <p:sldId id="327" r:id="rId8"/>
    <p:sldId id="329" r:id="rId9"/>
    <p:sldId id="328" r:id="rId10"/>
    <p:sldId id="362" r:id="rId11"/>
    <p:sldId id="363" r:id="rId12"/>
    <p:sldId id="364" r:id="rId13"/>
    <p:sldId id="352" r:id="rId14"/>
    <p:sldId id="354" r:id="rId15"/>
    <p:sldId id="365" r:id="rId16"/>
    <p:sldId id="357" r:id="rId17"/>
    <p:sldId id="366" r:id="rId18"/>
    <p:sldId id="367" r:id="rId19"/>
    <p:sldId id="319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9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4659-0848-4B11-9D22-47310E94E464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6F86E-A393-4CE5-9015-04D42F66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9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4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927D09-DF36-4F80-BD2C-33A34405ADA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9A95-18DD-6326-90A1-2FFACD26A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E81CA-3930-70AD-88C0-46C7558C8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9074-C823-15EE-BD35-2DD72C24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8AEA-33E1-2B86-14C3-9D4116CF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22CE2-FC04-3262-2251-878B6D75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3D5B-9C16-5016-5DE1-20007C8D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2E60-5AA3-074D-4E88-3AAEEEBF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EAA58-6486-85E6-23B0-ED37C431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A5C8-3C53-0271-90A4-057AA51D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AE32-6FA2-05DB-B4C7-191A6FC8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D8B38-514D-3F8C-79B1-9AD42AB9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2370-FBCE-B591-2645-636618D2D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AB321-C17B-7DAA-DF55-D36ACC26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5BFF-1BF2-C462-4CFA-E7555401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E89F-342F-0801-200E-3015E8FB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1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0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0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3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1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5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6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343A-2AC1-E1DC-D576-DBE348B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BE12-B1C9-AFA9-D632-5176FE4B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9C03C-3ADB-FE92-5ADD-913B31F9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74EC-4455-3560-1684-A379ACE8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B7EC-9287-2C22-3454-42DFA053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3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4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4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AF25BF0-CC13-4037-6719-AE7E1608B0C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83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4B121-30B4-1459-E431-68592C4E34E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7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A75EEC-9B18-22AF-5FC5-A4C824DEF5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1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2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0984-997B-0C84-6C55-83C08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E4498-BD4C-2A43-9155-631165634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FAFC-DBC0-88D9-A2DC-3505BD1E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CD4E-2C18-77DF-E3A0-43EE31FA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94C1B-A0DE-035B-E649-FBB61657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8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6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2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81C2-6920-6C85-BE89-C4483182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50ED-4532-475A-092E-23095BC92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013B-EFCE-8EFB-C31A-CF53559E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5DEA-2ACD-9078-7FF5-BEB2CEE0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26686-A53E-099D-F51C-9EB90F0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4D07E-063F-34B8-0B01-4E5544B6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D7F4-B182-9573-EB56-5AFC4096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79E0D-502F-146C-5D8A-3E08F09A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F3630-6472-3584-1037-C13583C0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0B9C0-3C98-0305-C6B1-432930EA4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FD658-26DE-A5C8-6DF0-069A4637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2608D-C933-AA61-B702-682B0CD4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D1BE1-2855-7F7F-7917-DECC0E8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88955-F11B-A65D-3055-87A3F872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5618-A4D1-EC47-967C-3B3FBBB4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29B3-EF3E-7161-713B-40F01D7D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BE2A2-F2C8-2152-73D6-6C959DF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381F0-EE52-B6DA-89AC-A25C0D90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7AFE3-1C8D-4D6F-8BA5-E912155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535C1-89B7-B406-28BC-E89FF29A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AE351-B771-B810-E1F8-4A0BA27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3E45-5068-AB2A-CBC1-825391AA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1082-18E3-71F0-312B-8796C009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B0858-B12A-7957-DDAD-9264D43B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27ED7-1AEA-B7A5-17A6-FD916CFB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F2FE-70AB-96EF-8856-7A8EC95F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80D30-7676-BCCF-E716-36C29BC8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D41E-E18A-3900-F0FC-3249AB37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32E60-B2DD-FF6F-F99B-04C83C479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DAF42-E32A-1692-81E7-60EF15EDF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DD9F-4EA5-E58B-E38E-763E8BE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A0AD-4D15-4574-2F6B-8AA8B4C5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86C9-25D3-9EBB-75FC-C5CC2FA8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6AA78ED-1C01-AD91-AF72-D55E17B532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21886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4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F6C46-D3AE-43EC-9685-FCE42883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997"/>
            <a:ext cx="12192000" cy="7050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05352-BE06-476B-A413-8FCA985BE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0" y="92671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8EB0-AF7F-788A-BDEA-6AB7983AF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3" y="2519903"/>
            <a:ext cx="2188654" cy="71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CCD92-D564-68E5-B498-79A74EF3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312" y="674989"/>
            <a:ext cx="7681626" cy="329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DA07E-D3E5-2D5B-4A2D-166F46501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41" y="3797380"/>
            <a:ext cx="30421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695450" y="371106"/>
            <a:ext cx="9312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nội dung tương ứng với tên bài đọc.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9491-F13B-153F-9748-BE17E49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447800"/>
            <a:ext cx="9353188" cy="436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E29D3-D884-ED6A-62D7-E5A6CA17D4E7}"/>
              </a:ext>
            </a:extLst>
          </p:cNvPr>
          <p:cNvCxnSpPr/>
          <p:nvPr/>
        </p:nvCxnSpPr>
        <p:spPr>
          <a:xfrm>
            <a:off x="4429125" y="1847850"/>
            <a:ext cx="581025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7B346-CFEC-CC91-2F49-DC44CDFFE8C8}"/>
              </a:ext>
            </a:extLst>
          </p:cNvPr>
          <p:cNvCxnSpPr>
            <a:cxnSpLocks/>
          </p:cNvCxnSpPr>
          <p:nvPr/>
        </p:nvCxnSpPr>
        <p:spPr>
          <a:xfrm flipV="1">
            <a:off x="4629150" y="1724025"/>
            <a:ext cx="409575" cy="542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6072C1-FC0E-CAEA-1833-AEB04BC3D59C}"/>
              </a:ext>
            </a:extLst>
          </p:cNvPr>
          <p:cNvCxnSpPr>
            <a:cxnSpLocks/>
          </p:cNvCxnSpPr>
          <p:nvPr/>
        </p:nvCxnSpPr>
        <p:spPr>
          <a:xfrm>
            <a:off x="3810000" y="3000375"/>
            <a:ext cx="1190625" cy="942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71822F-B823-AD31-3799-201EB894C038}"/>
              </a:ext>
            </a:extLst>
          </p:cNvPr>
          <p:cNvCxnSpPr>
            <a:cxnSpLocks/>
          </p:cNvCxnSpPr>
          <p:nvPr/>
        </p:nvCxnSpPr>
        <p:spPr>
          <a:xfrm flipV="1">
            <a:off x="4591050" y="3009900"/>
            <a:ext cx="438150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799DB-8FF6-A9EB-AC16-7C148782B747}"/>
              </a:ext>
            </a:extLst>
          </p:cNvPr>
          <p:cNvCxnSpPr>
            <a:cxnSpLocks/>
          </p:cNvCxnSpPr>
          <p:nvPr/>
        </p:nvCxnSpPr>
        <p:spPr>
          <a:xfrm flipV="1">
            <a:off x="4181475" y="3476625"/>
            <a:ext cx="847725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4FEF12-3DED-C1C7-DBB2-CC3B32433438}"/>
              </a:ext>
            </a:extLst>
          </p:cNvPr>
          <p:cNvCxnSpPr>
            <a:cxnSpLocks/>
          </p:cNvCxnSpPr>
          <p:nvPr/>
        </p:nvCxnSpPr>
        <p:spPr>
          <a:xfrm>
            <a:off x="3943350" y="4438650"/>
            <a:ext cx="1095375" cy="809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FECC48-F96C-ED15-FDE0-DD29C5B1A6D5}"/>
              </a:ext>
            </a:extLst>
          </p:cNvPr>
          <p:cNvCxnSpPr>
            <a:cxnSpLocks/>
          </p:cNvCxnSpPr>
          <p:nvPr/>
        </p:nvCxnSpPr>
        <p:spPr>
          <a:xfrm flipV="1">
            <a:off x="2676525" y="4400550"/>
            <a:ext cx="2238375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E16D6-EA96-429A-8D25-FCA7D9C6B59D}"/>
              </a:ext>
            </a:extLst>
          </p:cNvPr>
          <p:cNvSpPr txBox="1"/>
          <p:nvPr/>
        </p:nvSpPr>
        <p:spPr>
          <a:xfrm>
            <a:off x="4010025" y="1585942"/>
            <a:ext cx="7791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(hoặc đọc thuộc lòng một bài thơ).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Hình ảnh Phim Hoạt Hình Học Sinh Học Sinh Cậu Bé PNG , Viết Clipart, Hoạt  Hình, Sinh Viên PNG miễn phí tải tập tin PSDComment và Vector">
            <a:extLst>
              <a:ext uri="{FF2B5EF4-FFF2-40B4-BE49-F238E27FC236}">
                <a16:creationId xmlns:a16="http://schemas.microsoft.com/office/drawing/2014/main" id="{DFC4D746-2FF4-41D3-B1DB-4B78A179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938" l="10000" r="90000">
                        <a14:foregroundMark x1="34375" y1="9531" x2="46719" y2="9531"/>
                        <a14:foregroundMark x1="45781" y1="46875" x2="50625" y2="63906"/>
                        <a14:foregroundMark x1="41250" y1="65156" x2="55313" y2="66406"/>
                        <a14:foregroundMark x1="64844" y1="59844" x2="56719" y2="69375"/>
                        <a14:foregroundMark x1="61563" y1="58906" x2="54688" y2="65938"/>
                        <a14:foregroundMark x1="61094" y1="53594" x2="67344" y2="61719"/>
                        <a14:foregroundMark x1="71563" y1="58125" x2="53906" y2="66250"/>
                        <a14:foregroundMark x1="63594" y1="64844" x2="52031" y2="73125"/>
                        <a14:foregroundMark x1="40781" y1="69844" x2="50469" y2="71875"/>
                        <a14:foregroundMark x1="31406" y1="69531" x2="42344" y2="69531"/>
                        <a14:foregroundMark x1="35313" y1="67031" x2="39688" y2="68438"/>
                        <a14:foregroundMark x1="36563" y1="67344" x2="49531" y2="74844"/>
                        <a14:foregroundMark x1="49531" y1="74844" x2="49531" y2="74844"/>
                        <a14:foregroundMark x1="57031" y1="90000" x2="53281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4" y="1782079"/>
            <a:ext cx="5075921" cy="50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790149" y="429928"/>
            <a:ext cx="8475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Trò chơi: Ai nhanh, ai đúng?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BA7E7-CB6C-10CB-6130-83B087F4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3" y="1627856"/>
            <a:ext cx="759627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FBA1F-D47F-233C-FA27-370DFD7E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4" y="1323975"/>
            <a:ext cx="979714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Vòng 1: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Cây bàng trước ngõ đang nảy những chồi non.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đám mây trắng nhởn nhơ bay trên bầu trời.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Đàn bướm vàng lượn bên những bông hoa.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CB79F-E726-372D-D33C-8B240EC4A730}"/>
              </a:ext>
            </a:extLst>
          </p:cNvPr>
          <p:cNvSpPr txBox="1"/>
          <p:nvPr/>
        </p:nvSpPr>
        <p:spPr>
          <a:xfrm>
            <a:off x="571500" y="3362325"/>
            <a:ext cx="1040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Vòng 2: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Tô Hoài là nhà văn nổi tiếng của Việt Nam.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Những chuyện ông viết là những truyện xoay quanh cuộc sống đời thường mang một ý nghĩa nhất định.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Truyện mà tớ thích đọc nhất là "Dế mèn phiêu lưu kí".</a:t>
            </a:r>
          </a:p>
        </p:txBody>
      </p:sp>
    </p:spTree>
    <p:extLst>
      <p:ext uri="{BB962C8B-B14F-4D97-AF65-F5344CB8AC3E}">
        <p14:creationId xmlns:p14="http://schemas.microsoft.com/office/powerpoint/2010/main" val="36218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Vòng 3: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Cây phượng thường nở hoa vào mùa hè.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Hoa phượng có màu đỏ rực rỡ, dập dờn như cánh bướm.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Tôi hay nhặt những cánh hoa, ép vào trang sổ.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429352"/>
          </a:xfrm>
          <a:custGeom>
            <a:avLst/>
            <a:gdLst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429352" fill="none" extrusionOk="0">
                <a:moveTo>
                  <a:pt x="0" y="639270"/>
                </a:moveTo>
                <a:cubicBezTo>
                  <a:pt x="-111444" y="268186"/>
                  <a:pt x="347673" y="50264"/>
                  <a:pt x="639270" y="0"/>
                </a:cubicBezTo>
                <a:cubicBezTo>
                  <a:pt x="3011361" y="396423"/>
                  <a:pt x="6184712" y="451419"/>
                  <a:pt x="11059394" y="0"/>
                </a:cubicBezTo>
                <a:cubicBezTo>
                  <a:pt x="11452316" y="61402"/>
                  <a:pt x="11727590" y="321642"/>
                  <a:pt x="11698664" y="639270"/>
                </a:cubicBezTo>
                <a:cubicBezTo>
                  <a:pt x="11561000" y="1938382"/>
                  <a:pt x="11789096" y="5085453"/>
                  <a:pt x="11698664" y="5790082"/>
                </a:cubicBezTo>
                <a:cubicBezTo>
                  <a:pt x="11633054" y="6153915"/>
                  <a:pt x="11364274" y="6396110"/>
                  <a:pt x="11059394" y="6429352"/>
                </a:cubicBezTo>
                <a:cubicBezTo>
                  <a:pt x="6042853" y="6570118"/>
                  <a:pt x="2684306" y="6490490"/>
                  <a:pt x="639270" y="6429352"/>
                </a:cubicBezTo>
                <a:cubicBezTo>
                  <a:pt x="295222" y="6307470"/>
                  <a:pt x="-51087" y="6172971"/>
                  <a:pt x="0" y="5790082"/>
                </a:cubicBezTo>
                <a:cubicBezTo>
                  <a:pt x="25740" y="4087863"/>
                  <a:pt x="25291" y="2499813"/>
                  <a:pt x="0" y="639270"/>
                </a:cubicBezTo>
                <a:close/>
              </a:path>
              <a:path w="11698664" h="6429352" stroke="0" extrusionOk="0">
                <a:moveTo>
                  <a:pt x="0" y="639270"/>
                </a:moveTo>
                <a:cubicBezTo>
                  <a:pt x="-19430" y="307025"/>
                  <a:pt x="301498" y="-12216"/>
                  <a:pt x="639270" y="0"/>
                </a:cubicBezTo>
                <a:cubicBezTo>
                  <a:pt x="5119295" y="214103"/>
                  <a:pt x="9778373" y="-82835"/>
                  <a:pt x="11059394" y="0"/>
                </a:cubicBezTo>
                <a:cubicBezTo>
                  <a:pt x="11403845" y="63500"/>
                  <a:pt x="11667868" y="328932"/>
                  <a:pt x="11698664" y="639270"/>
                </a:cubicBezTo>
                <a:cubicBezTo>
                  <a:pt x="11734537" y="2760894"/>
                  <a:pt x="11754911" y="3468725"/>
                  <a:pt x="11698664" y="5790082"/>
                </a:cubicBezTo>
                <a:cubicBezTo>
                  <a:pt x="11771429" y="6187063"/>
                  <a:pt x="11401531" y="6465631"/>
                  <a:pt x="11059394" y="6429352"/>
                </a:cubicBezTo>
                <a:cubicBezTo>
                  <a:pt x="8176312" y="6940246"/>
                  <a:pt x="3833140" y="5842145"/>
                  <a:pt x="639270" y="6429352"/>
                </a:cubicBezTo>
                <a:cubicBezTo>
                  <a:pt x="316453" y="6384132"/>
                  <a:pt x="-38673" y="6169990"/>
                  <a:pt x="0" y="5790082"/>
                </a:cubicBezTo>
                <a:cubicBezTo>
                  <a:pt x="1297" y="4051905"/>
                  <a:pt x="-145966" y="1948480"/>
                  <a:pt x="0" y="639270"/>
                </a:cubicBezTo>
                <a:close/>
              </a:path>
              <a:path w="11698664" h="6429352" fill="none" stroke="0" extrusionOk="0">
                <a:moveTo>
                  <a:pt x="0" y="639270"/>
                </a:moveTo>
                <a:cubicBezTo>
                  <a:pt x="-101747" y="254193"/>
                  <a:pt x="299489" y="41775"/>
                  <a:pt x="639270" y="0"/>
                </a:cubicBezTo>
                <a:cubicBezTo>
                  <a:pt x="2974304" y="160696"/>
                  <a:pt x="5863188" y="52545"/>
                  <a:pt x="11059394" y="0"/>
                </a:cubicBezTo>
                <a:cubicBezTo>
                  <a:pt x="11428935" y="57815"/>
                  <a:pt x="11717445" y="320708"/>
                  <a:pt x="11698664" y="639270"/>
                </a:cubicBezTo>
                <a:cubicBezTo>
                  <a:pt x="11526122" y="1937474"/>
                  <a:pt x="11810250" y="5119151"/>
                  <a:pt x="11698664" y="5790082"/>
                </a:cubicBezTo>
                <a:cubicBezTo>
                  <a:pt x="11693876" y="6148476"/>
                  <a:pt x="11386589" y="6380872"/>
                  <a:pt x="11059394" y="6429352"/>
                </a:cubicBezTo>
                <a:cubicBezTo>
                  <a:pt x="5994341" y="6545988"/>
                  <a:pt x="2706040" y="6618966"/>
                  <a:pt x="639270" y="6429352"/>
                </a:cubicBezTo>
                <a:cubicBezTo>
                  <a:pt x="290348" y="6360276"/>
                  <a:pt x="-71317" y="6212563"/>
                  <a:pt x="0" y="5790082"/>
                </a:cubicBezTo>
                <a:cubicBezTo>
                  <a:pt x="207398" y="4098193"/>
                  <a:pt x="74732" y="2490038"/>
                  <a:pt x="0" y="639270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98664"/>
                      <a:gd name="connsiteY0" fmla="*/ 639270 h 6429352"/>
                      <a:gd name="connsiteX1" fmla="*/ 639270 w 11698664"/>
                      <a:gd name="connsiteY1" fmla="*/ 0 h 6429352"/>
                      <a:gd name="connsiteX2" fmla="*/ 11059394 w 11698664"/>
                      <a:gd name="connsiteY2" fmla="*/ 0 h 6429352"/>
                      <a:gd name="connsiteX3" fmla="*/ 11698664 w 11698664"/>
                      <a:gd name="connsiteY3" fmla="*/ 639270 h 6429352"/>
                      <a:gd name="connsiteX4" fmla="*/ 11698664 w 11698664"/>
                      <a:gd name="connsiteY4" fmla="*/ 5790082 h 6429352"/>
                      <a:gd name="connsiteX5" fmla="*/ 11059394 w 11698664"/>
                      <a:gd name="connsiteY5" fmla="*/ 6429352 h 6429352"/>
                      <a:gd name="connsiteX6" fmla="*/ 639270 w 11698664"/>
                      <a:gd name="connsiteY6" fmla="*/ 6429352 h 6429352"/>
                      <a:gd name="connsiteX7" fmla="*/ 0 w 11698664"/>
                      <a:gd name="connsiteY7" fmla="*/ 5790082 h 6429352"/>
                      <a:gd name="connsiteX8" fmla="*/ 0 w 11698664"/>
                      <a:gd name="connsiteY8" fmla="*/ 639270 h 6429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429352" fill="none" extrusionOk="0">
                        <a:moveTo>
                          <a:pt x="0" y="639270"/>
                        </a:moveTo>
                        <a:cubicBezTo>
                          <a:pt x="-67553" y="275285"/>
                          <a:pt x="325401" y="32050"/>
                          <a:pt x="639270" y="0"/>
                        </a:cubicBezTo>
                        <a:cubicBezTo>
                          <a:pt x="2833026" y="130954"/>
                          <a:pt x="6145333" y="43574"/>
                          <a:pt x="11059394" y="0"/>
                        </a:cubicBezTo>
                        <a:cubicBezTo>
                          <a:pt x="11441819" y="45233"/>
                          <a:pt x="11719147" y="311301"/>
                          <a:pt x="11698664" y="639270"/>
                        </a:cubicBezTo>
                        <a:cubicBezTo>
                          <a:pt x="11548225" y="1949567"/>
                          <a:pt x="11784543" y="5106868"/>
                          <a:pt x="11698664" y="5790082"/>
                        </a:cubicBezTo>
                        <a:cubicBezTo>
                          <a:pt x="11677795" y="6146568"/>
                          <a:pt x="11375441" y="6403815"/>
                          <a:pt x="11059394" y="6429352"/>
                        </a:cubicBezTo>
                        <a:cubicBezTo>
                          <a:pt x="6246154" y="6584549"/>
                          <a:pt x="2734286" y="6592372"/>
                          <a:pt x="639270" y="6429352"/>
                        </a:cubicBezTo>
                        <a:cubicBezTo>
                          <a:pt x="290917" y="6365698"/>
                          <a:pt x="-36843" y="6164654"/>
                          <a:pt x="0" y="5790082"/>
                        </a:cubicBezTo>
                        <a:cubicBezTo>
                          <a:pt x="64656" y="4018280"/>
                          <a:pt x="-17807" y="2467788"/>
                          <a:pt x="0" y="639270"/>
                        </a:cubicBezTo>
                        <a:close/>
                      </a:path>
                      <a:path w="11698664" h="6429352" stroke="0" extrusionOk="0">
                        <a:moveTo>
                          <a:pt x="0" y="639270"/>
                        </a:moveTo>
                        <a:cubicBezTo>
                          <a:pt x="-18085" y="275056"/>
                          <a:pt x="271764" y="5422"/>
                          <a:pt x="639270" y="0"/>
                        </a:cubicBezTo>
                        <a:cubicBezTo>
                          <a:pt x="5170456" y="132882"/>
                          <a:pt x="9818065" y="-84951"/>
                          <a:pt x="11059394" y="0"/>
                        </a:cubicBezTo>
                        <a:cubicBezTo>
                          <a:pt x="11385211" y="26603"/>
                          <a:pt x="11693368" y="315485"/>
                          <a:pt x="11698664" y="639270"/>
                        </a:cubicBezTo>
                        <a:cubicBezTo>
                          <a:pt x="11718851" y="2850595"/>
                          <a:pt x="11851144" y="3474171"/>
                          <a:pt x="11698664" y="5790082"/>
                        </a:cubicBezTo>
                        <a:cubicBezTo>
                          <a:pt x="11723887" y="6146133"/>
                          <a:pt x="11415883" y="6422293"/>
                          <a:pt x="11059394" y="6429352"/>
                        </a:cubicBezTo>
                        <a:cubicBezTo>
                          <a:pt x="8387152" y="6516991"/>
                          <a:pt x="4220926" y="6356673"/>
                          <a:pt x="639270" y="6429352"/>
                        </a:cubicBezTo>
                        <a:cubicBezTo>
                          <a:pt x="280281" y="6372799"/>
                          <a:pt x="-37458" y="6195197"/>
                          <a:pt x="0" y="5790082"/>
                        </a:cubicBezTo>
                        <a:cubicBezTo>
                          <a:pt x="-38581" y="4026782"/>
                          <a:pt x="63341" y="1902549"/>
                          <a:pt x="0" y="6392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-171450" y="353728"/>
            <a:ext cx="684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Giải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chữ: Tiếng Việt lí thú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2" name="Table 6">
            <a:extLst>
              <a:ext uri="{FF2B5EF4-FFF2-40B4-BE49-F238E27FC236}">
                <a16:creationId xmlns:a16="http://schemas.microsoft.com/office/drawing/2014/main" id="{02D9F5D6-8E69-8310-D0FB-83A2957C6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91761"/>
              </p:ext>
            </p:extLst>
          </p:nvPr>
        </p:nvGraphicFramePr>
        <p:xfrm>
          <a:off x="7083850" y="6051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3" name="文本框 13">
            <a:extLst>
              <a:ext uri="{FF2B5EF4-FFF2-40B4-BE49-F238E27FC236}">
                <a16:creationId xmlns:a16="http://schemas.microsoft.com/office/drawing/2014/main" id="{9558CB18-761B-0940-9048-21BE82BD8144}"/>
              </a:ext>
            </a:extLst>
          </p:cNvPr>
          <p:cNvSpPr txBox="1"/>
          <p:nvPr/>
        </p:nvSpPr>
        <p:spPr>
          <a:xfrm>
            <a:off x="6678418" y="6733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84" name="Table 6">
            <a:extLst>
              <a:ext uri="{FF2B5EF4-FFF2-40B4-BE49-F238E27FC236}">
                <a16:creationId xmlns:a16="http://schemas.microsoft.com/office/drawing/2014/main" id="{F44F19B6-00AB-A366-B6E5-229662556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60609"/>
              </p:ext>
            </p:extLst>
          </p:nvPr>
        </p:nvGraphicFramePr>
        <p:xfrm>
          <a:off x="5769400" y="110040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5" name="文本框 13">
            <a:extLst>
              <a:ext uri="{FF2B5EF4-FFF2-40B4-BE49-F238E27FC236}">
                <a16:creationId xmlns:a16="http://schemas.microsoft.com/office/drawing/2014/main" id="{D8D6F138-704F-D0C6-F51F-A90F2FC7A231}"/>
              </a:ext>
            </a:extLst>
          </p:cNvPr>
          <p:cNvSpPr txBox="1"/>
          <p:nvPr/>
        </p:nvSpPr>
        <p:spPr>
          <a:xfrm>
            <a:off x="5297293" y="11781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87" name="文本框 13">
            <a:extLst>
              <a:ext uri="{FF2B5EF4-FFF2-40B4-BE49-F238E27FC236}">
                <a16:creationId xmlns:a16="http://schemas.microsoft.com/office/drawing/2014/main" id="{DD3075C6-A816-7A92-3900-8F3DB10DC693}"/>
              </a:ext>
            </a:extLst>
          </p:cNvPr>
          <p:cNvSpPr txBox="1"/>
          <p:nvPr/>
        </p:nvSpPr>
        <p:spPr>
          <a:xfrm>
            <a:off x="7230868" y="16925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90" name="Table 6">
            <a:extLst>
              <a:ext uri="{FF2B5EF4-FFF2-40B4-BE49-F238E27FC236}">
                <a16:creationId xmlns:a16="http://schemas.microsoft.com/office/drawing/2014/main" id="{4E1417E0-E33D-59FA-EC51-ABA104E7C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916725"/>
              </p:ext>
            </p:extLst>
          </p:nvPr>
        </p:nvGraphicFramePr>
        <p:xfrm>
          <a:off x="7077073" y="31006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92" name="Table 6">
            <a:extLst>
              <a:ext uri="{FF2B5EF4-FFF2-40B4-BE49-F238E27FC236}">
                <a16:creationId xmlns:a16="http://schemas.microsoft.com/office/drawing/2014/main" id="{D1C2F4D9-62C7-E5D0-5B8B-3FA0D20A6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85973"/>
              </p:ext>
            </p:extLst>
          </p:nvPr>
        </p:nvGraphicFramePr>
        <p:xfrm>
          <a:off x="6426626" y="2110058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97" name="文本框 13">
            <a:extLst>
              <a:ext uri="{FF2B5EF4-FFF2-40B4-BE49-F238E27FC236}">
                <a16:creationId xmlns:a16="http://schemas.microsoft.com/office/drawing/2014/main" id="{A6200BE6-D71A-AA6E-16B8-3A77D303E8EE}"/>
              </a:ext>
            </a:extLst>
          </p:cNvPr>
          <p:cNvSpPr txBox="1"/>
          <p:nvPr/>
        </p:nvSpPr>
        <p:spPr>
          <a:xfrm>
            <a:off x="5973568" y="22259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8" name="文本框 13">
            <a:extLst>
              <a:ext uri="{FF2B5EF4-FFF2-40B4-BE49-F238E27FC236}">
                <a16:creationId xmlns:a16="http://schemas.microsoft.com/office/drawing/2014/main" id="{3899B430-7511-ACFE-4B26-71E27C02E5D9}"/>
              </a:ext>
            </a:extLst>
          </p:cNvPr>
          <p:cNvSpPr txBox="1"/>
          <p:nvPr/>
        </p:nvSpPr>
        <p:spPr>
          <a:xfrm>
            <a:off x="5992618" y="26736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9" name="文本框 13">
            <a:extLst>
              <a:ext uri="{FF2B5EF4-FFF2-40B4-BE49-F238E27FC236}">
                <a16:creationId xmlns:a16="http://schemas.microsoft.com/office/drawing/2014/main" id="{A2EAC863-A594-D379-BDD9-48F7A1E1DF61}"/>
              </a:ext>
            </a:extLst>
          </p:cNvPr>
          <p:cNvSpPr txBox="1"/>
          <p:nvPr/>
        </p:nvSpPr>
        <p:spPr>
          <a:xfrm>
            <a:off x="6545068" y="3197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0" name="文本框 13">
            <a:extLst>
              <a:ext uri="{FF2B5EF4-FFF2-40B4-BE49-F238E27FC236}">
                <a16:creationId xmlns:a16="http://schemas.microsoft.com/office/drawing/2014/main" id="{5062CB43-560F-C641-32E7-A3018142FC14}"/>
              </a:ext>
            </a:extLst>
          </p:cNvPr>
          <p:cNvSpPr txBox="1"/>
          <p:nvPr/>
        </p:nvSpPr>
        <p:spPr>
          <a:xfrm>
            <a:off x="7316593" y="36165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1" name="文本框 13">
            <a:extLst>
              <a:ext uri="{FF2B5EF4-FFF2-40B4-BE49-F238E27FC236}">
                <a16:creationId xmlns:a16="http://schemas.microsoft.com/office/drawing/2014/main" id="{23563ACA-11C7-BAB4-8D56-FC71D5C0E474}"/>
              </a:ext>
            </a:extLst>
          </p:cNvPr>
          <p:cNvSpPr txBox="1"/>
          <p:nvPr/>
        </p:nvSpPr>
        <p:spPr>
          <a:xfrm>
            <a:off x="5954518" y="41690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(8)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47C5BEFF-9055-0150-D2B2-3FAA4CA21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62161"/>
              </p:ext>
            </p:extLst>
          </p:nvPr>
        </p:nvGraphicFramePr>
        <p:xfrm>
          <a:off x="5778925" y="16052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B702506C-FF9F-0ABE-E2FC-4DF7F73FB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10582"/>
              </p:ext>
            </p:extLst>
          </p:nvPr>
        </p:nvGraphicFramePr>
        <p:xfrm>
          <a:off x="6426626" y="2595833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3" name="Table 6">
            <a:extLst>
              <a:ext uri="{FF2B5EF4-FFF2-40B4-BE49-F238E27FC236}">
                <a16:creationId xmlns:a16="http://schemas.microsoft.com/office/drawing/2014/main" id="{15320509-36A9-EDC3-C2F7-18CAC2FA6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45770"/>
              </p:ext>
            </p:extLst>
          </p:nvPr>
        </p:nvGraphicFramePr>
        <p:xfrm>
          <a:off x="4438650" y="3605483"/>
          <a:ext cx="461962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46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4" name="Table 6">
            <a:extLst>
              <a:ext uri="{FF2B5EF4-FFF2-40B4-BE49-F238E27FC236}">
                <a16:creationId xmlns:a16="http://schemas.microsoft.com/office/drawing/2014/main" id="{F3DBBEA0-55CD-E945-AEC3-450FC43F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66291"/>
              </p:ext>
            </p:extLst>
          </p:nvPr>
        </p:nvGraphicFramePr>
        <p:xfrm>
          <a:off x="6426625" y="41103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5" name="Table 6">
            <a:extLst>
              <a:ext uri="{FF2B5EF4-FFF2-40B4-BE49-F238E27FC236}">
                <a16:creationId xmlns:a16="http://schemas.microsoft.com/office/drawing/2014/main" id="{EB580D58-1AAC-6E58-816B-B0B13068B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19477"/>
              </p:ext>
            </p:extLst>
          </p:nvPr>
        </p:nvGraphicFramePr>
        <p:xfrm>
          <a:off x="7769650" y="46151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6" name="Table 6">
            <a:extLst>
              <a:ext uri="{FF2B5EF4-FFF2-40B4-BE49-F238E27FC236}">
                <a16:creationId xmlns:a16="http://schemas.microsoft.com/office/drawing/2014/main" id="{3FED4518-5E0A-2D70-D4EC-67D95CB3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58015"/>
              </p:ext>
            </p:extLst>
          </p:nvPr>
        </p:nvGraphicFramePr>
        <p:xfrm>
          <a:off x="6445675" y="508185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7" name="Table 6">
            <a:extLst>
              <a:ext uri="{FF2B5EF4-FFF2-40B4-BE49-F238E27FC236}">
                <a16:creationId xmlns:a16="http://schemas.microsoft.com/office/drawing/2014/main" id="{BCAD415B-2E0C-F74A-E279-60D642227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45950"/>
              </p:ext>
            </p:extLst>
          </p:nvPr>
        </p:nvGraphicFramePr>
        <p:xfrm>
          <a:off x="5772150" y="5567633"/>
          <a:ext cx="531495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369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34587930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9" name="Table 6">
            <a:extLst>
              <a:ext uri="{FF2B5EF4-FFF2-40B4-BE49-F238E27FC236}">
                <a16:creationId xmlns:a16="http://schemas.microsoft.com/office/drawing/2014/main" id="{4181F32C-9E32-4FDD-75CF-B67BE81C5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32003"/>
              </p:ext>
            </p:extLst>
          </p:nvPr>
        </p:nvGraphicFramePr>
        <p:xfrm>
          <a:off x="5791198" y="60343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160" name="文本框 13">
            <a:extLst>
              <a:ext uri="{FF2B5EF4-FFF2-40B4-BE49-F238E27FC236}">
                <a16:creationId xmlns:a16="http://schemas.microsoft.com/office/drawing/2014/main" id="{FEE34E21-CAD9-8345-43B4-7BD0E771B4F9}"/>
              </a:ext>
            </a:extLst>
          </p:cNvPr>
          <p:cNvSpPr txBox="1"/>
          <p:nvPr/>
        </p:nvSpPr>
        <p:spPr>
          <a:xfrm>
            <a:off x="5354443" y="17496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1" name="文本框 13">
            <a:extLst>
              <a:ext uri="{FF2B5EF4-FFF2-40B4-BE49-F238E27FC236}">
                <a16:creationId xmlns:a16="http://schemas.microsoft.com/office/drawing/2014/main" id="{A177C5A6-302B-7075-C321-4BB5AD263CDC}"/>
              </a:ext>
            </a:extLst>
          </p:cNvPr>
          <p:cNvSpPr txBox="1"/>
          <p:nvPr/>
        </p:nvSpPr>
        <p:spPr>
          <a:xfrm>
            <a:off x="3982843" y="36927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2" name="文本框 13">
            <a:extLst>
              <a:ext uri="{FF2B5EF4-FFF2-40B4-BE49-F238E27FC236}">
                <a16:creationId xmlns:a16="http://schemas.microsoft.com/office/drawing/2014/main" id="{3A2F3431-F1F5-C6A0-2964-F981B71E2388}"/>
              </a:ext>
            </a:extLst>
          </p:cNvPr>
          <p:cNvSpPr txBox="1"/>
          <p:nvPr/>
        </p:nvSpPr>
        <p:spPr>
          <a:xfrm>
            <a:off x="7288018" y="4721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(9)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3" name="文本框 13">
            <a:extLst>
              <a:ext uri="{FF2B5EF4-FFF2-40B4-BE49-F238E27FC236}">
                <a16:creationId xmlns:a16="http://schemas.microsoft.com/office/drawing/2014/main" id="{15218D56-4962-646A-689A-F9B8B99EA5CB}"/>
              </a:ext>
            </a:extLst>
          </p:cNvPr>
          <p:cNvSpPr txBox="1"/>
          <p:nvPr/>
        </p:nvSpPr>
        <p:spPr>
          <a:xfrm>
            <a:off x="5887843" y="51501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(10)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4" name="文本框 13">
            <a:extLst>
              <a:ext uri="{FF2B5EF4-FFF2-40B4-BE49-F238E27FC236}">
                <a16:creationId xmlns:a16="http://schemas.microsoft.com/office/drawing/2014/main" id="{E7A9D532-0AA0-4D6C-DAC9-5E9C0F4167FF}"/>
              </a:ext>
            </a:extLst>
          </p:cNvPr>
          <p:cNvSpPr txBox="1"/>
          <p:nvPr/>
        </p:nvSpPr>
        <p:spPr>
          <a:xfrm>
            <a:off x="5182993" y="56739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5" name="文本框 13">
            <a:extLst>
              <a:ext uri="{FF2B5EF4-FFF2-40B4-BE49-F238E27FC236}">
                <a16:creationId xmlns:a16="http://schemas.microsoft.com/office/drawing/2014/main" id="{254EFD4C-8833-864C-108A-9D1DE863A1BD}"/>
              </a:ext>
            </a:extLst>
          </p:cNvPr>
          <p:cNvSpPr txBox="1"/>
          <p:nvPr/>
        </p:nvSpPr>
        <p:spPr>
          <a:xfrm>
            <a:off x="5230618" y="61216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473B7AE-9FBB-2B17-E71D-21A97685D96B}"/>
              </a:ext>
            </a:extLst>
          </p:cNvPr>
          <p:cNvSpPr txBox="1"/>
          <p:nvPr/>
        </p:nvSpPr>
        <p:spPr>
          <a:xfrm>
            <a:off x="504825" y="810928"/>
            <a:ext cx="59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Tìm ô chữ hàng ngang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6995B9-0E89-7B03-6DC7-262CD4FE409E}"/>
              </a:ext>
            </a:extLst>
          </p:cNvPr>
          <p:cNvSpPr txBox="1"/>
          <p:nvPr/>
        </p:nvSpPr>
        <p:spPr>
          <a:xfrm>
            <a:off x="400050" y="1191928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Tính từ nào có nghĩa trái ngược với trắng?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523B4FE-E49A-F076-4A1D-56DCD04028DA}"/>
              </a:ext>
            </a:extLst>
          </p:cNvPr>
          <p:cNvSpPr txBox="1"/>
          <p:nvPr/>
        </p:nvSpPr>
        <p:spPr>
          <a:xfrm>
            <a:off x="7172325" y="590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304130-5415-C252-659B-7D65CCC2C728}"/>
              </a:ext>
            </a:extLst>
          </p:cNvPr>
          <p:cNvSpPr txBox="1"/>
          <p:nvPr/>
        </p:nvSpPr>
        <p:spPr>
          <a:xfrm>
            <a:off x="7829550" y="600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6FB6F4C-0C1D-2710-DA90-764D01C8930D}"/>
              </a:ext>
            </a:extLst>
          </p:cNvPr>
          <p:cNvSpPr txBox="1"/>
          <p:nvPr/>
        </p:nvSpPr>
        <p:spPr>
          <a:xfrm>
            <a:off x="8496300" y="609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9AF020C-3534-EFEE-D72D-5BFD552EDE81}"/>
              </a:ext>
            </a:extLst>
          </p:cNvPr>
          <p:cNvSpPr txBox="1"/>
          <p:nvPr/>
        </p:nvSpPr>
        <p:spPr>
          <a:xfrm>
            <a:off x="390525" y="1582453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Dấu câu nào dùng để kết thúc câu kể?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C958BC7-A976-A7F4-8137-4E499FBB2A4C}"/>
              </a:ext>
            </a:extLst>
          </p:cNvPr>
          <p:cNvSpPr txBox="1"/>
          <p:nvPr/>
        </p:nvSpPr>
        <p:spPr>
          <a:xfrm>
            <a:off x="5838825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8FF6EC8-E4B7-2475-543D-FEF673D578B0}"/>
              </a:ext>
            </a:extLst>
          </p:cNvPr>
          <p:cNvSpPr txBox="1"/>
          <p:nvPr/>
        </p:nvSpPr>
        <p:spPr>
          <a:xfrm>
            <a:off x="64960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DE14DDC-298C-937B-1801-A779CF2201A6}"/>
              </a:ext>
            </a:extLst>
          </p:cNvPr>
          <p:cNvSpPr txBox="1"/>
          <p:nvPr/>
        </p:nvSpPr>
        <p:spPr>
          <a:xfrm>
            <a:off x="7162800" y="1085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17E5482-398D-5456-FF4C-4C943C8530E2}"/>
              </a:ext>
            </a:extLst>
          </p:cNvPr>
          <p:cNvSpPr txBox="1"/>
          <p:nvPr/>
        </p:nvSpPr>
        <p:spPr>
          <a:xfrm>
            <a:off x="77914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50A8FD3-EA0D-9A98-1124-DB70D6368E29}"/>
              </a:ext>
            </a:extLst>
          </p:cNvPr>
          <p:cNvSpPr txBox="1"/>
          <p:nvPr/>
        </p:nvSpPr>
        <p:spPr>
          <a:xfrm>
            <a:off x="352425" y="1972978"/>
            <a:ext cx="592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6F2C051-CC8B-7177-E244-8CEAA18855B9}"/>
              </a:ext>
            </a:extLst>
          </p:cNvPr>
          <p:cNvSpPr txBox="1"/>
          <p:nvPr/>
        </p:nvSpPr>
        <p:spPr>
          <a:xfrm>
            <a:off x="5876925" y="15811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3965E87-5F1B-B45E-95E4-7E0AE9C9AF7E}"/>
              </a:ext>
            </a:extLst>
          </p:cNvPr>
          <p:cNvSpPr txBox="1"/>
          <p:nvPr/>
        </p:nvSpPr>
        <p:spPr>
          <a:xfrm>
            <a:off x="65341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616100C-82F8-C698-D364-7C940B1B486A}"/>
              </a:ext>
            </a:extLst>
          </p:cNvPr>
          <p:cNvSpPr txBox="1"/>
          <p:nvPr/>
        </p:nvSpPr>
        <p:spPr>
          <a:xfrm>
            <a:off x="7200900" y="1600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EAB829-5EED-98DB-348A-354671E993BA}"/>
              </a:ext>
            </a:extLst>
          </p:cNvPr>
          <p:cNvSpPr txBox="1"/>
          <p:nvPr/>
        </p:nvSpPr>
        <p:spPr>
          <a:xfrm>
            <a:off x="78295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9EDFBED-B552-23A0-AE4B-BB3872AE8C82}"/>
              </a:ext>
            </a:extLst>
          </p:cNvPr>
          <p:cNvSpPr txBox="1"/>
          <p:nvPr/>
        </p:nvSpPr>
        <p:spPr>
          <a:xfrm>
            <a:off x="352425" y="2353978"/>
            <a:ext cx="5391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6AAD4B6-3216-017D-CCBF-34FDE557F3B9}"/>
              </a:ext>
            </a:extLst>
          </p:cNvPr>
          <p:cNvSpPr txBox="1"/>
          <p:nvPr/>
        </p:nvSpPr>
        <p:spPr>
          <a:xfrm>
            <a:off x="6600825" y="2105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AA762E7-97E7-F25C-7F70-5A162CBFCE21}"/>
              </a:ext>
            </a:extLst>
          </p:cNvPr>
          <p:cNvSpPr txBox="1"/>
          <p:nvPr/>
        </p:nvSpPr>
        <p:spPr>
          <a:xfrm>
            <a:off x="7258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041E288-7BDC-0641-D710-AA6817403220}"/>
              </a:ext>
            </a:extLst>
          </p:cNvPr>
          <p:cNvSpPr txBox="1"/>
          <p:nvPr/>
        </p:nvSpPr>
        <p:spPr>
          <a:xfrm>
            <a:off x="7858125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C5501A-E991-1755-B8C0-5ABDB2F0D7BB}"/>
              </a:ext>
            </a:extLst>
          </p:cNvPr>
          <p:cNvSpPr txBox="1"/>
          <p:nvPr/>
        </p:nvSpPr>
        <p:spPr>
          <a:xfrm>
            <a:off x="85534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C02C20D-816B-B0C5-6F67-B9CEEE306F2A}"/>
              </a:ext>
            </a:extLst>
          </p:cNvPr>
          <p:cNvSpPr txBox="1"/>
          <p:nvPr/>
        </p:nvSpPr>
        <p:spPr>
          <a:xfrm>
            <a:off x="9163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D6AC958-5DA6-F8E4-3C79-DC26216735D3}"/>
              </a:ext>
            </a:extLst>
          </p:cNvPr>
          <p:cNvSpPr txBox="1"/>
          <p:nvPr/>
        </p:nvSpPr>
        <p:spPr>
          <a:xfrm>
            <a:off x="361950" y="2925478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E5094F6-F5F4-7E9F-F349-A1D729CE4BD4}"/>
              </a:ext>
            </a:extLst>
          </p:cNvPr>
          <p:cNvSpPr txBox="1"/>
          <p:nvPr/>
        </p:nvSpPr>
        <p:spPr>
          <a:xfrm>
            <a:off x="6638925" y="25431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32F38BE-4F1A-3E11-604F-A17A902922B3}"/>
              </a:ext>
            </a:extLst>
          </p:cNvPr>
          <p:cNvSpPr txBox="1"/>
          <p:nvPr/>
        </p:nvSpPr>
        <p:spPr>
          <a:xfrm>
            <a:off x="7296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7A2E38-5CC0-E9FD-AA79-C7EB107805D0}"/>
              </a:ext>
            </a:extLst>
          </p:cNvPr>
          <p:cNvSpPr txBox="1"/>
          <p:nvPr/>
        </p:nvSpPr>
        <p:spPr>
          <a:xfrm>
            <a:off x="7896225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345B8AB-EE0F-659D-6D03-3B8B033CCA2D}"/>
              </a:ext>
            </a:extLst>
          </p:cNvPr>
          <p:cNvSpPr txBox="1"/>
          <p:nvPr/>
        </p:nvSpPr>
        <p:spPr>
          <a:xfrm>
            <a:off x="85915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1904E11-9884-A596-0BE8-9FCD19E867C3}"/>
              </a:ext>
            </a:extLst>
          </p:cNvPr>
          <p:cNvSpPr txBox="1"/>
          <p:nvPr/>
        </p:nvSpPr>
        <p:spPr>
          <a:xfrm>
            <a:off x="9201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43EC968-78A4-7F45-D9F0-7AEE6800F52E}"/>
              </a:ext>
            </a:extLst>
          </p:cNvPr>
          <p:cNvSpPr txBox="1"/>
          <p:nvPr/>
        </p:nvSpPr>
        <p:spPr>
          <a:xfrm>
            <a:off x="371474" y="3268378"/>
            <a:ext cx="360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 Thành phần chính nào của câu nếu người, vật, hiện tượng tự nhiên,... được nói đến trong câu?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A253545-FE85-ECA9-F7D7-0D9D5331CF30}"/>
              </a:ext>
            </a:extLst>
          </p:cNvPr>
          <p:cNvSpPr txBox="1"/>
          <p:nvPr/>
        </p:nvSpPr>
        <p:spPr>
          <a:xfrm>
            <a:off x="7219950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A8D9441-6090-5613-AC72-BFA9296A96C2}"/>
              </a:ext>
            </a:extLst>
          </p:cNvPr>
          <p:cNvSpPr txBox="1"/>
          <p:nvPr/>
        </p:nvSpPr>
        <p:spPr>
          <a:xfrm>
            <a:off x="7877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DBE680D-E5B1-AA1A-96E4-00631D95DB4E}"/>
              </a:ext>
            </a:extLst>
          </p:cNvPr>
          <p:cNvSpPr txBox="1"/>
          <p:nvPr/>
        </p:nvSpPr>
        <p:spPr>
          <a:xfrm>
            <a:off x="8477250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057571D-6A7F-EE5E-F63B-4BB726D0A0D3}"/>
              </a:ext>
            </a:extLst>
          </p:cNvPr>
          <p:cNvSpPr txBox="1"/>
          <p:nvPr/>
        </p:nvSpPr>
        <p:spPr>
          <a:xfrm>
            <a:off x="91725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FA8B739-8005-5B8E-1EDB-2C0A50C8669E}"/>
              </a:ext>
            </a:extLst>
          </p:cNvPr>
          <p:cNvSpPr txBox="1"/>
          <p:nvPr/>
        </p:nvSpPr>
        <p:spPr>
          <a:xfrm>
            <a:off x="9782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E674DB0-10B1-79DD-F437-3396CCE12B67}"/>
              </a:ext>
            </a:extLst>
          </p:cNvPr>
          <p:cNvSpPr txBox="1"/>
          <p:nvPr/>
        </p:nvSpPr>
        <p:spPr>
          <a:xfrm>
            <a:off x="10429875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85B178D-B784-B57B-DC2D-D949DFAFFC0A}"/>
              </a:ext>
            </a:extLst>
          </p:cNvPr>
          <p:cNvSpPr txBox="1"/>
          <p:nvPr/>
        </p:nvSpPr>
        <p:spPr>
          <a:xfrm>
            <a:off x="304799" y="4030378"/>
            <a:ext cx="5657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 hoặc tả vật bằng từ ngữ vốn được dùng để gọi hoặc tả người, là biện pháp gì?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8EB615A-2787-9473-5B52-DEB0BE610669}"/>
              </a:ext>
            </a:extLst>
          </p:cNvPr>
          <p:cNvSpPr txBox="1"/>
          <p:nvPr/>
        </p:nvSpPr>
        <p:spPr>
          <a:xfrm>
            <a:off x="4610100" y="3562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6103EE4-1ADF-E5C7-2628-7E79B0FB8C8A}"/>
              </a:ext>
            </a:extLst>
          </p:cNvPr>
          <p:cNvSpPr txBox="1"/>
          <p:nvPr/>
        </p:nvSpPr>
        <p:spPr>
          <a:xfrm>
            <a:off x="5267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C4CF055-89AF-0386-A126-48F099B97853}"/>
              </a:ext>
            </a:extLst>
          </p:cNvPr>
          <p:cNvSpPr txBox="1"/>
          <p:nvPr/>
        </p:nvSpPr>
        <p:spPr>
          <a:xfrm>
            <a:off x="5867400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31D6C30-DE55-AF5F-98CB-A47E434904BA}"/>
              </a:ext>
            </a:extLst>
          </p:cNvPr>
          <p:cNvSpPr txBox="1"/>
          <p:nvPr/>
        </p:nvSpPr>
        <p:spPr>
          <a:xfrm>
            <a:off x="65627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CF3287C-F7D0-B551-0BFE-228787CCF132}"/>
              </a:ext>
            </a:extLst>
          </p:cNvPr>
          <p:cNvSpPr txBox="1"/>
          <p:nvPr/>
        </p:nvSpPr>
        <p:spPr>
          <a:xfrm>
            <a:off x="7172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360ABFE-8ECF-EBF1-1A4A-49C500DA1912}"/>
              </a:ext>
            </a:extLst>
          </p:cNvPr>
          <p:cNvSpPr txBox="1"/>
          <p:nvPr/>
        </p:nvSpPr>
        <p:spPr>
          <a:xfrm>
            <a:off x="7829550" y="35909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F58D2C5-6BBD-EEC8-1180-9B4FA9147085}"/>
              </a:ext>
            </a:extLst>
          </p:cNvPr>
          <p:cNvSpPr txBox="1"/>
          <p:nvPr/>
        </p:nvSpPr>
        <p:spPr>
          <a:xfrm>
            <a:off x="8420100" y="3581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50B2D08-A096-F6FD-F99F-0CF4E6855F2E}"/>
              </a:ext>
            </a:extLst>
          </p:cNvPr>
          <p:cNvSpPr txBox="1"/>
          <p:nvPr/>
        </p:nvSpPr>
        <p:spPr>
          <a:xfrm>
            <a:off x="304799" y="4563778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Từ nào có nghĩa trái ngược với trẻ?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600E7D4-83B7-E195-F4BC-6013EEE39446}"/>
              </a:ext>
            </a:extLst>
          </p:cNvPr>
          <p:cNvSpPr txBox="1"/>
          <p:nvPr/>
        </p:nvSpPr>
        <p:spPr>
          <a:xfrm>
            <a:off x="6467475" y="4048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8E6757F-AEDD-AF4D-2EC0-1878887F143D}"/>
              </a:ext>
            </a:extLst>
          </p:cNvPr>
          <p:cNvSpPr txBox="1"/>
          <p:nvPr/>
        </p:nvSpPr>
        <p:spPr>
          <a:xfrm>
            <a:off x="7229474" y="4086224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5E5F407-B426-E4DE-2D4B-070FFE130438}"/>
              </a:ext>
            </a:extLst>
          </p:cNvPr>
          <p:cNvSpPr txBox="1"/>
          <p:nvPr/>
        </p:nvSpPr>
        <p:spPr>
          <a:xfrm>
            <a:off x="7820025" y="4105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1F33BB5-CBD8-A8EA-246E-37057C6D1FB1}"/>
              </a:ext>
            </a:extLst>
          </p:cNvPr>
          <p:cNvSpPr txBox="1"/>
          <p:nvPr/>
        </p:nvSpPr>
        <p:spPr>
          <a:xfrm>
            <a:off x="323849" y="48781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 Từ nào có nghĩa trái ngược với vui?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AFBF909-ADDC-6F7F-C79D-A920561CC978}"/>
              </a:ext>
            </a:extLst>
          </p:cNvPr>
          <p:cNvSpPr txBox="1"/>
          <p:nvPr/>
        </p:nvSpPr>
        <p:spPr>
          <a:xfrm>
            <a:off x="7867650" y="4600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27D0AE3-74F6-2B6F-AC1C-08E4A7C863E8}"/>
              </a:ext>
            </a:extLst>
          </p:cNvPr>
          <p:cNvSpPr txBox="1"/>
          <p:nvPr/>
        </p:nvSpPr>
        <p:spPr>
          <a:xfrm>
            <a:off x="85248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BF4ADCBA-9366-0FAE-B911-A06564AAA690}"/>
              </a:ext>
            </a:extLst>
          </p:cNvPr>
          <p:cNvSpPr txBox="1"/>
          <p:nvPr/>
        </p:nvSpPr>
        <p:spPr>
          <a:xfrm>
            <a:off x="9191625" y="46196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EBB2D05-9219-B842-311D-A8EF85657BCB}"/>
              </a:ext>
            </a:extLst>
          </p:cNvPr>
          <p:cNvSpPr txBox="1"/>
          <p:nvPr/>
        </p:nvSpPr>
        <p:spPr>
          <a:xfrm>
            <a:off x="98202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CB252FE-F054-EAB5-5229-501A188E79E1}"/>
              </a:ext>
            </a:extLst>
          </p:cNvPr>
          <p:cNvSpPr txBox="1"/>
          <p:nvPr/>
        </p:nvSpPr>
        <p:spPr>
          <a:xfrm>
            <a:off x="342899" y="52210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10) Từ nào có nghĩa trái ngược với nổi?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280243E-6B9B-46C7-C1B7-EAC64A090808}"/>
              </a:ext>
            </a:extLst>
          </p:cNvPr>
          <p:cNvSpPr txBox="1"/>
          <p:nvPr/>
        </p:nvSpPr>
        <p:spPr>
          <a:xfrm>
            <a:off x="6505575" y="50577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CC859C3-6852-5375-6160-7F69A261B3D9}"/>
              </a:ext>
            </a:extLst>
          </p:cNvPr>
          <p:cNvSpPr txBox="1"/>
          <p:nvPr/>
        </p:nvSpPr>
        <p:spPr>
          <a:xfrm>
            <a:off x="71628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AA15A9D-4FBC-2FDA-5D81-D01CADDB83EA}"/>
              </a:ext>
            </a:extLst>
          </p:cNvPr>
          <p:cNvSpPr txBox="1"/>
          <p:nvPr/>
        </p:nvSpPr>
        <p:spPr>
          <a:xfrm>
            <a:off x="7905750" y="5086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35A5A7F-6914-96FB-CE64-473AF762C099}"/>
              </a:ext>
            </a:extLst>
          </p:cNvPr>
          <p:cNvSpPr txBox="1"/>
          <p:nvPr/>
        </p:nvSpPr>
        <p:spPr>
          <a:xfrm>
            <a:off x="84582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4C15D61-4491-617C-EB2A-9990CF5AD3C3}"/>
              </a:ext>
            </a:extLst>
          </p:cNvPr>
          <p:cNvSpPr txBox="1"/>
          <p:nvPr/>
        </p:nvSpPr>
        <p:spPr>
          <a:xfrm>
            <a:off x="342900" y="5525803"/>
            <a:ext cx="484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 Thành phần nào của câu bổ sung thông tin về thời gian, nơi chốn, mục đích,...?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0160076-9A1E-C031-8205-F1204DF1E7E4}"/>
              </a:ext>
            </a:extLst>
          </p:cNvPr>
          <p:cNvSpPr txBox="1"/>
          <p:nvPr/>
        </p:nvSpPr>
        <p:spPr>
          <a:xfrm>
            <a:off x="5857875" y="5562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6569F25-0350-DDEE-13CC-3B2D7A21C7EA}"/>
              </a:ext>
            </a:extLst>
          </p:cNvPr>
          <p:cNvSpPr txBox="1"/>
          <p:nvPr/>
        </p:nvSpPr>
        <p:spPr>
          <a:xfrm>
            <a:off x="6515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92922F3-65A7-E047-72A9-310F3719464C}"/>
              </a:ext>
            </a:extLst>
          </p:cNvPr>
          <p:cNvSpPr txBox="1"/>
          <p:nvPr/>
        </p:nvSpPr>
        <p:spPr>
          <a:xfrm>
            <a:off x="7115175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636B97C-30C0-E860-A51F-F32CAE97449D}"/>
              </a:ext>
            </a:extLst>
          </p:cNvPr>
          <p:cNvSpPr txBox="1"/>
          <p:nvPr/>
        </p:nvSpPr>
        <p:spPr>
          <a:xfrm>
            <a:off x="78105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0F831E3-FD98-1E2B-F66E-8309115B4FC4}"/>
              </a:ext>
            </a:extLst>
          </p:cNvPr>
          <p:cNvSpPr txBox="1"/>
          <p:nvPr/>
        </p:nvSpPr>
        <p:spPr>
          <a:xfrm>
            <a:off x="8420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30B2679-F978-3E36-E122-2D93EC01F287}"/>
              </a:ext>
            </a:extLst>
          </p:cNvPr>
          <p:cNvSpPr txBox="1"/>
          <p:nvPr/>
        </p:nvSpPr>
        <p:spPr>
          <a:xfrm>
            <a:off x="9134475" y="5553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6D1CB3-BF9D-C929-536A-580A12A67BF0}"/>
              </a:ext>
            </a:extLst>
          </p:cNvPr>
          <p:cNvSpPr txBox="1"/>
          <p:nvPr/>
        </p:nvSpPr>
        <p:spPr>
          <a:xfrm>
            <a:off x="9848850" y="5534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05D0914-CE3E-5BBD-AADC-E20B3DC25F4A}"/>
              </a:ext>
            </a:extLst>
          </p:cNvPr>
          <p:cNvSpPr txBox="1"/>
          <p:nvPr/>
        </p:nvSpPr>
        <p:spPr>
          <a:xfrm>
            <a:off x="10506075" y="55149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DCFBF46-6CEA-D781-2B22-F0FABB6E4BBB}"/>
              </a:ext>
            </a:extLst>
          </p:cNvPr>
          <p:cNvSpPr txBox="1"/>
          <p:nvPr/>
        </p:nvSpPr>
        <p:spPr>
          <a:xfrm>
            <a:off x="447675" y="6087844"/>
            <a:ext cx="4695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(12) Từ chỉ đặc điểm của sự vật được gọi là danh từ, động từ hay tính từ?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DF8B845-25B6-B97F-A935-CE3DD036C6DE}"/>
              </a:ext>
            </a:extLst>
          </p:cNvPr>
          <p:cNvSpPr txBox="1"/>
          <p:nvPr/>
        </p:nvSpPr>
        <p:spPr>
          <a:xfrm>
            <a:off x="5829300" y="6010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B3A068F-3975-2B74-16BF-63D18D67949E}"/>
              </a:ext>
            </a:extLst>
          </p:cNvPr>
          <p:cNvSpPr txBox="1"/>
          <p:nvPr/>
        </p:nvSpPr>
        <p:spPr>
          <a:xfrm>
            <a:off x="6486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5DC2409-263F-3003-7FDD-FCA63C74D111}"/>
              </a:ext>
            </a:extLst>
          </p:cNvPr>
          <p:cNvSpPr txBox="1"/>
          <p:nvPr/>
        </p:nvSpPr>
        <p:spPr>
          <a:xfrm>
            <a:off x="70866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91F4D45-4434-94AC-A0C6-08E3A2ABFAB2}"/>
              </a:ext>
            </a:extLst>
          </p:cNvPr>
          <p:cNvSpPr txBox="1"/>
          <p:nvPr/>
        </p:nvSpPr>
        <p:spPr>
          <a:xfrm>
            <a:off x="77819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EC88E04-B8D6-089D-CF8C-9EE48D9AC8AD}"/>
              </a:ext>
            </a:extLst>
          </p:cNvPr>
          <p:cNvSpPr txBox="1"/>
          <p:nvPr/>
        </p:nvSpPr>
        <p:spPr>
          <a:xfrm>
            <a:off x="8391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77136BE-9B95-221F-D435-F87E2CD21A6C}"/>
              </a:ext>
            </a:extLst>
          </p:cNvPr>
          <p:cNvSpPr txBox="1"/>
          <p:nvPr/>
        </p:nvSpPr>
        <p:spPr>
          <a:xfrm>
            <a:off x="9048750" y="6038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16E140B-3D74-542A-64B5-0ACA6FF0AC0D}"/>
              </a:ext>
            </a:extLst>
          </p:cNvPr>
          <p:cNvSpPr/>
          <p:nvPr/>
        </p:nvSpPr>
        <p:spPr>
          <a:xfrm>
            <a:off x="7772400" y="628650"/>
            <a:ext cx="619125" cy="58769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3" grpId="0"/>
      <p:bldP spid="85" grpId="0"/>
      <p:bldP spid="87" grpId="0"/>
      <p:bldP spid="97" grpId="0"/>
      <p:bldP spid="98" grpId="0"/>
      <p:bldP spid="99" grpId="0"/>
      <p:bldP spid="100" grpId="0"/>
      <p:bldP spid="101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rainbow, painting&#10;&#10;Description automatically generated">
            <a:extLst>
              <a:ext uri="{FF2B5EF4-FFF2-40B4-BE49-F238E27FC236}">
                <a16:creationId xmlns:a16="http://schemas.microsoft.com/office/drawing/2014/main" id="{9C7D2ED5-0A1F-101E-73FA-42A1AFC16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6E9DC0-7176-69A3-595B-CE4F9EA23EC2}"/>
              </a:ext>
            </a:extLst>
          </p:cNvPr>
          <p:cNvGrpSpPr/>
          <p:nvPr/>
        </p:nvGrpSpPr>
        <p:grpSpPr>
          <a:xfrm>
            <a:off x="3019135" y="126614"/>
            <a:ext cx="6098518" cy="1620000"/>
            <a:chOff x="3019135" y="126614"/>
            <a:chExt cx="6098518" cy="1620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D01E4B-FA7E-7BEC-34DD-7682924C15D0}"/>
                </a:ext>
              </a:extLst>
            </p:cNvPr>
            <p:cNvGrpSpPr/>
            <p:nvPr/>
          </p:nvGrpSpPr>
          <p:grpSpPr>
            <a:xfrm>
              <a:off x="4244153" y="385672"/>
              <a:ext cx="3703693" cy="1107996"/>
              <a:chOff x="7013712" y="1552101"/>
              <a:chExt cx="3703693" cy="110799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7A9978-8233-83DA-229B-402D20D487D1}"/>
                  </a:ext>
                </a:extLst>
              </p:cNvPr>
              <p:cNvSpPr txBox="1"/>
              <p:nvPr/>
            </p:nvSpPr>
            <p:spPr>
              <a:xfrm>
                <a:off x="7014405" y="1552101"/>
                <a:ext cx="370230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600" normalizeH="0" baseline="0" noProof="0">
                    <a:ln w="317500">
                      <a:solidFill>
                        <a:prstClr val="white"/>
                      </a:solidFill>
                    </a:ln>
                    <a:noFill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6350" stA="50000" endA="300" endPos="50000" dist="60007" dir="5400000" sy="-100000" algn="bl" rotWithShape="0"/>
                    </a:effectLst>
                    <a:uLnTx/>
                    <a:uFillTx/>
                    <a:ea typeface="+mn-ea"/>
                    <a:cs typeface="Calibri" panose="020F0502020204030204" pitchFamily="34" charset="0"/>
                  </a:rPr>
                  <a:t>DẶN DÒ </a:t>
                </a:r>
                <a:endParaRPr kumimoji="0" lang="en-US" sz="6600" b="1" i="0" u="none" strike="noStrike" kern="1200" cap="none" spc="600" normalizeH="0" baseline="0" noProof="0" dirty="0">
                  <a:ln w="317500">
                    <a:solidFill>
                      <a:prstClr val="white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69F1460-228A-20CD-F00F-34DF60B6F683}"/>
                  </a:ext>
                </a:extLst>
              </p:cNvPr>
              <p:cNvGrpSpPr/>
              <p:nvPr/>
            </p:nvGrpSpPr>
            <p:grpSpPr>
              <a:xfrm>
                <a:off x="7013712" y="1552101"/>
                <a:ext cx="3703693" cy="1107996"/>
                <a:chOff x="5415098" y="1740913"/>
                <a:chExt cx="3242236" cy="110799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F436049-8A59-740E-E9EF-494DB842D780}"/>
                    </a:ext>
                  </a:extLst>
                </p:cNvPr>
                <p:cNvSpPr txBox="1"/>
                <p:nvPr/>
              </p:nvSpPr>
              <p:spPr>
                <a:xfrm>
                  <a:off x="5416311" y="1740913"/>
                  <a:ext cx="324102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>
                      <a:ln w="254000" cmpd="dbl">
                        <a:solidFill>
                          <a:srgbClr val="FEF200"/>
                        </a:solidFill>
                      </a:ln>
                      <a:noFill/>
                      <a:effectLst>
                        <a:glow>
                          <a:prstClr val="white"/>
                        </a:glow>
                        <a:outerShdw algn="ctr" rotWithShape="0">
                          <a:prstClr val="white"/>
                        </a:outerShdw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DẶN DÒ 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A7AD9D3-2FF7-3005-CAA8-BE58AD2C9109}"/>
                    </a:ext>
                  </a:extLst>
                </p:cNvPr>
                <p:cNvSpPr txBox="1"/>
                <p:nvPr/>
              </p:nvSpPr>
              <p:spPr>
                <a:xfrm>
                  <a:off x="5415098" y="1740913"/>
                  <a:ext cx="324102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42149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EF7124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Ặ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D9C47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N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0B050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573B6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B108B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Ò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EB4DE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EAAABC-2B2C-4B41-7E59-C7F52634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135" y="183670"/>
              <a:ext cx="1224671" cy="1512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657F2E-43A2-92BB-8080-1261EB53C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6459" y="126614"/>
              <a:ext cx="1171194" cy="1620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84382A3-3767-9B1D-63E9-0E13DDF32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D12B42-E9E1-72B0-F929-59DD83F2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F31AC7-EE1F-116F-6748-456999A4C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0FDA5E-512C-103D-8DAD-47C24C2D4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nting, plant, tree, house&#10;&#10;Description automatically generated">
            <a:extLst>
              <a:ext uri="{FF2B5EF4-FFF2-40B4-BE49-F238E27FC236}">
                <a16:creationId xmlns:a16="http://schemas.microsoft.com/office/drawing/2014/main" id="{AA18BAD7-162B-0323-0F68-72BC1BB0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" y="0"/>
            <a:ext cx="1219078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44312-4043-E9B7-28FC-56D404E8A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3" y="0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AB88F-D938-6062-8912-9FC69192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73" y="1494808"/>
            <a:ext cx="719390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50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FCA5-EC0B-B073-BBA3-0F6EBF6BA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74" y="514350"/>
            <a:ext cx="597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E106963-CDA2-4861-BAAA-562981C2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34" y="2636754"/>
            <a:ext cx="4028718" cy="41910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D53C37-1848-F431-1A9E-64CEC058B27F}"/>
              </a:ext>
            </a:extLst>
          </p:cNvPr>
          <p:cNvSpPr/>
          <p:nvPr/>
        </p:nvSpPr>
        <p:spPr>
          <a:xfrm>
            <a:off x="3971925" y="1162050"/>
            <a:ext cx="6791325" cy="1971675"/>
          </a:xfrm>
          <a:prstGeom prst="wedgeRoundRectCallout">
            <a:avLst>
              <a:gd name="adj1" fmla="val -55486"/>
              <a:gd name="adj2" fmla="val 3013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Thi</a:t>
            </a:r>
            <a:r>
              <a:rPr lang="en-US" sz="4000" b="1" dirty="0"/>
              <a:t> </a:t>
            </a:r>
            <a:r>
              <a:rPr lang="en-US" sz="4000" b="1" dirty="0" err="1"/>
              <a:t>kể</a:t>
            </a:r>
            <a:r>
              <a:rPr lang="en-US" sz="4000" b="1" dirty="0"/>
              <a:t>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28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34.</a:t>
            </a:r>
          </a:p>
        </p:txBody>
      </p:sp>
    </p:spTree>
    <p:extLst>
      <p:ext uri="{BB962C8B-B14F-4D97-AF65-F5344CB8AC3E}">
        <p14:creationId xmlns:p14="http://schemas.microsoft.com/office/powerpoint/2010/main" val="3635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9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F5C67F-F6DE-13F3-BA1B-DFF39A82B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58" y="680593"/>
            <a:ext cx="5121084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2019300" y="142506"/>
            <a:ext cx="9121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60AAA-90F5-0429-19F3-2E61F6AFECEC}"/>
              </a:ext>
            </a:extLst>
          </p:cNvPr>
          <p:cNvSpPr txBox="1"/>
          <p:nvPr/>
        </p:nvSpPr>
        <p:spPr>
          <a:xfrm>
            <a:off x="571500" y="733425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Dòng chữ trên mỗi cánh buồm cho biết điều gì?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Theo em, cần ghi những gì vào cánh buồm số 6, 7, 8?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9ABD98-478B-6FC6-F33A-B3898CC7FD69}"/>
              </a:ext>
            </a:extLst>
          </p:cNvPr>
          <p:cNvSpPr/>
          <p:nvPr/>
        </p:nvSpPr>
        <p:spPr>
          <a:xfrm>
            <a:off x="485775" y="230505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8D9161-42F4-1194-3B87-B86B9AA247B8}"/>
              </a:ext>
            </a:extLst>
          </p:cNvPr>
          <p:cNvSpPr/>
          <p:nvPr/>
        </p:nvSpPr>
        <p:spPr>
          <a:xfrm>
            <a:off x="4429126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4AFD0-626F-193F-573C-9233C7FE9F41}"/>
              </a:ext>
            </a:extLst>
          </p:cNvPr>
          <p:cNvSpPr/>
          <p:nvPr/>
        </p:nvSpPr>
        <p:spPr>
          <a:xfrm>
            <a:off x="8134351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03FCC-DA66-F4EA-9E43-4D83781E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49" y="3349665"/>
            <a:ext cx="4224337" cy="3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ige, tan&#10;&#10;Description automatically generated">
            <a:extLst>
              <a:ext uri="{FF2B5EF4-FFF2-40B4-BE49-F238E27FC236}">
                <a16:creationId xmlns:a16="http://schemas.microsoft.com/office/drawing/2014/main" id="{26CDD939-28C6-9C7F-6864-92A85864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Picture 4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993FA0C-9EEB-480D-8921-5C6D69657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5198" y="1585184"/>
            <a:ext cx="5046321" cy="52496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2D890-3E9B-AF97-8D4F-817E3EDA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01" y="2341923"/>
            <a:ext cx="773039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cánh</a:t>
            </a:r>
            <a:r>
              <a:rPr lang="en-US" sz="3200" b="1" dirty="0"/>
              <a:t> </a:t>
            </a:r>
            <a:r>
              <a:rPr lang="en-US" sz="3200" b="1" dirty="0" err="1"/>
              <a:t>buồm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trên mỗi cánh buồm ghi lại từng chủ điểm trong SGK TV…..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b. Theo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cần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buồm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6, 7, 8?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cần ghi trên cánh buồm số 6 là Uống nước nhớ nguồn, cánh buồm số 7 là Quê hương trong tôi, cánh buồm số 8 là Vì một thế giới bình yên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766E8-416E-A404-FC40-0FEE8C6294B7}"/>
              </a:ext>
            </a:extLst>
          </p:cNvPr>
          <p:cNvSpPr txBox="1"/>
          <p:nvPr/>
        </p:nvSpPr>
        <p:spPr>
          <a:xfrm>
            <a:off x="5905500" y="986135"/>
            <a:ext cx="5600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24356F-BA58-D2EC-41E0-D1E6F422EE84}"/>
              </a:ext>
            </a:extLst>
          </p:cNvPr>
          <p:cNvSpPr/>
          <p:nvPr/>
        </p:nvSpPr>
        <p:spPr>
          <a:xfrm>
            <a:off x="6638925" y="289560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578727-7511-A08B-A669-C30A23E21652}"/>
              </a:ext>
            </a:extLst>
          </p:cNvPr>
          <p:cNvSpPr/>
          <p:nvPr/>
        </p:nvSpPr>
        <p:spPr>
          <a:xfrm>
            <a:off x="6743701" y="40671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28D8C9-4AF6-EB4C-AC55-96C09241A842}"/>
              </a:ext>
            </a:extLst>
          </p:cNvPr>
          <p:cNvSpPr/>
          <p:nvPr/>
        </p:nvSpPr>
        <p:spPr>
          <a:xfrm>
            <a:off x="6734176" y="52863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822</Words>
  <Application>Microsoft Office PowerPoint</Application>
  <PresentationFormat>Màn hình rộng</PresentationFormat>
  <Paragraphs>129</Paragraphs>
  <Slides>18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#9Slide07 HoneyCream</vt:lpstr>
      <vt:lpstr>Arial</vt:lpstr>
      <vt:lpstr>Calibri</vt:lpstr>
      <vt:lpstr>Cambria</vt:lpstr>
      <vt:lpstr>1_Office Theme</vt:lpstr>
      <vt:lpstr>2_Office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25</cp:revision>
  <dcterms:created xsi:type="dcterms:W3CDTF">2024-02-11T15:20:06Z</dcterms:created>
  <dcterms:modified xsi:type="dcterms:W3CDTF">2024-04-29T10:30:06Z</dcterms:modified>
</cp:coreProperties>
</file>