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 id="2147483756" r:id="rId2"/>
  </p:sldMasterIdLst>
  <p:sldIdLst>
    <p:sldId id="272" r:id="rId3"/>
    <p:sldId id="257" r:id="rId4"/>
    <p:sldId id="270" r:id="rId5"/>
    <p:sldId id="259" r:id="rId6"/>
    <p:sldId id="260" r:id="rId7"/>
    <p:sldId id="261" r:id="rId8"/>
    <p:sldId id="262" r:id="rId9"/>
    <p:sldId id="263" r:id="rId10"/>
    <p:sldId id="264" r:id="rId11"/>
    <p:sldId id="265" r:id="rId12"/>
    <p:sldId id="267" r:id="rId13"/>
    <p:sldId id="271" r:id="rId14"/>
  </p:sldIdLst>
  <p:sldSz cx="9144000" cy="6858000" type="screen4x3"/>
  <p:notesSz cx="6858000" cy="91440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êu đề bản chiếu">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vi-VN"/>
              <a:t>Bấm &amp; sửa kiểu tiêu đề</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vi-VN"/>
              <a:t>Bấm &amp; sửa kiểu phụ đề</a:t>
            </a:r>
            <a:endParaRPr lang="en-US" dirty="0"/>
          </a:p>
        </p:txBody>
      </p:sp>
      <p:sp>
        <p:nvSpPr>
          <p:cNvPr id="4" name="Date Placeholder 3"/>
          <p:cNvSpPr>
            <a:spLocks noGrp="1"/>
          </p:cNvSpPr>
          <p:nvPr>
            <p:ph type="dt" sz="half" idx="10"/>
          </p:nvPr>
        </p:nvSpPr>
        <p:spPr/>
        <p:txBody>
          <a:bodyPr/>
          <a:lstStyle/>
          <a:p>
            <a:fld id="{9E9AD2B8-FAF2-48C5-A947-9767A1BD084B}" type="datetimeFigureOut">
              <a:rPr lang="en-US" smtClean="0"/>
              <a:t>4/30/2024</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56C7D6FC-7435-4257-A297-2B92E284393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&amp; sửa kiểu tiêu đề</a:t>
            </a:r>
            <a:endParaRPr lang="en-US"/>
          </a:p>
        </p:txBody>
      </p:sp>
      <p:sp>
        <p:nvSpPr>
          <p:cNvPr id="3" name="Vertical Text Placeholder 2"/>
          <p:cNvSpPr>
            <a:spLocks noGrp="1"/>
          </p:cNvSpPr>
          <p:nvPr>
            <p:ph type="body" orient="vert" idx="1"/>
          </p:nvPr>
        </p:nvSpPr>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Date Placeholder 3"/>
          <p:cNvSpPr>
            <a:spLocks noGrp="1"/>
          </p:cNvSpPr>
          <p:nvPr>
            <p:ph type="dt" sz="half" idx="10"/>
          </p:nvPr>
        </p:nvSpPr>
        <p:spPr/>
        <p:txBody>
          <a:bodyPr/>
          <a:lstStyle/>
          <a:p>
            <a:fld id="{9E9AD2B8-FAF2-48C5-A947-9767A1BD084B}" type="datetimeFigureOut">
              <a:rPr lang="en-US" smtClean="0"/>
              <a:t>4/30/2024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7D6FC-7435-4257-A297-2B92E284393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vi-VN"/>
              <a:t>Bấm &amp; sửa kiểu tiêu đề</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Date Placeholder 3"/>
          <p:cNvSpPr>
            <a:spLocks noGrp="1"/>
          </p:cNvSpPr>
          <p:nvPr>
            <p:ph type="dt" sz="half" idx="10"/>
          </p:nvPr>
        </p:nvSpPr>
        <p:spPr/>
        <p:txBody>
          <a:bodyPr/>
          <a:lstStyle/>
          <a:p>
            <a:fld id="{9E9AD2B8-FAF2-48C5-A947-9767A1BD084B}" type="datetimeFigureOut">
              <a:rPr lang="en-US" smtClean="0"/>
              <a:t>4/30/2024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7D6FC-7435-4257-A297-2B92E2843931}"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685800" y="2130427"/>
            <a:ext cx="7772400" cy="1470025"/>
          </a:xfrm>
        </p:spPr>
        <p:txBody>
          <a:bodyPr/>
          <a:lstStyle/>
          <a:p>
            <a:r>
              <a:rPr lang="vi-VN"/>
              <a:t>Bấm &amp; sửa kiểu tiêu đề</a:t>
            </a:r>
            <a:endParaRPr lang="en-US"/>
          </a:p>
        </p:txBody>
      </p:sp>
      <p:sp>
        <p:nvSpPr>
          <p:cNvPr id="3" name="Tiêu đề phụ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vi-VN"/>
              <a:t>Bấm &amp; sửa kiểu phụ đề</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C9B738F-EF7D-4DB8-BF94-881360F220E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7697144"/>
      </p:ext>
    </p:extLst>
  </p:cSld>
  <p:clrMapOvr>
    <a:masterClrMapping/>
  </p:clrMapOvr>
  <p:transition spd="slow" advTm="24000">
    <p:wheel spokes="8"/>
    <p:sndAc>
      <p:stSnd loop="1">
        <p:snd r:embed="rId1" name="applause.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idx="1"/>
          </p:nvPr>
        </p:nvSpPr>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0253EE5-B0A6-4648-B18D-22BB2B424A3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96435705"/>
      </p:ext>
    </p:extLst>
  </p:cSld>
  <p:clrMapOvr>
    <a:masterClrMapping/>
  </p:clrMapOvr>
  <p:transition spd="slow" advTm="24000">
    <p:wheel spokes="8"/>
    <p:sndAc>
      <p:stSnd loop="1">
        <p:snd r:embed="rId1" name="applause.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722313" y="4406902"/>
            <a:ext cx="7772400" cy="1362075"/>
          </a:xfrm>
        </p:spPr>
        <p:txBody>
          <a:bodyPr anchor="t"/>
          <a:lstStyle>
            <a:lvl1pPr algn="l">
              <a:defRPr sz="4000" b="1" cap="all"/>
            </a:lvl1pPr>
          </a:lstStyle>
          <a:p>
            <a:r>
              <a:rPr lang="vi-VN"/>
              <a:t>Bấm &amp; sửa kiểu tiêu đề</a:t>
            </a:r>
            <a:endParaRPr lang="en-US"/>
          </a:p>
        </p:txBody>
      </p:sp>
      <p:sp>
        <p:nvSpPr>
          <p:cNvPr id="3" name="Nơi giữ chỗ cho Văn bản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vi-VN"/>
              <a:t>Bấm &amp; sửa kiểu tiêu đề</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B803A9F-6144-475F-B58B-A5F7D812393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4726358"/>
      </p:ext>
    </p:extLst>
  </p:cSld>
  <p:clrMapOvr>
    <a:masterClrMapping/>
  </p:clrMapOvr>
  <p:transition spd="slow" advTm="24000">
    <p:wheel spokes="8"/>
    <p:sndAc>
      <p:stSnd loop="1">
        <p:snd r:embed="rId1" name="applause.wav"/>
      </p:stSnd>
    </p:sndAc>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ội dung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F9CAC27-936D-4B5A-8946-A6F4E8AFB82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05844696"/>
      </p:ext>
    </p:extLst>
  </p:cSld>
  <p:clrMapOvr>
    <a:masterClrMapping/>
  </p:clrMapOvr>
  <p:transition spd="slow" advTm="24000">
    <p:wheel spokes="8"/>
    <p:sndAc>
      <p:stSnd loop="1">
        <p:snd r:embed="rId1" name="applause.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vi-VN"/>
              <a:t>Bấm &amp; sửa kiểu tiêu đề</a:t>
            </a:r>
            <a:endParaRPr lang="en-US"/>
          </a:p>
        </p:txBody>
      </p:sp>
      <p:sp>
        <p:nvSpPr>
          <p:cNvPr id="3" name="Nơi giữ chỗ cho Văn bản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4" name="Nơi giữ chỗ cho Nội dung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Nơi giữ chỗ cho Văn bản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6" name="Nơi giữ chỗ cho Nội dung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6D05CDF4-F36E-4D50-B975-423EA4798CD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5642670"/>
      </p:ext>
    </p:extLst>
  </p:cSld>
  <p:clrMapOvr>
    <a:masterClrMapping/>
  </p:clrMapOvr>
  <p:transition spd="slow" advTm="24000">
    <p:wheel spokes="8"/>
    <p:sndAc>
      <p:stSnd loop="1">
        <p:snd r:embed="rId1" name="applause.wav"/>
      </p:stSnd>
    </p:sndAc>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3A5D666-B393-45ED-B922-F15CAC94C3E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77447458"/>
      </p:ext>
    </p:extLst>
  </p:cSld>
  <p:clrMapOvr>
    <a:masterClrMapping/>
  </p:clrMapOvr>
  <p:transition spd="slow" advTm="24000">
    <p:wheel spokes="8"/>
    <p:sndAc>
      <p:stSnd loop="1">
        <p:snd r:embed="rId1" name="applause.wav"/>
      </p:stSnd>
    </p:sndAc>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0ACC08C1-F78D-4982-B2C8-E9351F4CBCB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44026288"/>
      </p:ext>
    </p:extLst>
  </p:cSld>
  <p:clrMapOvr>
    <a:masterClrMapping/>
  </p:clrMapOvr>
  <p:transition spd="slow" advTm="24000">
    <p:wheel spokes="8"/>
    <p:sndAc>
      <p:stSnd loop="1">
        <p:snd r:embed="rId1" name="applause.wav"/>
      </p:stSnd>
    </p:sndAc>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457201" y="273050"/>
            <a:ext cx="3008313" cy="1162050"/>
          </a:xfrm>
        </p:spPr>
        <p:txBody>
          <a:bodyPr anchor="b"/>
          <a:lstStyle>
            <a:lvl1pPr algn="l">
              <a:defRPr sz="2000" b="1"/>
            </a:lvl1pPr>
          </a:lstStyle>
          <a:p>
            <a:r>
              <a:rPr lang="vi-VN"/>
              <a:t>Bấm &amp; sửa kiểu tiêu đề</a:t>
            </a:r>
            <a:endParaRPr lang="en-US"/>
          </a:p>
        </p:txBody>
      </p:sp>
      <p:sp>
        <p:nvSpPr>
          <p:cNvPr id="3" name="Nơi giữ chỗ cho Nội dung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Văn bản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D25CE5A-976E-4690-BDE5-372F1B6EDB5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32815127"/>
      </p:ext>
    </p:extLst>
  </p:cSld>
  <p:clrMapOvr>
    <a:masterClrMapping/>
  </p:clrMapOvr>
  <p:transition spd="slow" advTm="24000">
    <p:wheel spokes="8"/>
    <p:sndAc>
      <p:stSnd loop="1">
        <p:snd r:embed="rId1" name="applause.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&amp; sửa kiểu tiêu đề</a:t>
            </a:r>
            <a:endParaRPr lang="en-US"/>
          </a:p>
        </p:txBody>
      </p:sp>
      <p:sp>
        <p:nvSpPr>
          <p:cNvPr id="3" name="Content Placeholder 2"/>
          <p:cNvSpPr>
            <a:spLocks noGrp="1"/>
          </p:cNvSpPr>
          <p:nvPr>
            <p:ph idx="1"/>
          </p:nvPr>
        </p:nvSpPr>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fld id="{9E9AD2B8-FAF2-48C5-A947-9767A1BD084B}" type="datetimeFigureOut">
              <a:rPr lang="en-US" smtClean="0"/>
              <a:t>4/30/2024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7D6FC-7435-4257-A297-2B92E2843931}"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1792288" y="4800600"/>
            <a:ext cx="5486400" cy="566738"/>
          </a:xfrm>
        </p:spPr>
        <p:txBody>
          <a:bodyPr anchor="b"/>
          <a:lstStyle>
            <a:lvl1pPr algn="l">
              <a:defRPr sz="2000" b="1"/>
            </a:lvl1pPr>
          </a:lstStyle>
          <a:p>
            <a:r>
              <a:rPr lang="vi-VN"/>
              <a:t>Bấm &amp; sửa kiểu tiêu đề</a:t>
            </a:r>
            <a:endParaRPr lang="en-US"/>
          </a:p>
        </p:txBody>
      </p:sp>
      <p:sp>
        <p:nvSpPr>
          <p:cNvPr id="3" name="Nơi giữ chỗ cho Hình ảnh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Nơi giữ chỗ cho Văn bản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534E42C-4695-4DCE-88C5-0A1CDA62915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91584952"/>
      </p:ext>
    </p:extLst>
  </p:cSld>
  <p:clrMapOvr>
    <a:masterClrMapping/>
  </p:clrMapOvr>
  <p:transition spd="slow" advTm="24000">
    <p:wheel spokes="8"/>
    <p:sndAc>
      <p:stSnd loop="1">
        <p:snd r:embed="rId1" name="applause.wav"/>
      </p:stSnd>
    </p:sndAc>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F4DF237-B762-4BC0-8BF1-4FE2042213C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99623427"/>
      </p:ext>
    </p:extLst>
  </p:cSld>
  <p:clrMapOvr>
    <a:masterClrMapping/>
  </p:clrMapOvr>
  <p:transition spd="slow" advTm="24000">
    <p:wheel spokes="8"/>
    <p:sndAc>
      <p:stSnd loop="1">
        <p:snd r:embed="rId1" name="applause.wav"/>
      </p:stSnd>
    </p:sndAc>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6629400" y="274640"/>
            <a:ext cx="2057400" cy="5851525"/>
          </a:xfrm>
        </p:spPr>
        <p:txBody>
          <a:bodyPr vert="eaVert"/>
          <a:lstStyle/>
          <a:p>
            <a:r>
              <a:rPr lang="vi-VN"/>
              <a:t>Bấm &amp; sửa kiểu tiêu đề</a:t>
            </a:r>
            <a:endParaRPr lang="en-US"/>
          </a:p>
        </p:txBody>
      </p:sp>
      <p:sp>
        <p:nvSpPr>
          <p:cNvPr id="3" name="Nơi giữ chỗ cho Văn bản Dọc 2"/>
          <p:cNvSpPr>
            <a:spLocks noGrp="1"/>
          </p:cNvSpPr>
          <p:nvPr>
            <p:ph type="body" orient="vert" idx="1"/>
          </p:nvPr>
        </p:nvSpPr>
        <p:spPr>
          <a:xfrm>
            <a:off x="457200" y="274640"/>
            <a:ext cx="6019800" cy="5851525"/>
          </a:xfrm>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CE0A3D6-C3E4-48B7-BC8F-2330F2C4006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7822098"/>
      </p:ext>
    </p:extLst>
  </p:cSld>
  <p:clrMapOvr>
    <a:masterClrMapping/>
  </p:clrMapOvr>
  <p:transition spd="slow" advTm="24000">
    <p:wheel spokes="8"/>
    <p:sndAc>
      <p:stSnd loop="1">
        <p:snd r:embed="rId1" name="applause.wav"/>
      </p:stSnd>
    </p:sndAc>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êu đề, Văn bản và Nội dung">
    <p:spTree>
      <p:nvGrpSpPr>
        <p:cNvPr id="1" name=""/>
        <p:cNvGrpSpPr/>
        <p:nvPr/>
      </p:nvGrpSpPr>
      <p:grpSpPr>
        <a:xfrm>
          <a:off x="0" y="0"/>
          <a:ext cx="0" cy="0"/>
          <a:chOff x="0" y="0"/>
          <a:chExt cx="0" cy="0"/>
        </a:xfrm>
      </p:grpSpPr>
      <p:sp>
        <p:nvSpPr>
          <p:cNvPr id="2" name="Tiêu đề 1"/>
          <p:cNvSpPr>
            <a:spLocks noGrp="1"/>
          </p:cNvSpPr>
          <p:nvPr>
            <p:ph type="title"/>
          </p:nvPr>
        </p:nvSpPr>
        <p:spPr>
          <a:xfrm>
            <a:off x="457200" y="274638"/>
            <a:ext cx="8229600" cy="1143000"/>
          </a:xfrm>
        </p:spPr>
        <p:txBody>
          <a:bodyPr/>
          <a:lstStyle/>
          <a:p>
            <a:r>
              <a:rPr lang="vi-VN"/>
              <a:t>Bấm &amp; sửa kiểu tiêu đề</a:t>
            </a:r>
            <a:endParaRPr lang="en-US"/>
          </a:p>
        </p:txBody>
      </p:sp>
      <p:sp>
        <p:nvSpPr>
          <p:cNvPr id="3" name="Nơi giữ chỗ cho Văn bản 2"/>
          <p:cNvSpPr>
            <a:spLocks noGrp="1"/>
          </p:cNvSpPr>
          <p:nvPr>
            <p:ph type="body" sz="half" idx="1"/>
          </p:nvPr>
        </p:nvSpPr>
        <p:spPr>
          <a:xfrm>
            <a:off x="457200" y="1600202"/>
            <a:ext cx="4038600" cy="4525963"/>
          </a:xfrm>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ội dung 3"/>
          <p:cNvSpPr>
            <a:spLocks noGrp="1"/>
          </p:cNvSpPr>
          <p:nvPr>
            <p:ph sz="half" idx="2"/>
          </p:nvPr>
        </p:nvSpPr>
        <p:spPr>
          <a:xfrm>
            <a:off x="4648200" y="1600202"/>
            <a:ext cx="4038600" cy="4525963"/>
          </a:xfrm>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828B74D-5542-4ED8-8DFF-4E042A6912B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87448765"/>
      </p:ext>
    </p:extLst>
  </p:cSld>
  <p:clrMapOvr>
    <a:masterClrMapping/>
  </p:clrMapOvr>
  <p:transition spd="slow" advTm="24000">
    <p:wheel spokes="8"/>
    <p:sndAc>
      <p:stSnd loop="1">
        <p:snd r:embed="rId1" name="applause.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vi-VN"/>
              <a:t>Bấm &amp; sửa kiểu tiêu đề</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vi-VN"/>
              <a:t>Bấm &amp; sửa kiểu tiêu đề</a:t>
            </a:r>
          </a:p>
        </p:txBody>
      </p:sp>
      <p:sp>
        <p:nvSpPr>
          <p:cNvPr id="7" name="Date Placeholder 6"/>
          <p:cNvSpPr>
            <a:spLocks noGrp="1"/>
          </p:cNvSpPr>
          <p:nvPr>
            <p:ph type="dt" sz="half" idx="10"/>
          </p:nvPr>
        </p:nvSpPr>
        <p:spPr/>
        <p:txBody>
          <a:bodyPr/>
          <a:lstStyle/>
          <a:p>
            <a:fld id="{9E9AD2B8-FAF2-48C5-A947-9767A1BD084B}" type="datetimeFigureOut">
              <a:rPr lang="en-US" smtClean="0"/>
              <a:t>4/30/2024</a:t>
            </a:fld>
            <a:endParaRPr lang="en-US"/>
          </a:p>
        </p:txBody>
      </p:sp>
      <p:sp>
        <p:nvSpPr>
          <p:cNvPr id="8" name="Slide Number Placeholder 7"/>
          <p:cNvSpPr>
            <a:spLocks noGrp="1"/>
          </p:cNvSpPr>
          <p:nvPr>
            <p:ph type="sldNum" sz="quarter" idx="11"/>
          </p:nvPr>
        </p:nvSpPr>
        <p:spPr/>
        <p:txBody>
          <a:bodyPr/>
          <a:lstStyle/>
          <a:p>
            <a:fld id="{56C7D6FC-7435-4257-A297-2B92E2843931}"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&amp; sửa kiểu tiêu đề</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dirty="0"/>
          </a:p>
        </p:txBody>
      </p:sp>
      <p:sp>
        <p:nvSpPr>
          <p:cNvPr id="5" name="Date Placeholder 4"/>
          <p:cNvSpPr>
            <a:spLocks noGrp="1"/>
          </p:cNvSpPr>
          <p:nvPr>
            <p:ph type="dt" sz="half" idx="10"/>
          </p:nvPr>
        </p:nvSpPr>
        <p:spPr/>
        <p:txBody>
          <a:bodyPr/>
          <a:lstStyle/>
          <a:p>
            <a:fld id="{9E9AD2B8-FAF2-48C5-A947-9767A1BD084B}" type="datetimeFigureOut">
              <a:rPr lang="en-US" smtClean="0"/>
              <a:t>4/30/2024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7D6FC-7435-4257-A297-2B92E284393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vi-VN"/>
              <a:t>Bấm &amp; sửa kiểu tiêu đề</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vi-VN"/>
              <a:t>Bấm &amp; sửa kiểu tiêu đề</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dirty="0"/>
          </a:p>
        </p:txBody>
      </p:sp>
      <p:sp>
        <p:nvSpPr>
          <p:cNvPr id="7" name="Date Placeholder 6"/>
          <p:cNvSpPr>
            <a:spLocks noGrp="1"/>
          </p:cNvSpPr>
          <p:nvPr>
            <p:ph type="dt" sz="half" idx="10"/>
          </p:nvPr>
        </p:nvSpPr>
        <p:spPr/>
        <p:txBody>
          <a:bodyPr/>
          <a:lstStyle/>
          <a:p>
            <a:fld id="{9E9AD2B8-FAF2-48C5-A947-9767A1BD084B}" type="datetimeFigureOut">
              <a:rPr lang="en-US" smtClean="0"/>
              <a:t>4/30/2024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C7D6FC-7435-4257-A297-2B92E284393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&amp; sửa kiểu tiêu đề</a:t>
            </a:r>
            <a:endParaRPr lang="en-US"/>
          </a:p>
        </p:txBody>
      </p:sp>
      <p:sp>
        <p:nvSpPr>
          <p:cNvPr id="3" name="Date Placeholder 2"/>
          <p:cNvSpPr>
            <a:spLocks noGrp="1"/>
          </p:cNvSpPr>
          <p:nvPr>
            <p:ph type="dt" sz="half" idx="10"/>
          </p:nvPr>
        </p:nvSpPr>
        <p:spPr/>
        <p:txBody>
          <a:bodyPr/>
          <a:lstStyle/>
          <a:p>
            <a:fld id="{9E9AD2B8-FAF2-48C5-A947-9767A1BD084B}" type="datetimeFigureOut">
              <a:rPr lang="en-US" smtClean="0"/>
              <a:t>4/30/2024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C7D6FC-7435-4257-A297-2B92E284393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9AD2B8-FAF2-48C5-A947-9767A1BD084B}" type="datetimeFigureOut">
              <a:rPr lang="en-US" smtClean="0"/>
              <a:t>4/30/2024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C7D6FC-7435-4257-A297-2B92E284393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Date Placeholder 4"/>
          <p:cNvSpPr>
            <a:spLocks noGrp="1"/>
          </p:cNvSpPr>
          <p:nvPr>
            <p:ph type="dt" sz="half" idx="10"/>
          </p:nvPr>
        </p:nvSpPr>
        <p:spPr/>
        <p:txBody>
          <a:bodyPr/>
          <a:lstStyle/>
          <a:p>
            <a:fld id="{9E9AD2B8-FAF2-48C5-A947-9767A1BD084B}" type="datetimeFigureOut">
              <a:rPr lang="en-US" smtClean="0"/>
              <a:t>4/30/2024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7D6FC-7435-4257-A297-2B92E2843931}" type="slidenum">
              <a:rPr lang="en-US" smtClean="0"/>
              <a:t>‹#›</a:t>
            </a:fld>
            <a:endParaRPr lang="en-US"/>
          </a:p>
        </p:txBody>
      </p:sp>
      <p:sp>
        <p:nvSpPr>
          <p:cNvPr id="8" name="Title 7"/>
          <p:cNvSpPr>
            <a:spLocks noGrp="1"/>
          </p:cNvSpPr>
          <p:nvPr>
            <p:ph type="title"/>
          </p:nvPr>
        </p:nvSpPr>
        <p:spPr/>
        <p:txBody>
          <a:bodyPr/>
          <a:lstStyle/>
          <a:p>
            <a:r>
              <a:rPr lang="vi-VN"/>
              <a:t>Bấm &amp; sửa kiểu tiêu đề</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Ảnh với Phụ đề">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vi-VN"/>
              <a:t>Bấm biểu tượng để thêm hình ảnh</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Date Placeholder 4"/>
          <p:cNvSpPr>
            <a:spLocks noGrp="1"/>
          </p:cNvSpPr>
          <p:nvPr>
            <p:ph type="dt" sz="half" idx="10"/>
          </p:nvPr>
        </p:nvSpPr>
        <p:spPr/>
        <p:txBody>
          <a:bodyPr/>
          <a:lstStyle/>
          <a:p>
            <a:fld id="{9E9AD2B8-FAF2-48C5-A947-9767A1BD084B}" type="datetimeFigureOut">
              <a:rPr lang="en-US" smtClean="0"/>
              <a:t>4/30/2024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56C7D6FC-7435-4257-A297-2B92E2843931}" type="slidenum">
              <a:rPr lang="en-US" smtClean="0"/>
              <a:t>‹#›</a:t>
            </a:fld>
            <a:endParaRPr lang="en-U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vi-VN"/>
              <a:t>Bấm &amp; sửa kiểu tiêu đề</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audio" Target="../media/audio1.wav"/></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vi-VN"/>
              <a:t>Bấm &amp; sửa kiểu tiêu đề</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9E9AD2B8-FAF2-48C5-A947-9767A1BD084B}" type="datetimeFigureOut">
              <a:rPr lang="en-US" smtClean="0"/>
              <a:t>4/30/2024</a:t>
            </a:fld>
            <a:endParaRPr lang="en-US"/>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56C7D6FC-7435-4257-A297-2B92E2843931}" type="slidenum">
              <a:rPr lang="en-US" smtClean="0"/>
              <a:t>‹#›</a:t>
            </a:fld>
            <a:endParaRPr lang="en-US"/>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2"/>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US">
              <a:solidFill>
                <a:srgbClr val="000000"/>
              </a:solidFill>
              <a:cs typeface="Arial" charset="0"/>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US">
              <a:solidFill>
                <a:srgbClr val="000000"/>
              </a:solidFill>
              <a:cs typeface="Arial" charset="0"/>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B89C0F1F-BFA6-4CE9-B0D7-54C7BD375B20}" type="slidenum">
              <a:rPr lang="en-US">
                <a:solidFill>
                  <a:srgbClr val="000000"/>
                </a:solidFill>
                <a:cs typeface="Arial" charset="0"/>
              </a:rPr>
              <a:pPr fontAlgn="base">
                <a:spcBef>
                  <a:spcPct val="0"/>
                </a:spcBef>
                <a:spcAft>
                  <a:spcPct val="0"/>
                </a:spcAft>
                <a:defRPr/>
              </a:pPr>
              <a:t>‹#›</a:t>
            </a:fld>
            <a:endParaRPr lang="en-US">
              <a:solidFill>
                <a:srgbClr val="000000"/>
              </a:solidFill>
              <a:cs typeface="Arial" charset="0"/>
            </a:endParaRPr>
          </a:p>
        </p:txBody>
      </p:sp>
    </p:spTree>
    <p:extLst>
      <p:ext uri="{BB962C8B-B14F-4D97-AF65-F5344CB8AC3E}">
        <p14:creationId xmlns:p14="http://schemas.microsoft.com/office/powerpoint/2010/main" val="769194384"/>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Lst>
  <p:transition spd="slow" advTm="24000">
    <p:wheel spokes="8"/>
    <p:sndAc>
      <p:stSnd loop="1">
        <p:snd r:embed="rId14" name="applause.wav"/>
      </p:stSnd>
    </p:sndAc>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Layout" Target="../slideLayouts/slideLayout18.xml"/><Relationship Id="rId5" Type="http://schemas.openxmlformats.org/officeDocument/2006/relationships/image" Target="../media/image5.gif"/><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GIF"/><Relationship Id="rId7" Type="http://schemas.openxmlformats.org/officeDocument/2006/relationships/image" Target="../media/image8.gif"/><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GIF"/></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GIF"/><Relationship Id="rId7" Type="http://schemas.openxmlformats.org/officeDocument/2006/relationships/image" Target="../media/image8.gif"/><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GIF"/></Relationships>
</file>

<file path=ppt/slides/_rels/slide6.xml.rels><?xml version="1.0" encoding="UTF-8" standalone="yes"?>
<Relationships xmlns="http://schemas.openxmlformats.org/package/2006/relationships"><Relationship Id="rId3" Type="http://schemas.openxmlformats.org/officeDocument/2006/relationships/image" Target="../media/image10.GIF"/><Relationship Id="rId7" Type="http://schemas.openxmlformats.org/officeDocument/2006/relationships/image" Target="../media/image8.gif"/><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GIF"/></Relationships>
</file>

<file path=ppt/slides/_rels/slide7.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hyperlink" Target="Package%20-%20Lesson" TargetMode="External"/><Relationship Id="rId7" Type="http://schemas.openxmlformats.org/officeDocument/2006/relationships/image" Target="../media/image13.png"/><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GIF"/><Relationship Id="rId4" Type="http://schemas.openxmlformats.org/officeDocument/2006/relationships/image" Target="../media/image10.GIF"/></Relationships>
</file>

<file path=ppt/slides/_rels/slide8.xml.rels><?xml version="1.0" encoding="UTF-8" standalone="yes"?>
<Relationships xmlns="http://schemas.openxmlformats.org/package/2006/relationships"><Relationship Id="rId3" Type="http://schemas.openxmlformats.org/officeDocument/2006/relationships/image" Target="../media/image10.GIF"/><Relationship Id="rId7" Type="http://schemas.openxmlformats.org/officeDocument/2006/relationships/image" Target="../media/image8.gif"/><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GIF"/></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7" name="WordArt 19"/>
          <p:cNvSpPr>
            <a:spLocks noChangeArrowheads="1" noChangeShapeType="1" noTextEdit="1"/>
          </p:cNvSpPr>
          <p:nvPr/>
        </p:nvSpPr>
        <p:spPr bwMode="auto">
          <a:xfrm>
            <a:off x="1998035" y="373912"/>
            <a:ext cx="5753100" cy="457200"/>
          </a:xfrm>
          <a:prstGeom prst="rect">
            <a:avLst/>
          </a:prstGeom>
        </p:spPr>
        <p:txBody>
          <a:bodyPr wrap="none" fromWordArt="1">
            <a:prstTxWarp prst="textPlain">
              <a:avLst>
                <a:gd name="adj" fmla="val 50000"/>
              </a:avLst>
            </a:prstTxWarp>
          </a:bodyPr>
          <a:lstStyle/>
          <a:p>
            <a:pPr fontAlgn="base">
              <a:spcBef>
                <a:spcPct val="0"/>
              </a:spcBef>
              <a:spcAft>
                <a:spcPct val="0"/>
              </a:spcAft>
            </a:pPr>
            <a:r>
              <a:rPr lang="vi-VN" sz="2400" kern="10" dirty="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latin typeface="Times New Roman"/>
                <a:cs typeface="Times New Roman"/>
              </a:rPr>
              <a:t>TRƯỜNG TIỂU HỌC</a:t>
            </a:r>
            <a:r>
              <a:rPr lang="en-US" sz="2400" kern="10" dirty="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latin typeface="Times New Roman"/>
                <a:cs typeface="Times New Roman"/>
              </a:rPr>
              <a:t> </a:t>
            </a:r>
            <a:r>
              <a:rPr lang="en-US" sz="2400" kern="10" dirty="0" smtClean="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latin typeface="Times New Roman"/>
                <a:cs typeface="Times New Roman"/>
              </a:rPr>
              <a:t>HIỆP HÒA</a:t>
            </a:r>
            <a:endParaRPr lang="vi-VN" sz="2400" kern="10" dirty="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latin typeface="Times New Roman"/>
              <a:cs typeface="Times New Roman"/>
            </a:endParaRPr>
          </a:p>
        </p:txBody>
      </p:sp>
      <p:sp>
        <p:nvSpPr>
          <p:cNvPr id="2051" name="WordArt 20"/>
          <p:cNvSpPr>
            <a:spLocks noChangeArrowheads="1" noChangeShapeType="1" noTextEdit="1"/>
          </p:cNvSpPr>
          <p:nvPr/>
        </p:nvSpPr>
        <p:spPr bwMode="auto">
          <a:xfrm>
            <a:off x="2214754" y="1546434"/>
            <a:ext cx="5410200" cy="838200"/>
          </a:xfrm>
          <a:prstGeom prst="rect">
            <a:avLst/>
          </a:prstGeom>
        </p:spPr>
        <p:txBody>
          <a:bodyPr wrap="none" fromWordArt="1">
            <a:prstTxWarp prst="textPlain">
              <a:avLst>
                <a:gd name="adj" fmla="val 50000"/>
              </a:avLst>
            </a:prstTxWarp>
          </a:bodyPr>
          <a:lstStyle/>
          <a:p>
            <a:pPr fontAlgn="base">
              <a:spcBef>
                <a:spcPct val="0"/>
              </a:spcBef>
              <a:spcAft>
                <a:spcPct val="0"/>
              </a:spcAft>
            </a:pPr>
            <a:r>
              <a:rPr lang="vi-VN" sz="3600" b="1"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Luyện từ và câu – Lớp </a:t>
            </a:r>
            <a:r>
              <a:rPr lang="vi-VN" sz="3600" b="1"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5</a:t>
            </a:r>
            <a:r>
              <a:rPr lang="en-US" sz="3600" b="1" kern="1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B</a:t>
            </a:r>
            <a:endParaRPr lang="vi-VN" sz="3600" b="1"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endParaRPr>
          </a:p>
        </p:txBody>
      </p:sp>
      <p:sp>
        <p:nvSpPr>
          <p:cNvPr id="2052" name="WordArt 21"/>
          <p:cNvSpPr>
            <a:spLocks noChangeArrowheads="1" noChangeShapeType="1" noTextEdit="1"/>
          </p:cNvSpPr>
          <p:nvPr/>
        </p:nvSpPr>
        <p:spPr bwMode="auto">
          <a:xfrm>
            <a:off x="533400" y="2384634"/>
            <a:ext cx="8382000" cy="3379375"/>
          </a:xfrm>
          <a:prstGeom prst="rect">
            <a:avLst/>
          </a:prstGeom>
        </p:spPr>
        <p:txBody>
          <a:bodyPr wrap="none" fromWordArt="1">
            <a:prstTxWarp prst="textPlain">
              <a:avLst>
                <a:gd name="adj" fmla="val 50000"/>
              </a:avLst>
            </a:prstTxWarp>
          </a:bodyPr>
          <a:lstStyle/>
          <a:p>
            <a:pPr fontAlgn="base">
              <a:spcBef>
                <a:spcPct val="0"/>
              </a:spcBef>
              <a:spcAft>
                <a:spcPct val="0"/>
              </a:spcAft>
            </a:pP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Liên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kết</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các</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câu trong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bài</a:t>
            </a:r>
            <a:endPar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a:p>
            <a:pPr fontAlgn="base">
              <a:spcBef>
                <a:spcPct val="0"/>
              </a:spcBef>
              <a:spcAft>
                <a:spcPct val="0"/>
              </a:spcAft>
            </a:pP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bằng từ ngữ nối.</a:t>
            </a:r>
          </a:p>
          <a:p>
            <a:pPr fontAlgn="base">
              <a:spcBef>
                <a:spcPct val="0"/>
              </a:spcBef>
              <a:spcAft>
                <a:spcPct val="0"/>
              </a:spcAft>
            </a:pPr>
            <a:endPar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p:txBody>
      </p:sp>
      <p:grpSp>
        <p:nvGrpSpPr>
          <p:cNvPr id="2053" name="Group 5"/>
          <p:cNvGrpSpPr>
            <a:grpSpLocks/>
          </p:cNvGrpSpPr>
          <p:nvPr/>
        </p:nvGrpSpPr>
        <p:grpSpPr bwMode="auto">
          <a:xfrm>
            <a:off x="0" y="0"/>
            <a:ext cx="9144000" cy="6858000"/>
            <a:chOff x="8" y="0"/>
            <a:chExt cx="5760" cy="4320"/>
          </a:xfrm>
        </p:grpSpPr>
        <p:pic>
          <p:nvPicPr>
            <p:cNvPr id="2055" name="Picture 6"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31882" flipH="1">
              <a:off x="4848" y="3394"/>
              <a:ext cx="912"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7"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65066">
              <a:off x="96" y="3394"/>
              <a:ext cx="961"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57" name="Group 8"/>
            <p:cNvGrpSpPr>
              <a:grpSpLocks/>
            </p:cNvGrpSpPr>
            <p:nvPr/>
          </p:nvGrpSpPr>
          <p:grpSpPr bwMode="auto">
            <a:xfrm>
              <a:off x="8" y="0"/>
              <a:ext cx="5760" cy="4320"/>
              <a:chOff x="672" y="0"/>
              <a:chExt cx="5760" cy="4320"/>
            </a:xfrm>
          </p:grpSpPr>
          <p:pic>
            <p:nvPicPr>
              <p:cNvPr id="2058" name="Picture 9"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59" name="Picture 10"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60" name="Picture 11"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61" name="Picture 12"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grpSp>
      </p:grpSp>
      <p:pic>
        <p:nvPicPr>
          <p:cNvPr id="2054" name="Picture 10" descr="cartoon1%20(1)">
            <a:hlinkClick r:id="" action="ppaction://noaction"/>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6241" y="140881"/>
            <a:ext cx="1600200" cy="1420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WordArt 19"/>
          <p:cNvSpPr>
            <a:spLocks noChangeArrowheads="1" noChangeShapeType="1" noTextEdit="1"/>
          </p:cNvSpPr>
          <p:nvPr/>
        </p:nvSpPr>
        <p:spPr bwMode="auto">
          <a:xfrm>
            <a:off x="2969585" y="971107"/>
            <a:ext cx="3810000" cy="334040"/>
          </a:xfrm>
          <a:prstGeom prst="rect">
            <a:avLst/>
          </a:prstGeom>
        </p:spPr>
        <p:txBody>
          <a:bodyPr wrap="none" fromWordArt="1">
            <a:prstTxWarp prst="textPlain">
              <a:avLst>
                <a:gd name="adj" fmla="val 50000"/>
              </a:avLst>
            </a:prstTxWarp>
          </a:bodyPr>
          <a:lstStyle/>
          <a:p>
            <a:pPr fontAlgn="base">
              <a:spcBef>
                <a:spcPct val="0"/>
              </a:spcBef>
              <a:spcAft>
                <a:spcPct val="0"/>
              </a:spcAft>
            </a:pPr>
            <a:endParaRPr lang="vi-VN" sz="2400" kern="10" dirty="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latin typeface="Times New Roman"/>
              <a:cs typeface="Times New Roman"/>
            </a:endParaRPr>
          </a:p>
        </p:txBody>
      </p:sp>
      <p:sp>
        <p:nvSpPr>
          <p:cNvPr id="15" name="WordArt 19"/>
          <p:cNvSpPr>
            <a:spLocks noChangeArrowheads="1" noChangeShapeType="1" noTextEdit="1"/>
          </p:cNvSpPr>
          <p:nvPr/>
        </p:nvSpPr>
        <p:spPr bwMode="auto">
          <a:xfrm>
            <a:off x="2819400" y="4800600"/>
            <a:ext cx="4495800" cy="381000"/>
          </a:xfrm>
          <a:prstGeom prst="rect">
            <a:avLst/>
          </a:prstGeom>
        </p:spPr>
        <p:txBody>
          <a:bodyPr wrap="none" fromWordArt="1">
            <a:prstTxWarp prst="textPlain">
              <a:avLst>
                <a:gd name="adj" fmla="val 50000"/>
              </a:avLst>
            </a:prstTxWarp>
          </a:bodyPr>
          <a:lstStyle/>
          <a:p>
            <a:pPr fontAlgn="base">
              <a:spcBef>
                <a:spcPct val="0"/>
              </a:spcBef>
              <a:spcAft>
                <a:spcPct val="0"/>
              </a:spcAft>
            </a:pPr>
            <a:r>
              <a:rPr lang="en-US" sz="2400" kern="10" dirty="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latin typeface="Times New Roman"/>
                <a:cs typeface="Times New Roman"/>
              </a:rPr>
              <a:t>GV: </a:t>
            </a:r>
            <a:r>
              <a:rPr lang="en-US" sz="2400" kern="10" dirty="0" err="1" smtClean="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latin typeface="Times New Roman"/>
                <a:cs typeface="Times New Roman"/>
              </a:rPr>
              <a:t>vũ</a:t>
            </a:r>
            <a:r>
              <a:rPr lang="en-US" sz="2400" kern="10" smtClean="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latin typeface="Times New Roman"/>
                <a:cs typeface="Times New Roman"/>
              </a:rPr>
              <a:t> THỊ DUNG</a:t>
            </a:r>
            <a:endParaRPr lang="vi-VN" sz="2400" kern="10" dirty="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latin typeface="Times New Roman"/>
              <a:cs typeface="Times New Roman"/>
            </a:endParaRPr>
          </a:p>
        </p:txBody>
      </p:sp>
    </p:spTree>
    <p:extLst>
      <p:ext uri="{BB962C8B-B14F-4D97-AF65-F5344CB8AC3E}">
        <p14:creationId xmlns:p14="http://schemas.microsoft.com/office/powerpoint/2010/main" val="1894747364"/>
      </p:ext>
    </p:extLst>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2067"/>
                                        </p:tgtEl>
                                        <p:attrNameLst>
                                          <p:attrName>style.visibility</p:attrName>
                                        </p:attrNameLst>
                                      </p:cBhvr>
                                      <p:to>
                                        <p:strVal val="visible"/>
                                      </p:to>
                                    </p:set>
                                    <p:anim calcmode="lin" valueType="num">
                                      <p:cBhvr additive="base">
                                        <p:cTn id="7" dur="3000" fill="hold"/>
                                        <p:tgtEl>
                                          <p:spTgt spid="2067"/>
                                        </p:tgtEl>
                                        <p:attrNameLst>
                                          <p:attrName>ppt_x</p:attrName>
                                        </p:attrNameLst>
                                      </p:cBhvr>
                                      <p:tavLst>
                                        <p:tav tm="0">
                                          <p:val>
                                            <p:strVal val="0-#ppt_w/2"/>
                                          </p:val>
                                        </p:tav>
                                        <p:tav tm="100000">
                                          <p:val>
                                            <p:strVal val="#ppt_x"/>
                                          </p:val>
                                        </p:tav>
                                      </p:tavLst>
                                    </p:anim>
                                    <p:anim calcmode="lin" valueType="num">
                                      <p:cBhvr additive="base">
                                        <p:cTn id="8" dur="3000" fill="hold"/>
                                        <p:tgtEl>
                                          <p:spTgt spid="2067"/>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nodePh="1">
                                  <p:stCondLst>
                                    <p:cond delay="0"/>
                                  </p:stCondLst>
                                  <p:endCondLst>
                                    <p:cond evt="begin" delay="0">
                                      <p:tn val="9"/>
                                    </p:cond>
                                  </p:endCondLst>
                                  <p:childTnLst>
                                    <p:set>
                                      <p:cBhvr>
                                        <p:cTn id="10" dur="1" fill="hold">
                                          <p:stCondLst>
                                            <p:cond delay="0"/>
                                          </p:stCondLst>
                                        </p:cTn>
                                        <p:tgtEl>
                                          <p:spTgt spid="14"/>
                                        </p:tgtEl>
                                        <p:attrNameLst>
                                          <p:attrName>style.visibility</p:attrName>
                                        </p:attrNameLst>
                                      </p:cBhvr>
                                      <p:to>
                                        <p:strVal val="visible"/>
                                      </p:to>
                                    </p:set>
                                    <p:anim calcmode="lin" valueType="num">
                                      <p:cBhvr additive="base">
                                        <p:cTn id="11" dur="3000" fill="hold"/>
                                        <p:tgtEl>
                                          <p:spTgt spid="14"/>
                                        </p:tgtEl>
                                        <p:attrNameLst>
                                          <p:attrName>ppt_x</p:attrName>
                                        </p:attrNameLst>
                                      </p:cBhvr>
                                      <p:tavLst>
                                        <p:tav tm="0">
                                          <p:val>
                                            <p:strVal val="0-#ppt_w/2"/>
                                          </p:val>
                                        </p:tav>
                                        <p:tav tm="100000">
                                          <p:val>
                                            <p:strVal val="#ppt_x"/>
                                          </p:val>
                                        </p:tav>
                                      </p:tavLst>
                                    </p:anim>
                                    <p:anim calcmode="lin" valueType="num">
                                      <p:cBhvr additive="base">
                                        <p:cTn id="12" dur="3000" fill="hold"/>
                                        <p:tgtEl>
                                          <p:spTgt spid="14"/>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 calcmode="lin" valueType="num">
                                      <p:cBhvr additive="base">
                                        <p:cTn id="15" dur="3000" fill="hold"/>
                                        <p:tgtEl>
                                          <p:spTgt spid="15"/>
                                        </p:tgtEl>
                                        <p:attrNameLst>
                                          <p:attrName>ppt_x</p:attrName>
                                        </p:attrNameLst>
                                      </p:cBhvr>
                                      <p:tavLst>
                                        <p:tav tm="0">
                                          <p:val>
                                            <p:strVal val="0-#ppt_w/2"/>
                                          </p:val>
                                        </p:tav>
                                        <p:tav tm="100000">
                                          <p:val>
                                            <p:strVal val="#ppt_x"/>
                                          </p:val>
                                        </p:tav>
                                      </p:tavLst>
                                    </p:anim>
                                    <p:anim calcmode="lin" valueType="num">
                                      <p:cBhvr additive="base">
                                        <p:cTn id="16" dur="30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7" grpId="0" animBg="1"/>
      <p:bldP spid="14" grpId="0" animBg="1"/>
      <p:bldP spid="1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Users\ACER\Desktop\viền pp\giaoan.link-hinh-nen-powerpoint-don-gian-dep-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000" y="-117475"/>
            <a:ext cx="10160000" cy="7092950"/>
          </a:xfrm>
          <a:prstGeom prst="rect">
            <a:avLst/>
          </a:prstGeom>
          <a:noFill/>
          <a:extLst>
            <a:ext uri="{909E8E84-426E-40DD-AFC4-6F175D3DCCD1}">
              <a14:hiddenFill xmlns:a14="http://schemas.microsoft.com/office/drawing/2010/main">
                <a:solidFill>
                  <a:srgbClr val="FFFFFF"/>
                </a:solidFill>
              </a14:hiddenFill>
            </a:ext>
          </a:extLst>
        </p:spPr>
      </p:pic>
      <p:sp>
        <p:nvSpPr>
          <p:cNvPr id="15365" name="Text Box 5"/>
          <p:cNvSpPr txBox="1"/>
          <p:nvPr/>
        </p:nvSpPr>
        <p:spPr>
          <a:xfrm>
            <a:off x="88900" y="101600"/>
            <a:ext cx="5702300" cy="11906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dirty="0"/>
              <a:t>(8) Đến tháng năm thì những cây phượng đón lấy lửa ấy, chạy tiếp cuộc chạy tiếp sức của các loài hoa trong thành phố, báo hiệu những ngày nghỉ hè thoải mái của chúng tôi sắp đến.</a:t>
            </a:r>
          </a:p>
        </p:txBody>
      </p:sp>
      <p:sp>
        <p:nvSpPr>
          <p:cNvPr id="15366" name="Text Box 6"/>
          <p:cNvSpPr txBox="1"/>
          <p:nvPr/>
        </p:nvSpPr>
        <p:spPr>
          <a:xfrm>
            <a:off x="101600" y="1371600"/>
            <a:ext cx="5765800" cy="17399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dirty="0"/>
              <a:t>(9) Nắng trời vừa bắt đầu gay gắt thì sắc hoa như muốn giảm đi độ chói chang của mình. (10)Hoa phượng màu hồng pha da cam chứ không đỏ gắt như vông như gạo. (11) Đến</a:t>
            </a:r>
            <a:r>
              <a:rPr lang="en-US" altLang="en-US" sz="1800" dirty="0">
                <a:solidFill>
                  <a:srgbClr val="FF0000"/>
                </a:solidFill>
              </a:rPr>
              <a:t> </a:t>
            </a:r>
            <a:r>
              <a:rPr lang="en-US" altLang="en-US" sz="1800" dirty="0"/>
              <a:t>cái anh bằng lăng thì đã vừa hồng vừa tím. (12) Sang đến anh hoa muồng thì đã ngả hẳn sang sắc vàng chanh. </a:t>
            </a:r>
          </a:p>
        </p:txBody>
      </p:sp>
      <p:sp>
        <p:nvSpPr>
          <p:cNvPr id="15369" name="Text Box 9"/>
          <p:cNvSpPr txBox="1"/>
          <p:nvPr/>
        </p:nvSpPr>
        <p:spPr>
          <a:xfrm>
            <a:off x="88900" y="3200400"/>
            <a:ext cx="5854700" cy="17399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dirty="0"/>
              <a:t>(13) Nhưng nói chung, đó toàn là những màu sắc rực rỡ như muốn phô hết ra ngoài. (14) Mãi đến năm nay, khi đã lên lớp Năm, đã “ người lớn” hơn một tí, tôi mới nhận ra hoa sấu, những chùm hoa nhỏ xíu, sắc chỉ hơi hoe vàng, chìm lẫn vào từng đợt lá non, lẫn với màu nắng dịu.</a:t>
            </a:r>
          </a:p>
        </p:txBody>
      </p:sp>
      <p:sp>
        <p:nvSpPr>
          <p:cNvPr id="15370" name="Text Box 10"/>
          <p:cNvSpPr txBox="1"/>
          <p:nvPr/>
        </p:nvSpPr>
        <p:spPr>
          <a:xfrm>
            <a:off x="101600" y="5003800"/>
            <a:ext cx="5842000" cy="17399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dirty="0"/>
              <a:t>(15) Đến khi các loài hoa rực rỡ như hoa gạo, vông, phượng, bằng lăng, muồng,…đã kéo quân qua bầu trời Hà Nội, cây sấu trước cửa nhà tôi mới lấp ló những chùm quả xanh giòn. (16)Rồi</a:t>
            </a:r>
            <a:r>
              <a:rPr lang="en-US" altLang="en-US" sz="1800" dirty="0">
                <a:solidFill>
                  <a:srgbClr val="FF0000"/>
                </a:solidFill>
              </a:rPr>
              <a:t> </a:t>
            </a:r>
            <a:r>
              <a:rPr lang="en-US" altLang="en-US" sz="1800" dirty="0"/>
              <a:t>sau đó, quả chín, những quả chín vừa ngọt vừa chua, ngọt một cách e dè, khiêm tốn như tính tình hoa sấu vậy.</a:t>
            </a:r>
          </a:p>
        </p:txBody>
      </p:sp>
      <p:sp>
        <p:nvSpPr>
          <p:cNvPr id="11270" name="Line 11"/>
          <p:cNvSpPr/>
          <p:nvPr/>
        </p:nvSpPr>
        <p:spPr>
          <a:xfrm>
            <a:off x="5943600" y="0"/>
            <a:ext cx="0" cy="6858000"/>
          </a:xfrm>
          <a:prstGeom prst="line">
            <a:avLst/>
          </a:prstGeom>
          <a:ln w="9525" cap="flat" cmpd="sng">
            <a:solidFill>
              <a:srgbClr val="FF0000"/>
            </a:solidFill>
            <a:prstDash val="solid"/>
            <a:headEnd type="none" w="med" len="med"/>
            <a:tailEnd type="none" w="med" len="med"/>
          </a:ln>
        </p:spPr>
      </p:sp>
      <p:sp>
        <p:nvSpPr>
          <p:cNvPr id="15372" name="Text Box 12"/>
          <p:cNvSpPr txBox="1"/>
          <p:nvPr/>
        </p:nvSpPr>
        <p:spPr>
          <a:xfrm>
            <a:off x="6172200" y="76200"/>
            <a:ext cx="3048000" cy="10541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dirty="0"/>
              <a:t>Đoạn 4: </a:t>
            </a:r>
          </a:p>
          <a:p>
            <a:pPr marL="0" lvl="0" indent="0" eaLnBrk="1" hangingPunct="1">
              <a:spcBef>
                <a:spcPct val="50000"/>
              </a:spcBef>
              <a:buNone/>
            </a:pPr>
            <a:r>
              <a:rPr lang="en-US" altLang="en-US" sz="1800" b="1" dirty="0">
                <a:solidFill>
                  <a:srgbClr val="FF0000"/>
                </a:solidFill>
              </a:rPr>
              <a:t>Đến</a:t>
            </a:r>
            <a:r>
              <a:rPr lang="en-US" altLang="en-US" sz="1800" b="1" dirty="0"/>
              <a:t> </a:t>
            </a:r>
            <a:r>
              <a:rPr lang="en-US" altLang="en-US" sz="1800" b="1" dirty="0">
                <a:solidFill>
                  <a:srgbClr val="0000FF"/>
                </a:solidFill>
              </a:rPr>
              <a:t>nối câu 8 với câu 7, nối đoạn 4 với đoạn 3</a:t>
            </a:r>
          </a:p>
        </p:txBody>
      </p:sp>
      <p:sp>
        <p:nvSpPr>
          <p:cNvPr id="15373" name="Text Box 13"/>
          <p:cNvSpPr txBox="1"/>
          <p:nvPr/>
        </p:nvSpPr>
        <p:spPr>
          <a:xfrm>
            <a:off x="6019800" y="1319213"/>
            <a:ext cx="3200400" cy="17557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t>Đoạn 5:</a:t>
            </a:r>
          </a:p>
          <a:p>
            <a:pPr marL="0" lvl="0" indent="0" eaLnBrk="1" hangingPunct="1">
              <a:spcBef>
                <a:spcPct val="50000"/>
              </a:spcBef>
              <a:buChar char="-"/>
            </a:pPr>
            <a:r>
              <a:rPr lang="en-US" altLang="en-US" sz="1800" b="1" dirty="0"/>
              <a:t> </a:t>
            </a:r>
            <a:r>
              <a:rPr lang="en-US" altLang="en-US" sz="1800" b="1" dirty="0">
                <a:solidFill>
                  <a:srgbClr val="FF0000"/>
                </a:solidFill>
              </a:rPr>
              <a:t>Đến </a:t>
            </a:r>
            <a:r>
              <a:rPr lang="en-US" altLang="en-US" sz="1800" b="1" dirty="0">
                <a:solidFill>
                  <a:srgbClr val="0000FF"/>
                </a:solidFill>
              </a:rPr>
              <a:t>nối câu 11 với câu 9,10</a:t>
            </a:r>
          </a:p>
          <a:p>
            <a:pPr marL="0" lvl="0" indent="0" eaLnBrk="1" hangingPunct="1">
              <a:spcBef>
                <a:spcPct val="50000"/>
              </a:spcBef>
              <a:buNone/>
            </a:pPr>
            <a:r>
              <a:rPr lang="en-US" altLang="en-US" sz="1800" b="1" dirty="0"/>
              <a:t>- </a:t>
            </a:r>
            <a:r>
              <a:rPr lang="en-US" altLang="en-US" sz="1800" b="1" dirty="0">
                <a:solidFill>
                  <a:srgbClr val="FF0000"/>
                </a:solidFill>
              </a:rPr>
              <a:t>Sang đến</a:t>
            </a:r>
            <a:r>
              <a:rPr lang="en-US" altLang="en-US" sz="1800" b="1" dirty="0"/>
              <a:t> </a:t>
            </a:r>
            <a:r>
              <a:rPr lang="en-US" altLang="en-US" sz="1800" b="1" dirty="0">
                <a:solidFill>
                  <a:srgbClr val="0000FF"/>
                </a:solidFill>
              </a:rPr>
              <a:t>nối câu 12 với các câu 9, 10, 11</a:t>
            </a:r>
            <a:r>
              <a:rPr lang="en-US" altLang="en-US" sz="1800" b="1" dirty="0"/>
              <a:t>    </a:t>
            </a:r>
          </a:p>
        </p:txBody>
      </p:sp>
      <p:sp>
        <p:nvSpPr>
          <p:cNvPr id="15374" name="Text Box 14"/>
          <p:cNvSpPr txBox="1"/>
          <p:nvPr/>
        </p:nvSpPr>
        <p:spPr>
          <a:xfrm>
            <a:off x="5981700" y="3035300"/>
            <a:ext cx="3467100" cy="1477328"/>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t>Đoạn 6: </a:t>
            </a:r>
          </a:p>
          <a:p>
            <a:pPr marL="0" lvl="0" indent="0" eaLnBrk="1" hangingPunct="1">
              <a:spcBef>
                <a:spcPct val="50000"/>
              </a:spcBef>
              <a:buChar char="-"/>
            </a:pPr>
            <a:r>
              <a:rPr lang="en-US" altLang="en-US" sz="1800" b="1" dirty="0"/>
              <a:t> </a:t>
            </a:r>
            <a:r>
              <a:rPr lang="en-US" altLang="en-US" sz="1800" b="1" dirty="0">
                <a:solidFill>
                  <a:srgbClr val="FF0000"/>
                </a:solidFill>
              </a:rPr>
              <a:t>Nhưng</a:t>
            </a:r>
            <a:r>
              <a:rPr lang="en-US" altLang="en-US" sz="1800" b="1" dirty="0"/>
              <a:t> </a:t>
            </a:r>
            <a:r>
              <a:rPr lang="en-US" altLang="en-US" sz="1800" b="1" dirty="0">
                <a:solidFill>
                  <a:srgbClr val="0000FF"/>
                </a:solidFill>
              </a:rPr>
              <a:t>nối câu 13 với câu 12, nối đoạn 6 với đoạn 5</a:t>
            </a:r>
          </a:p>
          <a:p>
            <a:pPr marL="0" lvl="0" indent="0" eaLnBrk="1" hangingPunct="1">
              <a:spcBef>
                <a:spcPct val="50000"/>
              </a:spcBef>
              <a:buNone/>
            </a:pPr>
            <a:r>
              <a:rPr lang="en-US" altLang="en-US" sz="1800" b="1" dirty="0"/>
              <a:t>- </a:t>
            </a:r>
            <a:r>
              <a:rPr lang="en-US" altLang="en-US" sz="1800" b="1" dirty="0">
                <a:solidFill>
                  <a:srgbClr val="FF0000"/>
                </a:solidFill>
              </a:rPr>
              <a:t>Mãi đến</a:t>
            </a:r>
            <a:r>
              <a:rPr lang="en-US" altLang="en-US" sz="1800" b="1" dirty="0"/>
              <a:t> </a:t>
            </a:r>
            <a:r>
              <a:rPr lang="en-US" altLang="en-US" sz="1800" b="1" dirty="0">
                <a:solidFill>
                  <a:srgbClr val="0000FF"/>
                </a:solidFill>
              </a:rPr>
              <a:t>nối câu 14 </a:t>
            </a:r>
            <a:r>
              <a:rPr lang="en-US" altLang="en-US" sz="1800" b="1" dirty="0" err="1">
                <a:solidFill>
                  <a:srgbClr val="0000FF"/>
                </a:solidFill>
              </a:rPr>
              <a:t>với</a:t>
            </a:r>
            <a:r>
              <a:rPr lang="en-US" altLang="en-US" sz="1800" b="1" dirty="0">
                <a:solidFill>
                  <a:srgbClr val="0000FF"/>
                </a:solidFill>
              </a:rPr>
              <a:t> </a:t>
            </a:r>
            <a:r>
              <a:rPr lang="en-US" altLang="en-US" sz="1800" b="1" dirty="0" err="1">
                <a:solidFill>
                  <a:srgbClr val="0000FF"/>
                </a:solidFill>
              </a:rPr>
              <a:t>câu</a:t>
            </a:r>
            <a:r>
              <a:rPr lang="en-US" altLang="en-US" sz="1800" b="1" dirty="0">
                <a:solidFill>
                  <a:srgbClr val="0000FF"/>
                </a:solidFill>
              </a:rPr>
              <a:t> 13</a:t>
            </a:r>
          </a:p>
        </p:txBody>
      </p:sp>
      <p:sp>
        <p:nvSpPr>
          <p:cNvPr id="15375" name="Text Box 15"/>
          <p:cNvSpPr txBox="1"/>
          <p:nvPr/>
        </p:nvSpPr>
        <p:spPr>
          <a:xfrm>
            <a:off x="6045200" y="5029200"/>
            <a:ext cx="3124200" cy="175418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t>Đoạn 7:</a:t>
            </a:r>
          </a:p>
          <a:p>
            <a:pPr marL="0" lvl="0" indent="0" eaLnBrk="1" hangingPunct="1">
              <a:spcBef>
                <a:spcPct val="50000"/>
              </a:spcBef>
              <a:buChar char="-"/>
            </a:pPr>
            <a:r>
              <a:rPr lang="en-US" altLang="en-US" sz="1800" b="1" dirty="0"/>
              <a:t> </a:t>
            </a:r>
            <a:r>
              <a:rPr lang="en-US" altLang="en-US" sz="1800" b="1" dirty="0">
                <a:solidFill>
                  <a:srgbClr val="FF0000"/>
                </a:solidFill>
              </a:rPr>
              <a:t>Đến khi</a:t>
            </a:r>
            <a:r>
              <a:rPr lang="en-US" altLang="en-US" sz="1800" b="1" dirty="0"/>
              <a:t> </a:t>
            </a:r>
            <a:r>
              <a:rPr lang="en-US" altLang="en-US" sz="1800" b="1" dirty="0">
                <a:solidFill>
                  <a:srgbClr val="0000FF"/>
                </a:solidFill>
              </a:rPr>
              <a:t>nối câu 15 với câu 14, nối đoạn 7 với đoạn 6</a:t>
            </a:r>
          </a:p>
          <a:p>
            <a:pPr marL="0" lvl="0" indent="0" eaLnBrk="1" hangingPunct="1">
              <a:spcBef>
                <a:spcPct val="50000"/>
              </a:spcBef>
              <a:buNone/>
            </a:pPr>
            <a:r>
              <a:rPr lang="en-US" altLang="en-US" sz="1800" b="1" dirty="0"/>
              <a:t>- </a:t>
            </a:r>
            <a:r>
              <a:rPr lang="en-US" altLang="en-US" sz="1800" b="1" dirty="0">
                <a:solidFill>
                  <a:srgbClr val="FF0000"/>
                </a:solidFill>
              </a:rPr>
              <a:t>Rồi </a:t>
            </a:r>
            <a:r>
              <a:rPr lang="en-US" altLang="en-US" sz="1800" b="1" dirty="0">
                <a:solidFill>
                  <a:srgbClr val="0000FF"/>
                </a:solidFill>
              </a:rPr>
              <a:t>nối câu 16 với câu 15</a:t>
            </a:r>
          </a:p>
        </p:txBody>
      </p:sp>
      <p:sp>
        <p:nvSpPr>
          <p:cNvPr id="15376" name="Text Box 16"/>
          <p:cNvSpPr txBox="1"/>
          <p:nvPr/>
        </p:nvSpPr>
        <p:spPr>
          <a:xfrm>
            <a:off x="381000" y="101600"/>
            <a:ext cx="16002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solidFill>
                  <a:srgbClr val="FF3300"/>
                </a:solidFill>
              </a:rPr>
              <a:t>Đến</a:t>
            </a:r>
          </a:p>
        </p:txBody>
      </p:sp>
      <p:sp>
        <p:nvSpPr>
          <p:cNvPr id="15377" name="Text Box 17"/>
          <p:cNvSpPr txBox="1"/>
          <p:nvPr/>
        </p:nvSpPr>
        <p:spPr>
          <a:xfrm>
            <a:off x="2116027" y="2197100"/>
            <a:ext cx="15240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solidFill>
                  <a:srgbClr val="FF3300"/>
                </a:solidFill>
              </a:rPr>
              <a:t>Đến</a:t>
            </a:r>
          </a:p>
        </p:txBody>
      </p:sp>
      <p:sp>
        <p:nvSpPr>
          <p:cNvPr id="15378" name="Text Box 18"/>
          <p:cNvSpPr txBox="1"/>
          <p:nvPr/>
        </p:nvSpPr>
        <p:spPr>
          <a:xfrm>
            <a:off x="533400" y="3200400"/>
            <a:ext cx="16764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solidFill>
                  <a:srgbClr val="FF3300"/>
                </a:solidFill>
              </a:rPr>
              <a:t>Nhưng</a:t>
            </a:r>
          </a:p>
        </p:txBody>
      </p:sp>
      <p:sp>
        <p:nvSpPr>
          <p:cNvPr id="15379" name="Text Box 19"/>
          <p:cNvSpPr txBox="1"/>
          <p:nvPr/>
        </p:nvSpPr>
        <p:spPr>
          <a:xfrm>
            <a:off x="3810000" y="3429000"/>
            <a:ext cx="15240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solidFill>
                  <a:srgbClr val="FF3300"/>
                </a:solidFill>
              </a:rPr>
              <a:t>Mãi đến</a:t>
            </a:r>
          </a:p>
        </p:txBody>
      </p:sp>
      <p:sp>
        <p:nvSpPr>
          <p:cNvPr id="15380" name="Text Box 20"/>
          <p:cNvSpPr txBox="1"/>
          <p:nvPr/>
        </p:nvSpPr>
        <p:spPr>
          <a:xfrm>
            <a:off x="533400" y="5003800"/>
            <a:ext cx="10668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solidFill>
                  <a:srgbClr val="FF3300"/>
                </a:solidFill>
              </a:rPr>
              <a:t>Đên khi</a:t>
            </a:r>
          </a:p>
        </p:txBody>
      </p:sp>
      <p:sp>
        <p:nvSpPr>
          <p:cNvPr id="15381" name="Text Box 21"/>
          <p:cNvSpPr txBox="1"/>
          <p:nvPr/>
        </p:nvSpPr>
        <p:spPr>
          <a:xfrm>
            <a:off x="2667000" y="5829298"/>
            <a:ext cx="12954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solidFill>
                  <a:srgbClr val="FF3300"/>
                </a:solidFill>
              </a:rPr>
              <a:t>Rồi</a:t>
            </a:r>
          </a:p>
        </p:txBody>
      </p:sp>
      <p:sp>
        <p:nvSpPr>
          <p:cNvPr id="17" name="Text Box 17"/>
          <p:cNvSpPr txBox="1"/>
          <p:nvPr/>
        </p:nvSpPr>
        <p:spPr>
          <a:xfrm>
            <a:off x="2091964" y="2438400"/>
            <a:ext cx="1524000" cy="36671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solidFill>
                  <a:srgbClr val="FF3300"/>
                </a:solidFill>
              </a:rPr>
              <a:t>Sang đến</a:t>
            </a:r>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5365"/>
                                        </p:tgtEl>
                                        <p:attrNameLst>
                                          <p:attrName>style.visibility</p:attrName>
                                        </p:attrNameLst>
                                      </p:cBhvr>
                                      <p:to>
                                        <p:strVal val="visible"/>
                                      </p:to>
                                    </p:set>
                                    <p:animEffect transition="in" filter="wheel(4)">
                                      <p:cBhvr>
                                        <p:cTn id="7" dur="2000"/>
                                        <p:tgtEl>
                                          <p:spTgt spid="1536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376"/>
                                        </p:tgtEl>
                                        <p:attrNameLst>
                                          <p:attrName>style.visibility</p:attrName>
                                        </p:attrNameLst>
                                      </p:cBhvr>
                                      <p:to>
                                        <p:strVal val="visible"/>
                                      </p:to>
                                    </p:set>
                                    <p:animEffect transition="in" filter="box(in)">
                                      <p:cBhvr>
                                        <p:cTn id="12" dur="500"/>
                                        <p:tgtEl>
                                          <p:spTgt spid="1537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5372"/>
                                        </p:tgtEl>
                                        <p:attrNameLst>
                                          <p:attrName>style.visibility</p:attrName>
                                        </p:attrNameLst>
                                      </p:cBhvr>
                                      <p:to>
                                        <p:strVal val="visible"/>
                                      </p:to>
                                    </p:set>
                                    <p:animEffect transition="in" filter="dissolve">
                                      <p:cBhvr>
                                        <p:cTn id="17" dur="500"/>
                                        <p:tgtEl>
                                          <p:spTgt spid="1537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5366"/>
                                        </p:tgtEl>
                                        <p:attrNameLst>
                                          <p:attrName>style.visibility</p:attrName>
                                        </p:attrNameLst>
                                      </p:cBhvr>
                                      <p:to>
                                        <p:strVal val="visible"/>
                                      </p:to>
                                    </p:set>
                                    <p:animEffect transition="in" filter="wipe(down)">
                                      <p:cBhvr>
                                        <p:cTn id="22" dur="500"/>
                                        <p:tgtEl>
                                          <p:spTgt spid="15366"/>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15377">
                                            <p:txEl>
                                              <p:pRg st="0" end="0"/>
                                            </p:txEl>
                                          </p:spTgt>
                                        </p:tgtEl>
                                        <p:attrNameLst>
                                          <p:attrName>style.visibility</p:attrName>
                                        </p:attrNameLst>
                                      </p:cBhvr>
                                      <p:to>
                                        <p:strVal val="visible"/>
                                      </p:to>
                                    </p:set>
                                    <p:animEffect transition="in" filter="box(in)">
                                      <p:cBhvr>
                                        <p:cTn id="27" dur="500"/>
                                        <p:tgtEl>
                                          <p:spTgt spid="15377">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17">
                                            <p:txEl>
                                              <p:pRg st="0" end="0"/>
                                            </p:txEl>
                                          </p:spTgt>
                                        </p:tgtEl>
                                        <p:attrNameLst>
                                          <p:attrName>style.visibility</p:attrName>
                                        </p:attrNameLst>
                                      </p:cBhvr>
                                      <p:to>
                                        <p:strVal val="visible"/>
                                      </p:to>
                                    </p:set>
                                    <p:animEffect transition="in" filter="box(in)">
                                      <p:cBhvr>
                                        <p:cTn id="32" dur="500"/>
                                        <p:tgtEl>
                                          <p:spTgt spid="17">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grpId="0" nodeType="clickEffect">
                                  <p:stCondLst>
                                    <p:cond delay="0"/>
                                  </p:stCondLst>
                                  <p:childTnLst>
                                    <p:set>
                                      <p:cBhvr>
                                        <p:cTn id="36" dur="1" fill="hold">
                                          <p:stCondLst>
                                            <p:cond delay="0"/>
                                          </p:stCondLst>
                                        </p:cTn>
                                        <p:tgtEl>
                                          <p:spTgt spid="15373"/>
                                        </p:tgtEl>
                                        <p:attrNameLst>
                                          <p:attrName>style.visibility</p:attrName>
                                        </p:attrNameLst>
                                      </p:cBhvr>
                                      <p:to>
                                        <p:strVal val="visible"/>
                                      </p:to>
                                    </p:set>
                                    <p:animEffect transition="in" filter="wheel(4)">
                                      <p:cBhvr>
                                        <p:cTn id="37" dur="2000"/>
                                        <p:tgtEl>
                                          <p:spTgt spid="15373"/>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5369"/>
                                        </p:tgtEl>
                                        <p:attrNameLst>
                                          <p:attrName>style.visibility</p:attrName>
                                        </p:attrNameLst>
                                      </p:cBhvr>
                                      <p:to>
                                        <p:strVal val="visible"/>
                                      </p:to>
                                    </p:set>
                                    <p:animEffect transition="in" filter="dissolve">
                                      <p:cBhvr>
                                        <p:cTn id="42" dur="500"/>
                                        <p:tgtEl>
                                          <p:spTgt spid="15369"/>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nodeType="clickEffect">
                                  <p:stCondLst>
                                    <p:cond delay="0"/>
                                  </p:stCondLst>
                                  <p:childTnLst>
                                    <p:set>
                                      <p:cBhvr>
                                        <p:cTn id="46" dur="1" fill="hold">
                                          <p:stCondLst>
                                            <p:cond delay="0"/>
                                          </p:stCondLst>
                                        </p:cTn>
                                        <p:tgtEl>
                                          <p:spTgt spid="15378">
                                            <p:txEl>
                                              <p:pRg st="0" end="0"/>
                                            </p:txEl>
                                          </p:spTgt>
                                        </p:tgtEl>
                                        <p:attrNameLst>
                                          <p:attrName>style.visibility</p:attrName>
                                        </p:attrNameLst>
                                      </p:cBhvr>
                                      <p:to>
                                        <p:strVal val="visible"/>
                                      </p:to>
                                    </p:set>
                                    <p:animEffect transition="in" filter="box(in)">
                                      <p:cBhvr>
                                        <p:cTn id="47" dur="500"/>
                                        <p:tgtEl>
                                          <p:spTgt spid="15378">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nodeType="clickEffect">
                                  <p:stCondLst>
                                    <p:cond delay="0"/>
                                  </p:stCondLst>
                                  <p:childTnLst>
                                    <p:set>
                                      <p:cBhvr>
                                        <p:cTn id="51" dur="1" fill="hold">
                                          <p:stCondLst>
                                            <p:cond delay="0"/>
                                          </p:stCondLst>
                                        </p:cTn>
                                        <p:tgtEl>
                                          <p:spTgt spid="15379">
                                            <p:txEl>
                                              <p:pRg st="0" end="0"/>
                                            </p:txEl>
                                          </p:spTgt>
                                        </p:tgtEl>
                                        <p:attrNameLst>
                                          <p:attrName>style.visibility</p:attrName>
                                        </p:attrNameLst>
                                      </p:cBhvr>
                                      <p:to>
                                        <p:strVal val="visible"/>
                                      </p:to>
                                    </p:set>
                                    <p:animEffect transition="in" filter="box(in)">
                                      <p:cBhvr>
                                        <p:cTn id="52" dur="500"/>
                                        <p:tgtEl>
                                          <p:spTgt spid="15379">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15374"/>
                                        </p:tgtEl>
                                        <p:attrNameLst>
                                          <p:attrName>style.visibility</p:attrName>
                                        </p:attrNameLst>
                                      </p:cBhvr>
                                      <p:to>
                                        <p:strVal val="visible"/>
                                      </p:to>
                                    </p:set>
                                    <p:animEffect transition="in" filter="wipe(down)">
                                      <p:cBhvr>
                                        <p:cTn id="57" dur="500"/>
                                        <p:tgtEl>
                                          <p:spTgt spid="15374"/>
                                        </p:tgtEl>
                                      </p:cBhvr>
                                    </p:animEffect>
                                  </p:childTnLst>
                                </p:cTn>
                              </p:par>
                            </p:childTnLst>
                          </p:cTn>
                        </p:par>
                      </p:childTnLst>
                    </p:cTn>
                  </p:par>
                  <p:par>
                    <p:cTn id="58" fill="hold">
                      <p:stCondLst>
                        <p:cond delay="indefinite"/>
                      </p:stCondLst>
                      <p:childTnLst>
                        <p:par>
                          <p:cTn id="59" fill="hold">
                            <p:stCondLst>
                              <p:cond delay="0"/>
                            </p:stCondLst>
                            <p:childTnLst>
                              <p:par>
                                <p:cTn id="60" presetID="13" presetClass="entr" presetSubtype="16" fill="hold" nodeType="clickEffect">
                                  <p:stCondLst>
                                    <p:cond delay="0"/>
                                  </p:stCondLst>
                                  <p:childTnLst>
                                    <p:set>
                                      <p:cBhvr>
                                        <p:cTn id="61" dur="1" fill="hold">
                                          <p:stCondLst>
                                            <p:cond delay="0"/>
                                          </p:stCondLst>
                                        </p:cTn>
                                        <p:tgtEl>
                                          <p:spTgt spid="15370">
                                            <p:txEl>
                                              <p:pRg st="0" end="0"/>
                                            </p:txEl>
                                          </p:spTgt>
                                        </p:tgtEl>
                                        <p:attrNameLst>
                                          <p:attrName>style.visibility</p:attrName>
                                        </p:attrNameLst>
                                      </p:cBhvr>
                                      <p:to>
                                        <p:strVal val="visible"/>
                                      </p:to>
                                    </p:set>
                                    <p:animEffect transition="in" filter="plus(in)">
                                      <p:cBhvr>
                                        <p:cTn id="62" dur="2000"/>
                                        <p:tgtEl>
                                          <p:spTgt spid="15370">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nodeType="clickEffect">
                                  <p:stCondLst>
                                    <p:cond delay="0"/>
                                  </p:stCondLst>
                                  <p:childTnLst>
                                    <p:set>
                                      <p:cBhvr>
                                        <p:cTn id="66" dur="1" fill="hold">
                                          <p:stCondLst>
                                            <p:cond delay="0"/>
                                          </p:stCondLst>
                                        </p:cTn>
                                        <p:tgtEl>
                                          <p:spTgt spid="15380">
                                            <p:txEl>
                                              <p:pRg st="0" end="0"/>
                                            </p:txEl>
                                          </p:spTgt>
                                        </p:tgtEl>
                                        <p:attrNameLst>
                                          <p:attrName>style.visibility</p:attrName>
                                        </p:attrNameLst>
                                      </p:cBhvr>
                                      <p:to>
                                        <p:strVal val="visible"/>
                                      </p:to>
                                    </p:set>
                                    <p:animEffect transition="in" filter="box(in)">
                                      <p:cBhvr>
                                        <p:cTn id="67" dur="500"/>
                                        <p:tgtEl>
                                          <p:spTgt spid="15380">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nodeType="clickEffect">
                                  <p:stCondLst>
                                    <p:cond delay="0"/>
                                  </p:stCondLst>
                                  <p:childTnLst>
                                    <p:set>
                                      <p:cBhvr>
                                        <p:cTn id="71" dur="1" fill="hold">
                                          <p:stCondLst>
                                            <p:cond delay="0"/>
                                          </p:stCondLst>
                                        </p:cTn>
                                        <p:tgtEl>
                                          <p:spTgt spid="15381">
                                            <p:txEl>
                                              <p:pRg st="0" end="0"/>
                                            </p:txEl>
                                          </p:spTgt>
                                        </p:tgtEl>
                                        <p:attrNameLst>
                                          <p:attrName>style.visibility</p:attrName>
                                        </p:attrNameLst>
                                      </p:cBhvr>
                                      <p:to>
                                        <p:strVal val="visible"/>
                                      </p:to>
                                    </p:set>
                                    <p:animEffect transition="in" filter="box(in)">
                                      <p:cBhvr>
                                        <p:cTn id="72" dur="500"/>
                                        <p:tgtEl>
                                          <p:spTgt spid="15381">
                                            <p:txEl>
                                              <p:pRg st="0" end="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1" presetClass="entr" presetSubtype="4" fill="hold" grpId="0" nodeType="clickEffect">
                                  <p:stCondLst>
                                    <p:cond delay="0"/>
                                  </p:stCondLst>
                                  <p:childTnLst>
                                    <p:set>
                                      <p:cBhvr>
                                        <p:cTn id="76" dur="1" fill="hold">
                                          <p:stCondLst>
                                            <p:cond delay="0"/>
                                          </p:stCondLst>
                                        </p:cTn>
                                        <p:tgtEl>
                                          <p:spTgt spid="15375"/>
                                        </p:tgtEl>
                                        <p:attrNameLst>
                                          <p:attrName>style.visibility</p:attrName>
                                        </p:attrNameLst>
                                      </p:cBhvr>
                                      <p:to>
                                        <p:strVal val="visible"/>
                                      </p:to>
                                    </p:set>
                                    <p:animEffect transition="in" filter="wheel(4)">
                                      <p:cBhvr>
                                        <p:cTn id="77" dur="2000"/>
                                        <p:tgtEl>
                                          <p:spTgt spid="153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5" grpId="0"/>
      <p:bldP spid="15366" grpId="0"/>
      <p:bldP spid="15369" grpId="0"/>
      <p:bldP spid="15372" grpId="0"/>
      <p:bldP spid="15373" grpId="0"/>
      <p:bldP spid="15374" grpId="0"/>
      <p:bldP spid="15375" grpId="0"/>
      <p:bldP spid="1537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4" descr="C:\Users\ACER\Desktop\viền pp\giaoan.link-hinh-nen-powerpoint-don-gian-dep-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3937" y="-117475"/>
            <a:ext cx="10160000" cy="7092950"/>
          </a:xfrm>
          <a:prstGeom prst="rect">
            <a:avLst/>
          </a:prstGeom>
          <a:noFill/>
          <a:extLst>
            <a:ext uri="{909E8E84-426E-40DD-AFC4-6F175D3DCCD1}">
              <a14:hiddenFill xmlns:a14="http://schemas.microsoft.com/office/drawing/2010/main">
                <a:solidFill>
                  <a:srgbClr val="FFFFFF"/>
                </a:solidFill>
              </a14:hiddenFill>
            </a:ext>
          </a:extLst>
        </p:spPr>
      </p:pic>
      <p:sp>
        <p:nvSpPr>
          <p:cNvPr id="21509" name="Text Box 5"/>
          <p:cNvSpPr txBox="1"/>
          <p:nvPr/>
        </p:nvSpPr>
        <p:spPr>
          <a:xfrm>
            <a:off x="0" y="1443038"/>
            <a:ext cx="8915400" cy="8318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400" b="1" dirty="0">
                <a:solidFill>
                  <a:srgbClr val="003300"/>
                </a:solidFill>
              </a:rPr>
              <a:t>2. </a:t>
            </a:r>
            <a:r>
              <a:rPr lang="en-US" altLang="en-US" sz="2400" b="1" dirty="0" err="1">
                <a:solidFill>
                  <a:srgbClr val="003300"/>
                </a:solidFill>
              </a:rPr>
              <a:t>Mẩu</a:t>
            </a:r>
            <a:r>
              <a:rPr lang="en-US" altLang="en-US" sz="2400" b="1" dirty="0">
                <a:solidFill>
                  <a:srgbClr val="003300"/>
                </a:solidFill>
              </a:rPr>
              <a:t> </a:t>
            </a:r>
            <a:r>
              <a:rPr lang="en-US" altLang="en-US" sz="2400" b="1" dirty="0" err="1">
                <a:solidFill>
                  <a:srgbClr val="003300"/>
                </a:solidFill>
              </a:rPr>
              <a:t>chuyện</a:t>
            </a:r>
            <a:r>
              <a:rPr lang="en-US" altLang="en-US" sz="2400" b="1" dirty="0">
                <a:solidFill>
                  <a:srgbClr val="003300"/>
                </a:solidFill>
              </a:rPr>
              <a:t> vui dưới đây có một chỗ dùng sai từ để nối, em hãy chữa lại cho đúng:</a:t>
            </a:r>
          </a:p>
        </p:txBody>
      </p:sp>
      <p:sp>
        <p:nvSpPr>
          <p:cNvPr id="21510" name="Rectangle 6"/>
          <p:cNvSpPr/>
          <p:nvPr/>
        </p:nvSpPr>
        <p:spPr>
          <a:xfrm>
            <a:off x="1274763" y="2373313"/>
            <a:ext cx="2878137" cy="5238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2800" b="1" dirty="0">
                <a:solidFill>
                  <a:srgbClr val="FF0000"/>
                </a:solidFill>
              </a:rPr>
              <a:t>Từ nối dùng sai</a:t>
            </a:r>
          </a:p>
        </p:txBody>
      </p:sp>
      <p:sp>
        <p:nvSpPr>
          <p:cNvPr id="21511" name="Rectangle 7"/>
          <p:cNvSpPr/>
          <p:nvPr/>
        </p:nvSpPr>
        <p:spPr>
          <a:xfrm>
            <a:off x="762000" y="3048000"/>
            <a:ext cx="4343400" cy="23082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2400" dirty="0"/>
              <a:t> - Bố ơi, bố có thể viết trong tối được không ?</a:t>
            </a:r>
          </a:p>
          <a:p>
            <a:pPr marL="0" lvl="0" indent="0" eaLnBrk="1" hangingPunct="1">
              <a:spcBef>
                <a:spcPct val="0"/>
              </a:spcBef>
              <a:buNone/>
            </a:pPr>
            <a:r>
              <a:rPr lang="en-US" altLang="en-US" sz="2400" dirty="0"/>
              <a:t> - Bố viết được. </a:t>
            </a:r>
          </a:p>
          <a:p>
            <a:pPr marL="0" lvl="0" indent="0" eaLnBrk="1" hangingPunct="1">
              <a:spcBef>
                <a:spcPct val="0"/>
              </a:spcBef>
              <a:buNone/>
            </a:pPr>
            <a:r>
              <a:rPr lang="en-US" altLang="en-US" sz="2400" dirty="0"/>
              <a:t> - Nhưng bố hãy tắt đèn đi và kí vào sổ liên lạc cho con.</a:t>
            </a:r>
          </a:p>
          <a:p>
            <a:pPr marL="0" lvl="0" indent="0" eaLnBrk="1" hangingPunct="1">
              <a:spcBef>
                <a:spcPct val="0"/>
              </a:spcBef>
              <a:buNone/>
            </a:pPr>
            <a:r>
              <a:rPr lang="en-US" altLang="en-US" sz="2400" dirty="0"/>
              <a:t> - ? !</a:t>
            </a:r>
          </a:p>
        </p:txBody>
      </p:sp>
      <p:sp>
        <p:nvSpPr>
          <p:cNvPr id="21512" name="Rectangle 8"/>
          <p:cNvSpPr/>
          <p:nvPr/>
        </p:nvSpPr>
        <p:spPr>
          <a:xfrm>
            <a:off x="6276975" y="2378075"/>
            <a:ext cx="2043113" cy="5238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2800" b="1" dirty="0">
                <a:solidFill>
                  <a:srgbClr val="FF0000"/>
                </a:solidFill>
              </a:rPr>
              <a:t>Cách chữa</a:t>
            </a:r>
          </a:p>
        </p:txBody>
      </p:sp>
      <p:sp>
        <p:nvSpPr>
          <p:cNvPr id="21513" name="Rectangle 9"/>
          <p:cNvSpPr/>
          <p:nvPr/>
        </p:nvSpPr>
        <p:spPr>
          <a:xfrm>
            <a:off x="5257800" y="3124200"/>
            <a:ext cx="3733800" cy="7016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2000" dirty="0"/>
              <a:t>Thay từ </a:t>
            </a:r>
            <a:r>
              <a:rPr lang="en-US" altLang="en-US" sz="2000" dirty="0">
                <a:solidFill>
                  <a:srgbClr val="FF0000"/>
                </a:solidFill>
              </a:rPr>
              <a:t>nhưng</a:t>
            </a:r>
            <a:r>
              <a:rPr lang="en-US" altLang="en-US" sz="2000" dirty="0">
                <a:solidFill>
                  <a:srgbClr val="990033"/>
                </a:solidFill>
              </a:rPr>
              <a:t> </a:t>
            </a:r>
            <a:r>
              <a:rPr lang="en-US" altLang="en-US" sz="2000" dirty="0"/>
              <a:t>bằng vậy, vậy thì, thế thì, nếu thế thì,…</a:t>
            </a:r>
          </a:p>
        </p:txBody>
      </p:sp>
      <p:sp>
        <p:nvSpPr>
          <p:cNvPr id="21514" name="Rectangle 10"/>
          <p:cNvSpPr/>
          <p:nvPr/>
        </p:nvSpPr>
        <p:spPr>
          <a:xfrm>
            <a:off x="5257800" y="3962400"/>
            <a:ext cx="3733800" cy="13112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000" b="1" i="1" dirty="0">
                <a:solidFill>
                  <a:srgbClr val="0000FF"/>
                </a:solidFill>
              </a:rPr>
              <a:t>Vậy( vậy thì, nếu vậy thì, thế thì, nếu thế thì)</a:t>
            </a:r>
            <a:r>
              <a:rPr lang="en-US" altLang="en-US" sz="2000" b="1" dirty="0"/>
              <a:t> bố hãy tắt đèn đi và kí vào cuốn sổ liên lạc cho con.</a:t>
            </a:r>
          </a:p>
        </p:txBody>
      </p:sp>
      <p:sp>
        <p:nvSpPr>
          <p:cNvPr id="13321" name="Line 11"/>
          <p:cNvSpPr/>
          <p:nvPr/>
        </p:nvSpPr>
        <p:spPr>
          <a:xfrm>
            <a:off x="5181600" y="2514600"/>
            <a:ext cx="0" cy="2971800"/>
          </a:xfrm>
          <a:prstGeom prst="line">
            <a:avLst/>
          </a:prstGeom>
          <a:ln w="9525" cap="flat" cmpd="sng">
            <a:solidFill>
              <a:srgbClr val="660033"/>
            </a:solidFill>
            <a:prstDash val="solid"/>
            <a:headEnd type="none" w="med" len="med"/>
            <a:tailEnd type="none" w="med" len="med"/>
          </a:ln>
        </p:spPr>
      </p:sp>
      <p:sp>
        <p:nvSpPr>
          <p:cNvPr id="21516" name="Text Box 12"/>
          <p:cNvSpPr txBox="1"/>
          <p:nvPr/>
        </p:nvSpPr>
        <p:spPr>
          <a:xfrm>
            <a:off x="1041400" y="4152900"/>
            <a:ext cx="12192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400" dirty="0">
                <a:solidFill>
                  <a:srgbClr val="FF3300"/>
                </a:solidFill>
              </a:rPr>
              <a:t>Nhưng</a:t>
            </a:r>
          </a:p>
        </p:txBody>
      </p:sp>
      <p:pic>
        <p:nvPicPr>
          <p:cNvPr id="15" name="Picture 14" descr="Cartoon_Mouse"/>
          <p:cNvPicPr>
            <a:picLocks noChangeAspect="1"/>
          </p:cNvPicPr>
          <p:nvPr/>
        </p:nvPicPr>
        <p:blipFill>
          <a:blip r:embed="rId3"/>
          <a:stretch>
            <a:fillRect/>
          </a:stretch>
        </p:blipFill>
        <p:spPr>
          <a:xfrm>
            <a:off x="-603250" y="5326347"/>
            <a:ext cx="1365250" cy="1676400"/>
          </a:xfrm>
          <a:prstGeom prst="rect">
            <a:avLst/>
          </a:prstGeom>
          <a:noFill/>
          <a:ln w="9525">
            <a:noFill/>
          </a:ln>
        </p:spPr>
      </p:pic>
      <p:pic>
        <p:nvPicPr>
          <p:cNvPr id="19" name="Picture 18" descr="tho"/>
          <p:cNvPicPr>
            <a:picLocks noChangeAspect="1"/>
          </p:cNvPicPr>
          <p:nvPr/>
        </p:nvPicPr>
        <p:blipFill>
          <a:blip r:embed="rId4"/>
          <a:stretch>
            <a:fillRect/>
          </a:stretch>
        </p:blipFill>
        <p:spPr>
          <a:xfrm>
            <a:off x="8351370" y="5486400"/>
            <a:ext cx="1524000" cy="1600200"/>
          </a:xfrm>
          <a:prstGeom prst="rect">
            <a:avLst/>
          </a:prstGeom>
          <a:noFill/>
          <a:ln w="9525">
            <a:noFill/>
          </a:ln>
        </p:spPr>
      </p:pic>
      <p:pic>
        <p:nvPicPr>
          <p:cNvPr id="7170" name="Picture 2"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42074" y="6019800"/>
            <a:ext cx="1712913" cy="968158"/>
          </a:xfrm>
          <a:prstGeom prst="rect">
            <a:avLst/>
          </a:prstGeom>
          <a:noFill/>
          <a:extLst>
            <a:ext uri="{909E8E84-426E-40DD-AFC4-6F175D3DCCD1}">
              <a14:hiddenFill xmlns:a14="http://schemas.microsoft.com/office/drawing/2010/main">
                <a:solidFill>
                  <a:srgbClr val="FFFFFF"/>
                </a:solidFill>
              </a14:hiddenFill>
            </a:ext>
          </a:extLst>
        </p:spPr>
      </p:pic>
      <p:pic>
        <p:nvPicPr>
          <p:cNvPr id="7171" name="Picture 3" descr="C:\Users\ACER\Desktop\viền pp\khom-hoa-nhai.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18357" y="6019800"/>
            <a:ext cx="1135857" cy="1004378"/>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57700" y="6019800"/>
            <a:ext cx="1712913" cy="1055688"/>
          </a:xfrm>
          <a:prstGeom prst="rect">
            <a:avLst/>
          </a:prstGeom>
          <a:noFill/>
          <a:extLst>
            <a:ext uri="{909E8E84-426E-40DD-AFC4-6F175D3DCCD1}">
              <a14:hiddenFill xmlns:a14="http://schemas.microsoft.com/office/drawing/2010/main">
                <a:solidFill>
                  <a:srgbClr val="FFFFFF"/>
                </a:solidFill>
              </a14:hiddenFill>
            </a:ext>
          </a:extLst>
        </p:spPr>
      </p:pic>
      <p:pic>
        <p:nvPicPr>
          <p:cNvPr id="7173" name="Picture 5"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16957" y="6019800"/>
            <a:ext cx="1712913" cy="973138"/>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3" descr="C:\Users\ACER\Desktop\viền pp\butterfly2.gif"/>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410200" y="5745956"/>
            <a:ext cx="1312070" cy="502445"/>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3" descr="C:\Users\ACER\Desktop\viền pp\butterfly2.gif"/>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138922" y="5700713"/>
            <a:ext cx="1312070" cy="5024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Effect transition="in" filter="strips(downLeft)">
                                      <p:cBhvr>
                                        <p:cTn id="7" dur="500"/>
                                        <p:tgtEl>
                                          <p:spTgt spid="21509"/>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21511"/>
                                        </p:tgtEl>
                                        <p:attrNameLst>
                                          <p:attrName>style.visibility</p:attrName>
                                        </p:attrNameLst>
                                      </p:cBhvr>
                                      <p:to>
                                        <p:strVal val="visible"/>
                                      </p:to>
                                    </p:set>
                                    <p:anim calcmode="lin" valueType="num">
                                      <p:cBhvr>
                                        <p:cTn id="12" dur="500" fill="hold"/>
                                        <p:tgtEl>
                                          <p:spTgt spid="21511"/>
                                        </p:tgtEl>
                                        <p:attrNameLst>
                                          <p:attrName>ppt_w</p:attrName>
                                        </p:attrNameLst>
                                      </p:cBhvr>
                                      <p:tavLst>
                                        <p:tav tm="0">
                                          <p:val>
                                            <p:fltVal val="0"/>
                                          </p:val>
                                        </p:tav>
                                        <p:tav tm="100000">
                                          <p:val>
                                            <p:strVal val="#ppt_w"/>
                                          </p:val>
                                        </p:tav>
                                      </p:tavLst>
                                    </p:anim>
                                    <p:anim calcmode="lin" valueType="num">
                                      <p:cBhvr>
                                        <p:cTn id="13" dur="500" fill="hold"/>
                                        <p:tgtEl>
                                          <p:spTgt spid="21511"/>
                                        </p:tgtEl>
                                        <p:attrNameLst>
                                          <p:attrName>ppt_h</p:attrName>
                                        </p:attrNameLst>
                                      </p:cBhvr>
                                      <p:tavLst>
                                        <p:tav tm="0">
                                          <p:val>
                                            <p:fltVal val="0"/>
                                          </p:val>
                                        </p:tav>
                                        <p:tav tm="100000">
                                          <p:val>
                                            <p:strVal val="#ppt_h"/>
                                          </p:val>
                                        </p:tav>
                                      </p:tavLst>
                                    </p:anim>
                                    <p:animEffect transition="in" filter="fade">
                                      <p:cBhvr>
                                        <p:cTn id="14" dur="500"/>
                                        <p:tgtEl>
                                          <p:spTgt spid="21511"/>
                                        </p:tgtEl>
                                      </p:cBhvr>
                                    </p:animEffect>
                                  </p:childTnLst>
                                </p:cTn>
                              </p:par>
                            </p:childTnLst>
                          </p:cTn>
                        </p:par>
                      </p:childTnLst>
                    </p:cTn>
                  </p:par>
                  <p:par>
                    <p:cTn id="15" fill="hold">
                      <p:stCondLst>
                        <p:cond delay="indefinite"/>
                      </p:stCondLst>
                      <p:childTnLst>
                        <p:par>
                          <p:cTn id="16" fill="hold">
                            <p:stCondLst>
                              <p:cond delay="0"/>
                            </p:stCondLst>
                            <p:childTnLst>
                              <p:par>
                                <p:cTn id="17" presetID="50" presetClass="entr" presetSubtype="0" decel="100000" fill="hold" grpId="0" nodeType="clickEffect">
                                  <p:stCondLst>
                                    <p:cond delay="0"/>
                                  </p:stCondLst>
                                  <p:childTnLst>
                                    <p:set>
                                      <p:cBhvr>
                                        <p:cTn id="18" dur="1" fill="hold">
                                          <p:stCondLst>
                                            <p:cond delay="0"/>
                                          </p:stCondLst>
                                        </p:cTn>
                                        <p:tgtEl>
                                          <p:spTgt spid="21510"/>
                                        </p:tgtEl>
                                        <p:attrNameLst>
                                          <p:attrName>style.visibility</p:attrName>
                                        </p:attrNameLst>
                                      </p:cBhvr>
                                      <p:to>
                                        <p:strVal val="visible"/>
                                      </p:to>
                                    </p:set>
                                    <p:anim calcmode="lin" valueType="num">
                                      <p:cBhvr>
                                        <p:cTn id="19" dur="1000" fill="hold"/>
                                        <p:tgtEl>
                                          <p:spTgt spid="21510"/>
                                        </p:tgtEl>
                                        <p:attrNameLst>
                                          <p:attrName>ppt_w</p:attrName>
                                        </p:attrNameLst>
                                      </p:cBhvr>
                                      <p:tavLst>
                                        <p:tav tm="0">
                                          <p:val>
                                            <p:strVal val="#ppt_w+.3"/>
                                          </p:val>
                                        </p:tav>
                                        <p:tav tm="100000">
                                          <p:val>
                                            <p:strVal val="#ppt_w"/>
                                          </p:val>
                                        </p:tav>
                                      </p:tavLst>
                                    </p:anim>
                                    <p:anim calcmode="lin" valueType="num">
                                      <p:cBhvr>
                                        <p:cTn id="20" dur="1000" fill="hold"/>
                                        <p:tgtEl>
                                          <p:spTgt spid="21510"/>
                                        </p:tgtEl>
                                        <p:attrNameLst>
                                          <p:attrName>ppt_h</p:attrName>
                                        </p:attrNameLst>
                                      </p:cBhvr>
                                      <p:tavLst>
                                        <p:tav tm="0">
                                          <p:val>
                                            <p:strVal val="#ppt_h"/>
                                          </p:val>
                                        </p:tav>
                                        <p:tav tm="100000">
                                          <p:val>
                                            <p:strVal val="#ppt_h"/>
                                          </p:val>
                                        </p:tav>
                                      </p:tavLst>
                                    </p:anim>
                                    <p:animEffect transition="in" filter="fade">
                                      <p:cBhvr>
                                        <p:cTn id="21" dur="1000"/>
                                        <p:tgtEl>
                                          <p:spTgt spid="21510"/>
                                        </p:tgtEl>
                                      </p:cBhvr>
                                    </p:animEffect>
                                  </p:childTnLst>
                                </p:cTn>
                              </p:par>
                            </p:childTnLst>
                          </p:cTn>
                        </p:par>
                      </p:childTnLst>
                    </p:cTn>
                  </p:par>
                  <p:par>
                    <p:cTn id="22" fill="hold">
                      <p:stCondLst>
                        <p:cond delay="indefinite"/>
                      </p:stCondLst>
                      <p:childTnLst>
                        <p:par>
                          <p:cTn id="23" fill="hold">
                            <p:stCondLst>
                              <p:cond delay="0"/>
                            </p:stCondLst>
                            <p:childTnLst>
                              <p:par>
                                <p:cTn id="24" presetID="20" presetClass="entr" presetSubtype="0" fill="hold" grpId="0" nodeType="clickEffect">
                                  <p:stCondLst>
                                    <p:cond delay="0"/>
                                  </p:stCondLst>
                                  <p:childTnLst>
                                    <p:set>
                                      <p:cBhvr>
                                        <p:cTn id="25" dur="1" fill="hold">
                                          <p:stCondLst>
                                            <p:cond delay="0"/>
                                          </p:stCondLst>
                                        </p:cTn>
                                        <p:tgtEl>
                                          <p:spTgt spid="21516"/>
                                        </p:tgtEl>
                                        <p:attrNameLst>
                                          <p:attrName>style.visibility</p:attrName>
                                        </p:attrNameLst>
                                      </p:cBhvr>
                                      <p:to>
                                        <p:strVal val="visible"/>
                                      </p:to>
                                    </p:set>
                                    <p:animEffect transition="in" filter="wedge">
                                      <p:cBhvr>
                                        <p:cTn id="26" dur="2000"/>
                                        <p:tgtEl>
                                          <p:spTgt spid="21516"/>
                                        </p:tgtEl>
                                      </p:cBhvr>
                                    </p:animEffect>
                                  </p:childTnLst>
                                </p:cTn>
                              </p:par>
                            </p:childTnLst>
                          </p:cTn>
                        </p:par>
                      </p:childTnLst>
                    </p:cTn>
                  </p:par>
                  <p:par>
                    <p:cTn id="27" fill="hold">
                      <p:stCondLst>
                        <p:cond delay="indefinite"/>
                      </p:stCondLst>
                      <p:childTnLst>
                        <p:par>
                          <p:cTn id="28" fill="hold">
                            <p:stCondLst>
                              <p:cond delay="0"/>
                            </p:stCondLst>
                            <p:childTnLst>
                              <p:par>
                                <p:cTn id="29" presetID="21" presetClass="entr" presetSubtype="4" fill="hold" grpId="0" nodeType="clickEffect">
                                  <p:stCondLst>
                                    <p:cond delay="0"/>
                                  </p:stCondLst>
                                  <p:childTnLst>
                                    <p:set>
                                      <p:cBhvr>
                                        <p:cTn id="30" dur="1" fill="hold">
                                          <p:stCondLst>
                                            <p:cond delay="0"/>
                                          </p:stCondLst>
                                        </p:cTn>
                                        <p:tgtEl>
                                          <p:spTgt spid="21512"/>
                                        </p:tgtEl>
                                        <p:attrNameLst>
                                          <p:attrName>style.visibility</p:attrName>
                                        </p:attrNameLst>
                                      </p:cBhvr>
                                      <p:to>
                                        <p:strVal val="visible"/>
                                      </p:to>
                                    </p:set>
                                    <p:animEffect transition="in" filter="wheel(4)">
                                      <p:cBhvr>
                                        <p:cTn id="31" dur="2000"/>
                                        <p:tgtEl>
                                          <p:spTgt spid="21512"/>
                                        </p:tgtEl>
                                      </p:cBhvr>
                                    </p:animEffect>
                                  </p:childTnLst>
                                </p:cTn>
                              </p:par>
                            </p:childTnLst>
                          </p:cTn>
                        </p:par>
                      </p:childTnLst>
                    </p:cTn>
                  </p:par>
                  <p:par>
                    <p:cTn id="32" fill="hold">
                      <p:stCondLst>
                        <p:cond delay="indefinite"/>
                      </p:stCondLst>
                      <p:childTnLst>
                        <p:par>
                          <p:cTn id="33" fill="hold">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21513"/>
                                        </p:tgtEl>
                                        <p:attrNameLst>
                                          <p:attrName>style.visibility</p:attrName>
                                        </p:attrNameLst>
                                      </p:cBhvr>
                                      <p:to>
                                        <p:strVal val="visible"/>
                                      </p:to>
                                    </p:set>
                                    <p:animEffect transition="in" filter="box(in)">
                                      <p:cBhvr>
                                        <p:cTn id="36" dur="500"/>
                                        <p:tgtEl>
                                          <p:spTgt spid="21513"/>
                                        </p:tgtEl>
                                      </p:cBhvr>
                                    </p:animEffect>
                                  </p:childTnLst>
                                </p:cTn>
                              </p:par>
                            </p:childTnLst>
                          </p:cTn>
                        </p:par>
                      </p:childTnLst>
                    </p:cTn>
                  </p:par>
                  <p:par>
                    <p:cTn id="37" fill="hold">
                      <p:stCondLst>
                        <p:cond delay="indefinite"/>
                      </p:stCondLst>
                      <p:childTnLst>
                        <p:par>
                          <p:cTn id="38" fill="hold">
                            <p:stCondLst>
                              <p:cond delay="0"/>
                            </p:stCondLst>
                            <p:childTnLst>
                              <p:par>
                                <p:cTn id="39" presetID="21" presetClass="entr" presetSubtype="4" fill="hold" grpId="0" nodeType="clickEffect">
                                  <p:stCondLst>
                                    <p:cond delay="0"/>
                                  </p:stCondLst>
                                  <p:childTnLst>
                                    <p:set>
                                      <p:cBhvr>
                                        <p:cTn id="40" dur="1" fill="hold">
                                          <p:stCondLst>
                                            <p:cond delay="0"/>
                                          </p:stCondLst>
                                        </p:cTn>
                                        <p:tgtEl>
                                          <p:spTgt spid="21514"/>
                                        </p:tgtEl>
                                        <p:attrNameLst>
                                          <p:attrName>style.visibility</p:attrName>
                                        </p:attrNameLst>
                                      </p:cBhvr>
                                      <p:to>
                                        <p:strVal val="visible"/>
                                      </p:to>
                                    </p:set>
                                    <p:animEffect transition="in" filter="wheel(4)">
                                      <p:cBhvr>
                                        <p:cTn id="41" dur="2000"/>
                                        <p:tgtEl>
                                          <p:spTgt spid="215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P spid="21510" grpId="0"/>
      <p:bldP spid="21511" grpId="0"/>
      <p:bldP spid="21512" grpId="0"/>
      <p:bldP spid="21513" grpId="0"/>
      <p:bldP spid="21514" grpId="0"/>
      <p:bldP spid="2151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2" descr="C:\Users\ACER\Desktop\viền pp\images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06" y="1"/>
            <a:ext cx="9144000" cy="6857999"/>
          </a:xfrm>
          <a:prstGeom prst="rect">
            <a:avLst/>
          </a:prstGeom>
          <a:noFill/>
          <a:extLst>
            <a:ext uri="{909E8E84-426E-40DD-AFC4-6F175D3DCCD1}">
              <a14:hiddenFill xmlns:a14="http://schemas.microsoft.com/office/drawing/2010/main">
                <a:solidFill>
                  <a:srgbClr val="FFFFFF"/>
                </a:solidFill>
              </a14:hiddenFill>
            </a:ext>
          </a:extLst>
        </p:spPr>
      </p:pic>
      <p:sp>
        <p:nvSpPr>
          <p:cNvPr id="5" name="WordArt 7"/>
          <p:cNvSpPr>
            <a:spLocks noTextEdit="1"/>
          </p:cNvSpPr>
          <p:nvPr/>
        </p:nvSpPr>
        <p:spPr>
          <a:xfrm rot="363502">
            <a:off x="760850" y="4760582"/>
            <a:ext cx="7467600" cy="1860943"/>
          </a:xfrm>
          <a:prstGeom prst="rect">
            <a:avLst/>
          </a:prstGeom>
        </p:spPr>
        <p:txBody>
          <a:bodyPr wrap="none" fromWordArt="1">
            <a:prstTxWarp prst="textSlantUp">
              <a:avLst>
                <a:gd name="adj" fmla="val 32056"/>
              </a:avLst>
            </a:prstTxWarp>
            <a:normAutofit/>
          </a:bodyPr>
          <a:lstStyle/>
          <a:p>
            <a:pPr algn="ctr"/>
            <a:r>
              <a:rPr lang="en-US" sz="2000" dirty="0">
                <a:ln w="9525" cap="flat" cmpd="sng">
                  <a:solidFill>
                    <a:srgbClr val="CC99FF"/>
                  </a:solidFill>
                  <a:prstDash val="solid"/>
                  <a:headEnd type="none" w="med" len="med"/>
                  <a:tailEnd type="none" w="med" len="med"/>
                </a:ln>
                <a:gradFill rotWithShape="1">
                  <a:gsLst>
                    <a:gs pos="0">
                      <a:srgbClr val="6600CC"/>
                    </a:gs>
                    <a:gs pos="100000">
                      <a:srgbClr val="CC00CC"/>
                    </a:gs>
                  </a:gsLst>
                  <a:lin ang="4980000" scaled="1"/>
                  <a:tileRect/>
                </a:gradFill>
                <a:effectLst>
                  <a:outerShdw dist="53882" dir="2699999" algn="ctr" rotWithShape="0">
                    <a:srgbClr val="9999FF">
                      <a:alpha val="79999"/>
                    </a:srgbClr>
                  </a:outerShdw>
                </a:effectLst>
                <a:latin typeface="Times New Roman" panose="02020603050405020304" pitchFamily="18" charset="0"/>
                <a:ea typeface="Times New Roman" panose="02020603050405020304" pitchFamily="18" charset="0"/>
              </a:rPr>
              <a:t>CHÚC CÁC EM CHĂM NGOAN HỌC GIỎI</a:t>
            </a:r>
          </a:p>
        </p:txBody>
      </p:sp>
    </p:spTree>
    <p:extLst>
      <p:ext uri="{BB962C8B-B14F-4D97-AF65-F5344CB8AC3E}">
        <p14:creationId xmlns:p14="http://schemas.microsoft.com/office/powerpoint/2010/main" val="1844419346"/>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edg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C:\Users\ACER\Desktop\viền pp\tô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90" y="49819"/>
            <a:ext cx="9150349" cy="6858000"/>
          </a:xfrm>
          <a:prstGeom prst="rect">
            <a:avLst/>
          </a:prstGeom>
          <a:noFill/>
          <a:extLst>
            <a:ext uri="{909E8E84-426E-40DD-AFC4-6F175D3DCCD1}">
              <a14:hiddenFill xmlns:a14="http://schemas.microsoft.com/office/drawing/2010/main">
                <a:solidFill>
                  <a:srgbClr val="FFFFFF"/>
                </a:solidFill>
              </a14:hiddenFill>
            </a:ext>
          </a:extLst>
        </p:spPr>
      </p:pic>
      <p:sp>
        <p:nvSpPr>
          <p:cNvPr id="3078" name="WordArt 121"/>
          <p:cNvSpPr>
            <a:spLocks noTextEdit="1"/>
          </p:cNvSpPr>
          <p:nvPr/>
        </p:nvSpPr>
        <p:spPr>
          <a:xfrm>
            <a:off x="3524250" y="1752600"/>
            <a:ext cx="3028950" cy="1143000"/>
          </a:xfrm>
          <a:prstGeom prst="rect">
            <a:avLst/>
          </a:prstGeom>
        </p:spPr>
        <p:txBody>
          <a:bodyPr wrap="none" fromWordArt="1">
            <a:prstTxWarp prst="textPlain">
              <a:avLst>
                <a:gd name="adj" fmla="val 50222"/>
              </a:avLst>
            </a:prstTxWarp>
            <a:normAutofit lnSpcReduction="10000"/>
          </a:bodyPr>
          <a:lstStyle/>
          <a:p>
            <a:pPr algn="ctr"/>
            <a:r>
              <a:rPr lang="en-US" sz="4800" b="1" dirty="0" err="1">
                <a:ln w="9525" cap="flat" cmpd="sng">
                  <a:solidFill>
                    <a:srgbClr val="008000"/>
                  </a:solidFill>
                  <a:prstDash val="solid"/>
                  <a:headEnd type="none" w="med" len="med"/>
                  <a:tailEnd type="none" w="med" len="med"/>
                </a:ln>
                <a:solidFill>
                  <a:srgbClr val="FFFF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rPr>
              <a:t>Luyện</a:t>
            </a:r>
            <a:r>
              <a:rPr lang="en-US" sz="4800" b="1" dirty="0">
                <a:ln w="9525" cap="flat" cmpd="sng">
                  <a:solidFill>
                    <a:srgbClr val="008000"/>
                  </a:solidFill>
                  <a:prstDash val="solid"/>
                  <a:headEnd type="none" w="med" len="med"/>
                  <a:tailEnd type="none" w="med" len="med"/>
                </a:ln>
                <a:solidFill>
                  <a:srgbClr val="FFFF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rPr>
              <a:t> </a:t>
            </a:r>
            <a:r>
              <a:rPr lang="en-US" sz="4800" b="1" dirty="0" err="1">
                <a:ln w="9525" cap="flat" cmpd="sng">
                  <a:solidFill>
                    <a:srgbClr val="008000"/>
                  </a:solidFill>
                  <a:prstDash val="solid"/>
                  <a:headEnd type="none" w="med" len="med"/>
                  <a:tailEnd type="none" w="med" len="med"/>
                </a:ln>
                <a:solidFill>
                  <a:srgbClr val="FFFF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rPr>
              <a:t>từ</a:t>
            </a:r>
            <a:r>
              <a:rPr lang="en-US" sz="4800" b="1" dirty="0">
                <a:ln w="9525" cap="flat" cmpd="sng">
                  <a:solidFill>
                    <a:srgbClr val="008000"/>
                  </a:solidFill>
                  <a:prstDash val="solid"/>
                  <a:headEnd type="none" w="med" len="med"/>
                  <a:tailEnd type="none" w="med" len="med"/>
                </a:ln>
                <a:solidFill>
                  <a:srgbClr val="FFFF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rPr>
              <a:t> </a:t>
            </a:r>
            <a:r>
              <a:rPr lang="en-US" sz="4800" b="1" dirty="0" err="1">
                <a:ln w="9525" cap="flat" cmpd="sng">
                  <a:solidFill>
                    <a:srgbClr val="008000"/>
                  </a:solidFill>
                  <a:prstDash val="solid"/>
                  <a:headEnd type="none" w="med" len="med"/>
                  <a:tailEnd type="none" w="med" len="med"/>
                </a:ln>
                <a:solidFill>
                  <a:srgbClr val="FFFF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rPr>
              <a:t>và</a:t>
            </a:r>
            <a:r>
              <a:rPr lang="en-US" sz="4800" b="1" dirty="0">
                <a:ln w="9525" cap="flat" cmpd="sng">
                  <a:solidFill>
                    <a:srgbClr val="008000"/>
                  </a:solidFill>
                  <a:prstDash val="solid"/>
                  <a:headEnd type="none" w="med" len="med"/>
                  <a:tailEnd type="none" w="med" len="med"/>
                </a:ln>
                <a:solidFill>
                  <a:srgbClr val="FFFF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rPr>
              <a:t> </a:t>
            </a:r>
            <a:r>
              <a:rPr lang="en-US" sz="4800" b="1" dirty="0" err="1">
                <a:ln w="9525" cap="flat" cmpd="sng">
                  <a:solidFill>
                    <a:srgbClr val="008000"/>
                  </a:solidFill>
                  <a:prstDash val="solid"/>
                  <a:headEnd type="none" w="med" len="med"/>
                  <a:tailEnd type="none" w="med" len="med"/>
                </a:ln>
                <a:solidFill>
                  <a:srgbClr val="FFFF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rPr>
              <a:t>câu</a:t>
            </a:r>
            <a:endParaRPr lang="en-US" sz="4800" b="1" dirty="0">
              <a:ln w="9525" cap="flat" cmpd="sng">
                <a:solidFill>
                  <a:srgbClr val="008000"/>
                </a:solidFill>
                <a:prstDash val="solid"/>
                <a:headEnd type="none" w="med" len="med"/>
                <a:tailEnd type="none" w="med" len="med"/>
              </a:ln>
              <a:solidFill>
                <a:srgbClr val="FFFF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endParaRPr>
          </a:p>
          <a:p>
            <a:pPr algn="ctr"/>
            <a:r>
              <a:rPr lang="en-US" sz="2700" b="1">
                <a:ln w="9525" cap="flat" cmpd="sng">
                  <a:solidFill>
                    <a:srgbClr val="008000"/>
                  </a:solidFill>
                  <a:prstDash val="solid"/>
                  <a:headEnd type="none" w="med" len="med"/>
                  <a:tailEnd type="none" w="med" len="med"/>
                </a:ln>
                <a:solidFill>
                  <a:srgbClr val="FFFF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rPr>
              <a:t>LỚP 5A1</a:t>
            </a:r>
            <a:endParaRPr lang="en-US" sz="2700" b="1" dirty="0">
              <a:ln w="9525" cap="flat" cmpd="sng">
                <a:solidFill>
                  <a:srgbClr val="008000"/>
                </a:solidFill>
                <a:prstDash val="solid"/>
                <a:headEnd type="none" w="med" len="med"/>
                <a:tailEnd type="none" w="med" len="med"/>
              </a:ln>
              <a:solidFill>
                <a:srgbClr val="FFFF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endParaRPr>
          </a:p>
        </p:txBody>
      </p:sp>
      <p:sp>
        <p:nvSpPr>
          <p:cNvPr id="3" name="TextBox 2"/>
          <p:cNvSpPr txBox="1"/>
          <p:nvPr/>
        </p:nvSpPr>
        <p:spPr>
          <a:xfrm>
            <a:off x="1371600" y="2971800"/>
            <a:ext cx="6245171" cy="1569660"/>
          </a:xfrm>
          <a:prstGeom prst="rect">
            <a:avLst/>
          </a:prstGeom>
          <a:noFill/>
          <a:effectLst>
            <a:glow rad="63500">
              <a:schemeClr val="accent1">
                <a:satMod val="175000"/>
                <a:alpha val="40000"/>
              </a:schemeClr>
            </a:glow>
          </a:effectLst>
        </p:spPr>
        <p:txBody>
          <a:bodyPr wrap="none" rtlCol="0">
            <a:spAutoFit/>
          </a:bodyPr>
          <a:lstStyle/>
          <a:p>
            <a:pPr algn="ctr"/>
            <a:r>
              <a:rPr lang="en-US" sz="3200" dirty="0">
                <a:solidFill>
                  <a:srgbClr val="00B050"/>
                </a:solidFill>
                <a:latin typeface="Times New Roman" pitchFamily="18" charset="0"/>
                <a:cs typeface="Times New Roman" pitchFamily="18" charset="0"/>
              </a:rPr>
              <a:t>LIÊN KẾT CÁC CÂU TRONG BÀI</a:t>
            </a:r>
          </a:p>
          <a:p>
            <a:pPr algn="ctr"/>
            <a:r>
              <a:rPr lang="en-US" sz="3200" dirty="0">
                <a:solidFill>
                  <a:srgbClr val="00B050"/>
                </a:solidFill>
                <a:latin typeface="Times New Roman" pitchFamily="18" charset="0"/>
                <a:cs typeface="Times New Roman" pitchFamily="18" charset="0"/>
              </a:rPr>
              <a:t> BẰNG TỪ NGỮ NỐI</a:t>
            </a:r>
          </a:p>
          <a:p>
            <a:pPr algn="ctr"/>
            <a:r>
              <a:rPr lang="en-US" sz="3200" dirty="0">
                <a:solidFill>
                  <a:srgbClr val="00B050"/>
                </a:solidFill>
                <a:latin typeface="Times New Roman" pitchFamily="18" charset="0"/>
                <a:cs typeface="Times New Roman" pitchFamily="18" charset="0"/>
              </a:rPr>
              <a:t>(</a:t>
            </a:r>
            <a:r>
              <a:rPr lang="en-US" sz="3200" dirty="0" err="1">
                <a:solidFill>
                  <a:srgbClr val="00B050"/>
                </a:solidFill>
                <a:latin typeface="Times New Roman" pitchFamily="18" charset="0"/>
                <a:cs typeface="Times New Roman" pitchFamily="18" charset="0"/>
              </a:rPr>
              <a:t>Sgk</a:t>
            </a:r>
            <a:r>
              <a:rPr lang="en-US" sz="3200" dirty="0">
                <a:solidFill>
                  <a:srgbClr val="00B050"/>
                </a:solidFill>
                <a:latin typeface="Times New Roman" pitchFamily="18" charset="0"/>
                <a:cs typeface="Times New Roman" pitchFamily="18" charset="0"/>
              </a:rPr>
              <a:t> </a:t>
            </a:r>
            <a:r>
              <a:rPr lang="en-US" sz="3200" dirty="0" err="1">
                <a:solidFill>
                  <a:srgbClr val="00B050"/>
                </a:solidFill>
                <a:latin typeface="Times New Roman" pitchFamily="18" charset="0"/>
                <a:cs typeface="Times New Roman" pitchFamily="18" charset="0"/>
              </a:rPr>
              <a:t>trang</a:t>
            </a:r>
            <a:r>
              <a:rPr lang="en-US" sz="3200" dirty="0">
                <a:solidFill>
                  <a:srgbClr val="00B050"/>
                </a:solidFill>
                <a:latin typeface="Times New Roman" pitchFamily="18" charset="0"/>
                <a:cs typeface="Times New Roman" pitchFamily="18" charset="0"/>
              </a:rPr>
              <a:t> 97,98)</a:t>
            </a: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074" name="Picture 2" descr="C:\Users\ACER\Desktop\viền pp\bông.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71" y="0"/>
            <a:ext cx="9067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429000" y="710625"/>
            <a:ext cx="2402196" cy="584775"/>
          </a:xfrm>
          <a:prstGeom prst="rect">
            <a:avLst/>
          </a:prstGeom>
          <a:noFill/>
        </p:spPr>
        <p:txBody>
          <a:bodyPr wrap="none" rtlCol="0">
            <a:spAutoFit/>
          </a:bodyPr>
          <a:lstStyle/>
          <a:p>
            <a:r>
              <a:rPr lang="en-US" sz="3200" b="1" dirty="0">
                <a:solidFill>
                  <a:srgbClr val="C00000"/>
                </a:solidFill>
                <a:latin typeface="Times New Roman" pitchFamily="18" charset="0"/>
                <a:cs typeface="Times New Roman" pitchFamily="18" charset="0"/>
              </a:rPr>
              <a:t>MỤC TIÊU:</a:t>
            </a:r>
          </a:p>
        </p:txBody>
      </p:sp>
      <p:sp>
        <p:nvSpPr>
          <p:cNvPr id="5" name="TextBox 4"/>
          <p:cNvSpPr txBox="1"/>
          <p:nvPr/>
        </p:nvSpPr>
        <p:spPr>
          <a:xfrm>
            <a:off x="1676400" y="2046982"/>
            <a:ext cx="5886548" cy="1077218"/>
          </a:xfrm>
          <a:prstGeom prst="rect">
            <a:avLst/>
          </a:prstGeom>
          <a:noFill/>
        </p:spPr>
        <p:txBody>
          <a:bodyPr wrap="none" rtlCol="0">
            <a:spAutoFit/>
          </a:bodyPr>
          <a:lstStyle/>
          <a:p>
            <a:r>
              <a:rPr lang="en-US" sz="3200" dirty="0">
                <a:solidFill>
                  <a:srgbClr val="0000FF"/>
                </a:solidFill>
                <a:latin typeface="Times New Roman" pitchFamily="18" charset="0"/>
                <a:cs typeface="Times New Roman" pitchFamily="18" charset="0"/>
              </a:rPr>
              <a:t>1.Hiểu </a:t>
            </a:r>
            <a:r>
              <a:rPr lang="en-US" sz="3200" dirty="0" err="1">
                <a:solidFill>
                  <a:srgbClr val="0000FF"/>
                </a:solidFill>
                <a:latin typeface="Times New Roman" pitchFamily="18" charset="0"/>
                <a:cs typeface="Times New Roman" pitchFamily="18" charset="0"/>
              </a:rPr>
              <a:t>thế</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nào</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là</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liên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kết</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câu</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bằng</a:t>
            </a:r>
            <a:endParaRPr lang="en-US" sz="3200" dirty="0">
              <a:solidFill>
                <a:srgbClr val="0000FF"/>
              </a:solidFill>
              <a:latin typeface="Times New Roman" pitchFamily="18" charset="0"/>
              <a:cs typeface="Times New Roman" pitchFamily="18" charset="0"/>
            </a:endParaRPr>
          </a:p>
          <a:p>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phép</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nối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tác</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dụng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của</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phép</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nối</a:t>
            </a:r>
            <a:endParaRPr lang="en-US" sz="3200" dirty="0">
              <a:solidFill>
                <a:srgbClr val="0000FF"/>
              </a:solidFill>
              <a:latin typeface="Times New Roman" pitchFamily="18" charset="0"/>
              <a:cs typeface="Times New Roman" pitchFamily="18" charset="0"/>
            </a:endParaRPr>
          </a:p>
        </p:txBody>
      </p:sp>
      <p:sp>
        <p:nvSpPr>
          <p:cNvPr id="6" name="TextBox 5"/>
          <p:cNvSpPr txBox="1"/>
          <p:nvPr/>
        </p:nvSpPr>
        <p:spPr>
          <a:xfrm>
            <a:off x="1524000" y="3429000"/>
            <a:ext cx="6131807" cy="2062103"/>
          </a:xfrm>
          <a:prstGeom prst="rect">
            <a:avLst/>
          </a:prstGeom>
          <a:noFill/>
        </p:spPr>
        <p:txBody>
          <a:bodyPr wrap="none" rtlCol="0">
            <a:spAutoFit/>
          </a:bodyPr>
          <a:lstStyle/>
          <a:p>
            <a:r>
              <a:rPr lang="en-US" sz="3200" dirty="0">
                <a:solidFill>
                  <a:srgbClr val="0000FF"/>
                </a:solidFill>
                <a:latin typeface="Times New Roman" pitchFamily="18" charset="0"/>
                <a:cs typeface="Times New Roman" pitchFamily="18" charset="0"/>
              </a:rPr>
              <a:t>2.Hiểu </a:t>
            </a:r>
            <a:r>
              <a:rPr lang="en-US" sz="3200" dirty="0" err="1">
                <a:solidFill>
                  <a:srgbClr val="0000FF"/>
                </a:solidFill>
                <a:latin typeface="Times New Roman" pitchFamily="18" charset="0"/>
                <a:cs typeface="Times New Roman" pitchFamily="18" charset="0"/>
              </a:rPr>
              <a:t>và</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nhận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biết</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được</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những</a:t>
            </a:r>
            <a:r>
              <a:rPr lang="en-US" sz="3200" dirty="0">
                <a:solidFill>
                  <a:srgbClr val="0000FF"/>
                </a:solidFill>
                <a:latin typeface="Times New Roman" pitchFamily="18" charset="0"/>
                <a:cs typeface="Times New Roman" pitchFamily="18" charset="0"/>
              </a:rPr>
              <a:t> </a:t>
            </a:r>
          </a:p>
          <a:p>
            <a:r>
              <a:rPr lang="en-US" sz="3200" dirty="0" err="1">
                <a:solidFill>
                  <a:srgbClr val="0000FF"/>
                </a:solidFill>
                <a:latin typeface="Times New Roman" pitchFamily="18" charset="0"/>
                <a:cs typeface="Times New Roman" pitchFamily="18" charset="0"/>
              </a:rPr>
              <a:t>từ</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ngữ</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dùng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để</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nối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và</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bước</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đầu</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biết</a:t>
            </a:r>
            <a:endParaRPr lang="en-US" sz="3200" dirty="0">
              <a:solidFill>
                <a:srgbClr val="0000FF"/>
              </a:solidFill>
              <a:latin typeface="Times New Roman" pitchFamily="18" charset="0"/>
              <a:cs typeface="Times New Roman" pitchFamily="18" charset="0"/>
            </a:endParaRPr>
          </a:p>
          <a:p>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sử</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dụng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các</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từ</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ngữ</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nối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để</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liên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kết</a:t>
            </a:r>
            <a:endParaRPr lang="en-US" sz="3200" dirty="0">
              <a:solidFill>
                <a:srgbClr val="0000FF"/>
              </a:solidFill>
              <a:latin typeface="Times New Roman" pitchFamily="18" charset="0"/>
              <a:cs typeface="Times New Roman" pitchFamily="18" charset="0"/>
            </a:endParaRPr>
          </a:p>
          <a:p>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câu</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đoạn</a:t>
            </a:r>
            <a:r>
              <a:rPr lang="en-US" sz="3200" dirty="0">
                <a:solidFill>
                  <a:srgbClr val="0000FF"/>
                </a:solidFill>
                <a:latin typeface="Times New Roman" pitchFamily="18" charset="0"/>
                <a:cs typeface="Times New Roman" pitchFamily="18" charset="0"/>
              </a:rPr>
              <a:t>.</a:t>
            </a:r>
          </a:p>
        </p:txBody>
      </p:sp>
      <p:pic>
        <p:nvPicPr>
          <p:cNvPr id="3075" name="Picture 3" descr="C:\Users\ACER\Desktop\viền pp\butterfly2.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520988"/>
            <a:ext cx="3048000" cy="30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3294693"/>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descr="C:\Users\ACER\Desktop\viền pp\giaoan.link-hinh-nen-powerpoint-don-gian-dep-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000" y="-117475"/>
            <a:ext cx="10160000" cy="7092950"/>
          </a:xfrm>
          <a:prstGeom prst="rect">
            <a:avLst/>
          </a:prstGeom>
          <a:noFill/>
          <a:extLst>
            <a:ext uri="{909E8E84-426E-40DD-AFC4-6F175D3DCCD1}">
              <a14:hiddenFill xmlns:a14="http://schemas.microsoft.com/office/drawing/2010/main">
                <a:solidFill>
                  <a:srgbClr val="FFFFFF"/>
                </a:solidFill>
              </a14:hiddenFill>
            </a:ext>
          </a:extLst>
        </p:spPr>
      </p:pic>
      <p:sp>
        <p:nvSpPr>
          <p:cNvPr id="7175" name="Rectangle 7"/>
          <p:cNvSpPr/>
          <p:nvPr/>
        </p:nvSpPr>
        <p:spPr>
          <a:xfrm>
            <a:off x="3124200" y="152400"/>
            <a:ext cx="2385846" cy="646331"/>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3600" b="1" u="sng" dirty="0">
                <a:solidFill>
                  <a:srgbClr val="0000FF"/>
                </a:solidFill>
              </a:rPr>
              <a:t>I. Nhận xét:</a:t>
            </a:r>
          </a:p>
        </p:txBody>
      </p:sp>
      <p:sp>
        <p:nvSpPr>
          <p:cNvPr id="7176" name="Rectangle 8"/>
          <p:cNvSpPr/>
          <p:nvPr/>
        </p:nvSpPr>
        <p:spPr>
          <a:xfrm>
            <a:off x="76200" y="990600"/>
            <a:ext cx="8008411" cy="52322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800" b="1" dirty="0">
                <a:solidFill>
                  <a:srgbClr val="FF0000"/>
                </a:solidFill>
              </a:rPr>
              <a:t>1. Mỗi từ ngữ được in đậm dưới đây có tác dụng gì?</a:t>
            </a:r>
          </a:p>
        </p:txBody>
      </p:sp>
      <p:sp>
        <p:nvSpPr>
          <p:cNvPr id="7177" name="Rectangle 9"/>
          <p:cNvSpPr/>
          <p:nvPr/>
        </p:nvSpPr>
        <p:spPr>
          <a:xfrm>
            <a:off x="381000" y="2539186"/>
            <a:ext cx="8153400" cy="2185214"/>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2800" dirty="0"/>
              <a:t>(1)Miêu tả một em bé </a:t>
            </a:r>
            <a:r>
              <a:rPr lang="en-US" altLang="en-US" sz="2800" b="1" dirty="0"/>
              <a:t>hoặc</a:t>
            </a:r>
            <a:r>
              <a:rPr lang="en-US" altLang="en-US" sz="2800" dirty="0"/>
              <a:t> một chú mèo, một cái cây, một dòng sông mà ai cũng miêu tả giống nhau thì không ai thích đọc. (2)</a:t>
            </a:r>
            <a:r>
              <a:rPr lang="en-US" altLang="en-US" sz="2800" b="1" dirty="0"/>
              <a:t>Vì vậy</a:t>
            </a:r>
            <a:r>
              <a:rPr lang="en-US" altLang="en-US" sz="2800" dirty="0"/>
              <a:t> ngay trong quan sát để miêu tả, người viết phải tìm ra cái mới, cái riêng.</a:t>
            </a:r>
          </a:p>
          <a:p>
            <a:pPr marL="0" lvl="0" indent="0" eaLnBrk="1" hangingPunct="1">
              <a:spcBef>
                <a:spcPct val="0"/>
              </a:spcBef>
              <a:buNone/>
            </a:pPr>
            <a:r>
              <a:rPr lang="en-US" altLang="en-US" sz="2000" dirty="0"/>
              <a:t>                                                                        Theo</a:t>
            </a:r>
            <a:r>
              <a:rPr lang="en-US" altLang="en-US" sz="2000" b="1" dirty="0"/>
              <a:t> Phạm Hổ</a:t>
            </a:r>
          </a:p>
        </p:txBody>
      </p:sp>
      <p:sp>
        <p:nvSpPr>
          <p:cNvPr id="7178" name="Rectangle 10"/>
          <p:cNvSpPr/>
          <p:nvPr/>
        </p:nvSpPr>
        <p:spPr>
          <a:xfrm>
            <a:off x="533400" y="4953000"/>
            <a:ext cx="8102600" cy="5238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2800" b="1" dirty="0">
                <a:latin typeface="Times New Roman" panose="02020603050405020304" pitchFamily="18" charset="0"/>
              </a:rPr>
              <a:t>Từ “</a:t>
            </a:r>
            <a:r>
              <a:rPr lang="en-US" altLang="en-US" sz="2800" b="1" dirty="0">
                <a:solidFill>
                  <a:srgbClr val="0000FF"/>
                </a:solidFill>
                <a:latin typeface="Times New Roman" panose="02020603050405020304" pitchFamily="18" charset="0"/>
              </a:rPr>
              <a:t>hoặc” </a:t>
            </a:r>
            <a:r>
              <a:rPr lang="en-US" altLang="en-US" sz="2800" b="1" dirty="0">
                <a:latin typeface="Times New Roman" panose="02020603050405020304" pitchFamily="18" charset="0"/>
              </a:rPr>
              <a:t>có tác dụng </a:t>
            </a:r>
            <a:r>
              <a:rPr lang="en-US" altLang="en-US" sz="2800" b="1" dirty="0">
                <a:solidFill>
                  <a:srgbClr val="0033CC"/>
                </a:solidFill>
                <a:latin typeface="Times New Roman" panose="02020603050405020304" pitchFamily="18" charset="0"/>
              </a:rPr>
              <a:t>nối </a:t>
            </a:r>
            <a:r>
              <a:rPr lang="en-US" altLang="en-US" sz="2800" b="1" dirty="0">
                <a:latin typeface="Times New Roman" panose="02020603050405020304" pitchFamily="18" charset="0"/>
              </a:rPr>
              <a:t>từ </a:t>
            </a:r>
            <a:r>
              <a:rPr lang="en-US" altLang="en-US" sz="2800" b="1" dirty="0">
                <a:solidFill>
                  <a:srgbClr val="0033CC"/>
                </a:solidFill>
                <a:latin typeface="Times New Roman" panose="02020603050405020304" pitchFamily="18" charset="0"/>
              </a:rPr>
              <a:t>em bé </a:t>
            </a:r>
            <a:r>
              <a:rPr lang="en-US" altLang="en-US" sz="2800" b="1" dirty="0">
                <a:latin typeface="Times New Roman" panose="02020603050405020304" pitchFamily="18" charset="0"/>
              </a:rPr>
              <a:t>với từ </a:t>
            </a:r>
            <a:r>
              <a:rPr lang="en-US" altLang="en-US" sz="2800" b="1" dirty="0">
                <a:solidFill>
                  <a:srgbClr val="0033CC"/>
                </a:solidFill>
                <a:latin typeface="Times New Roman" panose="02020603050405020304" pitchFamily="18" charset="0"/>
              </a:rPr>
              <a:t>chú mèo</a:t>
            </a:r>
            <a:r>
              <a:rPr lang="en-US" altLang="en-US" sz="2800" b="1" dirty="0">
                <a:latin typeface="Times New Roman" panose="02020603050405020304" pitchFamily="18" charset="0"/>
              </a:rPr>
              <a:t>.</a:t>
            </a:r>
          </a:p>
        </p:txBody>
      </p:sp>
      <p:sp>
        <p:nvSpPr>
          <p:cNvPr id="7179" name="Rectangle 11"/>
          <p:cNvSpPr/>
          <p:nvPr/>
        </p:nvSpPr>
        <p:spPr>
          <a:xfrm>
            <a:off x="493712" y="5867400"/>
            <a:ext cx="7583488" cy="5238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2800" b="1" dirty="0">
                <a:latin typeface="Times New Roman" panose="02020603050405020304" pitchFamily="18" charset="0"/>
              </a:rPr>
              <a:t>Cụm từ </a:t>
            </a:r>
            <a:r>
              <a:rPr lang="en-US" altLang="en-US" sz="2800" b="1" dirty="0">
                <a:solidFill>
                  <a:srgbClr val="0000FF"/>
                </a:solidFill>
                <a:latin typeface="Times New Roman" panose="02020603050405020304" pitchFamily="18" charset="0"/>
              </a:rPr>
              <a:t>“Vì vậy” </a:t>
            </a:r>
            <a:r>
              <a:rPr lang="en-US" altLang="en-US" sz="2800" b="1" dirty="0">
                <a:latin typeface="Times New Roman" panose="02020603050405020304" pitchFamily="18" charset="0"/>
              </a:rPr>
              <a:t>có tác dụng </a:t>
            </a:r>
            <a:r>
              <a:rPr lang="en-US" altLang="en-US" sz="2800" b="1" dirty="0">
                <a:solidFill>
                  <a:srgbClr val="0000FF"/>
                </a:solidFill>
                <a:latin typeface="Times New Roman" panose="02020603050405020304" pitchFamily="18" charset="0"/>
              </a:rPr>
              <a:t>nối câu 2 với câu 1</a:t>
            </a:r>
          </a:p>
        </p:txBody>
      </p:sp>
      <p:sp>
        <p:nvSpPr>
          <p:cNvPr id="7180" name="Text Box 12"/>
          <p:cNvSpPr txBox="1"/>
          <p:nvPr/>
        </p:nvSpPr>
        <p:spPr>
          <a:xfrm>
            <a:off x="3771900" y="2514600"/>
            <a:ext cx="1600200" cy="52322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400" b="1" dirty="0"/>
              <a:t> </a:t>
            </a:r>
            <a:r>
              <a:rPr lang="en-US" altLang="en-US" sz="2800" b="1" dirty="0">
                <a:solidFill>
                  <a:srgbClr val="FF0000"/>
                </a:solidFill>
              </a:rPr>
              <a:t>hoặc</a:t>
            </a:r>
          </a:p>
        </p:txBody>
      </p:sp>
      <p:sp>
        <p:nvSpPr>
          <p:cNvPr id="7181" name="Text Box 13"/>
          <p:cNvSpPr txBox="1"/>
          <p:nvPr/>
        </p:nvSpPr>
        <p:spPr>
          <a:xfrm>
            <a:off x="5311143" y="3410140"/>
            <a:ext cx="1332576" cy="52322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800" b="1" dirty="0">
                <a:solidFill>
                  <a:srgbClr val="FF0000"/>
                </a:solidFill>
              </a:rPr>
              <a:t>Vì vậy</a:t>
            </a:r>
          </a:p>
        </p:txBody>
      </p:sp>
      <p:sp>
        <p:nvSpPr>
          <p:cNvPr id="7183" name="Text Box 15"/>
          <p:cNvSpPr txBox="1"/>
          <p:nvPr/>
        </p:nvSpPr>
        <p:spPr>
          <a:xfrm>
            <a:off x="5439440" y="2524780"/>
            <a:ext cx="1752600" cy="52322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dirty="0"/>
              <a:t> </a:t>
            </a:r>
            <a:r>
              <a:rPr lang="en-US" altLang="en-US" sz="2800" dirty="0">
                <a:solidFill>
                  <a:srgbClr val="0000FF"/>
                </a:solidFill>
              </a:rPr>
              <a:t>chú mèo</a:t>
            </a:r>
          </a:p>
        </p:txBody>
      </p:sp>
      <p:sp>
        <p:nvSpPr>
          <p:cNvPr id="7184" name="AutoShape 16"/>
          <p:cNvSpPr/>
          <p:nvPr/>
        </p:nvSpPr>
        <p:spPr>
          <a:xfrm>
            <a:off x="4343400" y="1600200"/>
            <a:ext cx="2209800" cy="838200"/>
          </a:xfrm>
          <a:prstGeom prst="wedgeEllipseCallout">
            <a:avLst>
              <a:gd name="adj1" fmla="val -59616"/>
              <a:gd name="adj2" fmla="val 74537"/>
            </a:avLst>
          </a:prstGeom>
          <a:solidFill>
            <a:srgbClr val="00FFFF"/>
          </a:solidFill>
          <a:ln w="9525" cap="flat" cmpd="sng">
            <a:solidFill>
              <a:schemeClr val="tx1"/>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0"/>
              </a:spcBef>
              <a:buNone/>
            </a:pPr>
            <a:r>
              <a:rPr lang="en-US" altLang="en-US" dirty="0"/>
              <a:t>Nối từ</a:t>
            </a:r>
          </a:p>
        </p:txBody>
      </p:sp>
      <p:sp>
        <p:nvSpPr>
          <p:cNvPr id="5133" name="AutoShape 17"/>
          <p:cNvSpPr/>
          <p:nvPr/>
        </p:nvSpPr>
        <p:spPr>
          <a:xfrm rot="10655338">
            <a:off x="383773" y="3978426"/>
            <a:ext cx="1910248" cy="973887"/>
          </a:xfrm>
          <a:prstGeom prst="wedgeEllipseCallout">
            <a:avLst>
              <a:gd name="adj1" fmla="val -146517"/>
              <a:gd name="adj2" fmla="val 54736"/>
            </a:avLst>
          </a:prstGeom>
          <a:solidFill>
            <a:srgbClr val="00FFFF"/>
          </a:solidFill>
          <a:ln w="9525" cap="flat" cmpd="sng">
            <a:solidFill>
              <a:schemeClr val="tx1"/>
            </a:solidFill>
            <a:prstDash val="solid"/>
            <a:miter/>
            <a:headEnd type="none" w="med" len="med"/>
            <a:tailEnd type="none" w="med" len="med"/>
          </a:ln>
        </p:spPr>
        <p:txBody>
          <a:bodyPr rot="10800000"/>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0"/>
              </a:spcBef>
              <a:buNone/>
            </a:pPr>
            <a:r>
              <a:rPr lang="en-US" altLang="en-US" sz="2800" dirty="0"/>
              <a:t>Nối câu</a:t>
            </a:r>
          </a:p>
        </p:txBody>
      </p:sp>
      <p:sp>
        <p:nvSpPr>
          <p:cNvPr id="2" name="TextBox 1"/>
          <p:cNvSpPr txBox="1"/>
          <p:nvPr/>
        </p:nvSpPr>
        <p:spPr>
          <a:xfrm>
            <a:off x="2743200" y="2524780"/>
            <a:ext cx="1098378" cy="523220"/>
          </a:xfrm>
          <a:prstGeom prst="rect">
            <a:avLst/>
          </a:prstGeom>
          <a:noFill/>
        </p:spPr>
        <p:txBody>
          <a:bodyPr wrap="none" rtlCol="0">
            <a:spAutoFit/>
          </a:bodyPr>
          <a:lstStyle/>
          <a:p>
            <a:r>
              <a:rPr lang="en-US" sz="2800" dirty="0" err="1">
                <a:solidFill>
                  <a:srgbClr val="0000FF"/>
                </a:solidFill>
              </a:rPr>
              <a:t>em</a:t>
            </a:r>
            <a:r>
              <a:rPr lang="en-US" sz="2800" dirty="0">
                <a:solidFill>
                  <a:srgbClr val="0000FF"/>
                </a:solidFill>
              </a:rPr>
              <a:t> </a:t>
            </a:r>
            <a:r>
              <a:rPr lang="en-US" sz="2800" dirty="0" err="1">
                <a:solidFill>
                  <a:srgbClr val="0000FF"/>
                </a:solidFill>
              </a:rPr>
              <a:t>bé</a:t>
            </a:r>
            <a:endParaRPr lang="en-US" sz="2800" dirty="0">
              <a:solidFill>
                <a:srgbClr val="0000FF"/>
              </a:solidFill>
            </a:endParaRPr>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175"/>
                                        </p:tgtEl>
                                        <p:attrNameLst>
                                          <p:attrName>style.visibility</p:attrName>
                                        </p:attrNameLst>
                                      </p:cBhvr>
                                      <p:to>
                                        <p:strVal val="visible"/>
                                      </p:to>
                                    </p:set>
                                    <p:anim calcmode="lin" valueType="num">
                                      <p:cBhvr>
                                        <p:cTn id="7" dur="1000" fill="hold"/>
                                        <p:tgtEl>
                                          <p:spTgt spid="7175"/>
                                        </p:tgtEl>
                                        <p:attrNameLst>
                                          <p:attrName>ppt_w</p:attrName>
                                        </p:attrNameLst>
                                      </p:cBhvr>
                                      <p:tavLst>
                                        <p:tav tm="0">
                                          <p:val>
                                            <p:strVal val="#ppt_w*0.70"/>
                                          </p:val>
                                        </p:tav>
                                        <p:tav tm="100000">
                                          <p:val>
                                            <p:strVal val="#ppt_w"/>
                                          </p:val>
                                        </p:tav>
                                      </p:tavLst>
                                    </p:anim>
                                    <p:anim calcmode="lin" valueType="num">
                                      <p:cBhvr>
                                        <p:cTn id="8" dur="1000" fill="hold"/>
                                        <p:tgtEl>
                                          <p:spTgt spid="7175"/>
                                        </p:tgtEl>
                                        <p:attrNameLst>
                                          <p:attrName>ppt_h</p:attrName>
                                        </p:attrNameLst>
                                      </p:cBhvr>
                                      <p:tavLst>
                                        <p:tav tm="0">
                                          <p:val>
                                            <p:strVal val="#ppt_h"/>
                                          </p:val>
                                        </p:tav>
                                        <p:tav tm="100000">
                                          <p:val>
                                            <p:strVal val="#ppt_h"/>
                                          </p:val>
                                        </p:tav>
                                      </p:tavLst>
                                    </p:anim>
                                    <p:animEffect transition="in" filter="fade">
                                      <p:cBhvr>
                                        <p:cTn id="9" dur="1000"/>
                                        <p:tgtEl>
                                          <p:spTgt spid="7175"/>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7176"/>
                                        </p:tgtEl>
                                        <p:attrNameLst>
                                          <p:attrName>style.visibility</p:attrName>
                                        </p:attrNameLst>
                                      </p:cBhvr>
                                      <p:to>
                                        <p:strVal val="visible"/>
                                      </p:to>
                                    </p:set>
                                    <p:anim calcmode="lin" valueType="num">
                                      <p:cBhvr>
                                        <p:cTn id="14" dur="1000" fill="hold"/>
                                        <p:tgtEl>
                                          <p:spTgt spid="7176"/>
                                        </p:tgtEl>
                                        <p:attrNameLst>
                                          <p:attrName>ppt_x</p:attrName>
                                        </p:attrNameLst>
                                      </p:cBhvr>
                                      <p:tavLst>
                                        <p:tav tm="0">
                                          <p:val>
                                            <p:strVal val="#ppt_x-.2"/>
                                          </p:val>
                                        </p:tav>
                                        <p:tav tm="100000">
                                          <p:val>
                                            <p:strVal val="#ppt_x"/>
                                          </p:val>
                                        </p:tav>
                                      </p:tavLst>
                                    </p:anim>
                                    <p:anim calcmode="lin" valueType="num">
                                      <p:cBhvr>
                                        <p:cTn id="15" dur="1000" fill="hold"/>
                                        <p:tgtEl>
                                          <p:spTgt spid="7176"/>
                                        </p:tgtEl>
                                        <p:attrNameLst>
                                          <p:attrName>ppt_y</p:attrName>
                                        </p:attrNameLst>
                                      </p:cBhvr>
                                      <p:tavLst>
                                        <p:tav tm="0">
                                          <p:val>
                                            <p:strVal val="#ppt_y"/>
                                          </p:val>
                                        </p:tav>
                                        <p:tav tm="100000">
                                          <p:val>
                                            <p:strVal val="#ppt_y"/>
                                          </p:val>
                                        </p:tav>
                                      </p:tavLst>
                                    </p:anim>
                                    <p:animEffect transition="in" filter="wipe(right)" prLst="gradientSize: 0.1">
                                      <p:cBhvr>
                                        <p:cTn id="16" dur="1000"/>
                                        <p:tgtEl>
                                          <p:spTgt spid="7176"/>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grpId="0" nodeType="clickEffect">
                                  <p:stCondLst>
                                    <p:cond delay="0"/>
                                  </p:stCondLst>
                                  <p:childTnLst>
                                    <p:set>
                                      <p:cBhvr>
                                        <p:cTn id="20" dur="1" fill="hold">
                                          <p:stCondLst>
                                            <p:cond delay="0"/>
                                          </p:stCondLst>
                                        </p:cTn>
                                        <p:tgtEl>
                                          <p:spTgt spid="7177"/>
                                        </p:tgtEl>
                                        <p:attrNameLst>
                                          <p:attrName>style.visibility</p:attrName>
                                        </p:attrNameLst>
                                      </p:cBhvr>
                                      <p:to>
                                        <p:strVal val="visible"/>
                                      </p:to>
                                    </p:set>
                                    <p:animEffect transition="in" filter="box(in)">
                                      <p:cBhvr>
                                        <p:cTn id="21" dur="500"/>
                                        <p:tgtEl>
                                          <p:spTgt spid="7177"/>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fade">
                                      <p:cBhvr>
                                        <p:cTn id="26" dur="500"/>
                                        <p:tgtEl>
                                          <p:spTgt spid="2"/>
                                        </p:tgtEl>
                                      </p:cBhvr>
                                    </p:animEffect>
                                  </p:childTnLst>
                                </p:cTn>
                              </p:par>
                            </p:childTnLst>
                          </p:cTn>
                        </p:par>
                      </p:childTnLst>
                    </p:cTn>
                  </p:par>
                  <p:par>
                    <p:cTn id="27" fill="hold">
                      <p:stCondLst>
                        <p:cond delay="indefinite"/>
                      </p:stCondLst>
                      <p:childTnLst>
                        <p:par>
                          <p:cTn id="28" fill="hold">
                            <p:stCondLst>
                              <p:cond delay="0"/>
                            </p:stCondLst>
                            <p:childTnLst>
                              <p:par>
                                <p:cTn id="29" presetID="18" presetClass="entr" presetSubtype="12" fill="hold" nodeType="clickEffect">
                                  <p:stCondLst>
                                    <p:cond delay="0"/>
                                  </p:stCondLst>
                                  <p:childTnLst>
                                    <p:set>
                                      <p:cBhvr>
                                        <p:cTn id="30" dur="1" fill="hold">
                                          <p:stCondLst>
                                            <p:cond delay="0"/>
                                          </p:stCondLst>
                                        </p:cTn>
                                        <p:tgtEl>
                                          <p:spTgt spid="7180">
                                            <p:txEl>
                                              <p:pRg st="0" end="0"/>
                                            </p:txEl>
                                          </p:spTgt>
                                        </p:tgtEl>
                                        <p:attrNameLst>
                                          <p:attrName>style.visibility</p:attrName>
                                        </p:attrNameLst>
                                      </p:cBhvr>
                                      <p:to>
                                        <p:strVal val="visible"/>
                                      </p:to>
                                    </p:set>
                                    <p:animEffect transition="in" filter="strips(downLeft)">
                                      <p:cBhvr>
                                        <p:cTn id="31" dur="500"/>
                                        <p:tgtEl>
                                          <p:spTgt spid="7180">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7183"/>
                                        </p:tgtEl>
                                        <p:attrNameLst>
                                          <p:attrName>style.visibility</p:attrName>
                                        </p:attrNameLst>
                                      </p:cBhvr>
                                      <p:to>
                                        <p:strVal val="visible"/>
                                      </p:to>
                                    </p:set>
                                    <p:animEffect transition="in" filter="box(in)">
                                      <p:cBhvr>
                                        <p:cTn id="36" dur="500"/>
                                        <p:tgtEl>
                                          <p:spTgt spid="7183"/>
                                        </p:tgtEl>
                                      </p:cBhvr>
                                    </p:animEffect>
                                  </p:childTnLst>
                                </p:cTn>
                              </p:par>
                            </p:childTnLst>
                          </p:cTn>
                        </p:par>
                      </p:childTnLst>
                    </p:cTn>
                  </p:par>
                  <p:par>
                    <p:cTn id="37" fill="hold">
                      <p:stCondLst>
                        <p:cond delay="indefinite"/>
                      </p:stCondLst>
                      <p:childTnLst>
                        <p:par>
                          <p:cTn id="38" fill="hold">
                            <p:stCondLst>
                              <p:cond delay="0"/>
                            </p:stCondLst>
                            <p:childTnLst>
                              <p:par>
                                <p:cTn id="39" presetID="21" presetClass="entr" presetSubtype="4" fill="hold" grpId="0" nodeType="clickEffect">
                                  <p:stCondLst>
                                    <p:cond delay="0"/>
                                  </p:stCondLst>
                                  <p:childTnLst>
                                    <p:set>
                                      <p:cBhvr>
                                        <p:cTn id="40" dur="1" fill="hold">
                                          <p:stCondLst>
                                            <p:cond delay="0"/>
                                          </p:stCondLst>
                                        </p:cTn>
                                        <p:tgtEl>
                                          <p:spTgt spid="7184"/>
                                        </p:tgtEl>
                                        <p:attrNameLst>
                                          <p:attrName>style.visibility</p:attrName>
                                        </p:attrNameLst>
                                      </p:cBhvr>
                                      <p:to>
                                        <p:strVal val="visible"/>
                                      </p:to>
                                    </p:set>
                                    <p:animEffect transition="in" filter="wheel(4)">
                                      <p:cBhvr>
                                        <p:cTn id="41" dur="2000"/>
                                        <p:tgtEl>
                                          <p:spTgt spid="7184"/>
                                        </p:tgtEl>
                                      </p:cBhvr>
                                    </p:animEffect>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7178"/>
                                        </p:tgtEl>
                                        <p:attrNameLst>
                                          <p:attrName>style.visibility</p:attrName>
                                        </p:attrNameLst>
                                      </p:cBhvr>
                                      <p:to>
                                        <p:strVal val="visible"/>
                                      </p:to>
                                    </p:set>
                                    <p:animEffect transition="in" filter="dissolve">
                                      <p:cBhvr>
                                        <p:cTn id="46" dur="500"/>
                                        <p:tgtEl>
                                          <p:spTgt spid="7178"/>
                                        </p:tgtEl>
                                      </p:cBhvr>
                                    </p:animEffect>
                                  </p:childTnLst>
                                </p:cTn>
                              </p:par>
                            </p:childTnLst>
                          </p:cTn>
                        </p:par>
                      </p:childTnLst>
                    </p:cTn>
                  </p:par>
                  <p:par>
                    <p:cTn id="47" fill="hold">
                      <p:stCondLst>
                        <p:cond delay="indefinite"/>
                      </p:stCondLst>
                      <p:childTnLst>
                        <p:par>
                          <p:cTn id="48" fill="hold">
                            <p:stCondLst>
                              <p:cond delay="0"/>
                            </p:stCondLst>
                            <p:childTnLst>
                              <p:par>
                                <p:cTn id="49" presetID="18" presetClass="entr" presetSubtype="12" fill="hold" nodeType="clickEffect">
                                  <p:stCondLst>
                                    <p:cond delay="0"/>
                                  </p:stCondLst>
                                  <p:childTnLst>
                                    <p:set>
                                      <p:cBhvr>
                                        <p:cTn id="50" dur="1" fill="hold">
                                          <p:stCondLst>
                                            <p:cond delay="0"/>
                                          </p:stCondLst>
                                        </p:cTn>
                                        <p:tgtEl>
                                          <p:spTgt spid="7181">
                                            <p:txEl>
                                              <p:pRg st="0" end="0"/>
                                            </p:txEl>
                                          </p:spTgt>
                                        </p:tgtEl>
                                        <p:attrNameLst>
                                          <p:attrName>style.visibility</p:attrName>
                                        </p:attrNameLst>
                                      </p:cBhvr>
                                      <p:to>
                                        <p:strVal val="visible"/>
                                      </p:to>
                                    </p:set>
                                    <p:animEffect transition="in" filter="strips(downLeft)">
                                      <p:cBhvr>
                                        <p:cTn id="51" dur="500"/>
                                        <p:tgtEl>
                                          <p:spTgt spid="7181">
                                            <p:txEl>
                                              <p:pRg st="0" end="0"/>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1" presetClass="entr" presetSubtype="4" fill="hold" grpId="0" nodeType="clickEffect">
                                  <p:stCondLst>
                                    <p:cond delay="0"/>
                                  </p:stCondLst>
                                  <p:childTnLst>
                                    <p:set>
                                      <p:cBhvr>
                                        <p:cTn id="55" dur="1" fill="hold">
                                          <p:stCondLst>
                                            <p:cond delay="0"/>
                                          </p:stCondLst>
                                        </p:cTn>
                                        <p:tgtEl>
                                          <p:spTgt spid="5133"/>
                                        </p:tgtEl>
                                        <p:attrNameLst>
                                          <p:attrName>style.visibility</p:attrName>
                                        </p:attrNameLst>
                                      </p:cBhvr>
                                      <p:to>
                                        <p:strVal val="visible"/>
                                      </p:to>
                                    </p:set>
                                    <p:animEffect transition="in" filter="wheel(4)">
                                      <p:cBhvr>
                                        <p:cTn id="56" dur="2000"/>
                                        <p:tgtEl>
                                          <p:spTgt spid="5133"/>
                                        </p:tgtEl>
                                      </p:cBhvr>
                                    </p:animEffect>
                                  </p:childTnLst>
                                </p:cTn>
                              </p:par>
                            </p:childTnLst>
                          </p:cTn>
                        </p:par>
                      </p:childTnLst>
                    </p:cTn>
                  </p:par>
                  <p:par>
                    <p:cTn id="57" fill="hold">
                      <p:stCondLst>
                        <p:cond delay="indefinite"/>
                      </p:stCondLst>
                      <p:childTnLst>
                        <p:par>
                          <p:cTn id="58" fill="hold">
                            <p:stCondLst>
                              <p:cond delay="0"/>
                            </p:stCondLst>
                            <p:childTnLst>
                              <p:par>
                                <p:cTn id="59" presetID="29" presetClass="entr" presetSubtype="0" fill="hold" grpId="0" nodeType="clickEffect">
                                  <p:stCondLst>
                                    <p:cond delay="0"/>
                                  </p:stCondLst>
                                  <p:childTnLst>
                                    <p:set>
                                      <p:cBhvr>
                                        <p:cTn id="60" dur="1" fill="hold">
                                          <p:stCondLst>
                                            <p:cond delay="0"/>
                                          </p:stCondLst>
                                        </p:cTn>
                                        <p:tgtEl>
                                          <p:spTgt spid="7179"/>
                                        </p:tgtEl>
                                        <p:attrNameLst>
                                          <p:attrName>style.visibility</p:attrName>
                                        </p:attrNameLst>
                                      </p:cBhvr>
                                      <p:to>
                                        <p:strVal val="visible"/>
                                      </p:to>
                                    </p:set>
                                    <p:anim calcmode="lin" valueType="num">
                                      <p:cBhvr>
                                        <p:cTn id="61" dur="1000" fill="hold"/>
                                        <p:tgtEl>
                                          <p:spTgt spid="7179"/>
                                        </p:tgtEl>
                                        <p:attrNameLst>
                                          <p:attrName>ppt_x</p:attrName>
                                        </p:attrNameLst>
                                      </p:cBhvr>
                                      <p:tavLst>
                                        <p:tav tm="0">
                                          <p:val>
                                            <p:strVal val="#ppt_x-.2"/>
                                          </p:val>
                                        </p:tav>
                                        <p:tav tm="100000">
                                          <p:val>
                                            <p:strVal val="#ppt_x"/>
                                          </p:val>
                                        </p:tav>
                                      </p:tavLst>
                                    </p:anim>
                                    <p:anim calcmode="lin" valueType="num">
                                      <p:cBhvr>
                                        <p:cTn id="62" dur="1000" fill="hold"/>
                                        <p:tgtEl>
                                          <p:spTgt spid="7179"/>
                                        </p:tgtEl>
                                        <p:attrNameLst>
                                          <p:attrName>ppt_y</p:attrName>
                                        </p:attrNameLst>
                                      </p:cBhvr>
                                      <p:tavLst>
                                        <p:tav tm="0">
                                          <p:val>
                                            <p:strVal val="#ppt_y"/>
                                          </p:val>
                                        </p:tav>
                                        <p:tav tm="100000">
                                          <p:val>
                                            <p:strVal val="#ppt_y"/>
                                          </p:val>
                                        </p:tav>
                                      </p:tavLst>
                                    </p:anim>
                                    <p:animEffect transition="in" filter="wipe(right)" prLst="gradientSize: 0.1">
                                      <p:cBhvr>
                                        <p:cTn id="63" dur="1000"/>
                                        <p:tgtEl>
                                          <p:spTgt spid="71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5" grpId="0"/>
      <p:bldP spid="7176" grpId="0"/>
      <p:bldP spid="7177" grpId="0"/>
      <p:bldP spid="7178" grpId="0"/>
      <p:bldP spid="7179" grpId="0"/>
      <p:bldP spid="7183" grpId="0"/>
      <p:bldP spid="7184" grpId="0" animBg="1"/>
      <p:bldP spid="5133" grpId="0" animBg="1"/>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4" descr="C:\Users\ACER\Desktop\viền pp\giaoan.link-hinh-nen-powerpoint-don-gian-dep-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000" y="-117475"/>
            <a:ext cx="10160000" cy="7092950"/>
          </a:xfrm>
          <a:prstGeom prst="rect">
            <a:avLst/>
          </a:prstGeom>
          <a:noFill/>
          <a:extLst>
            <a:ext uri="{909E8E84-426E-40DD-AFC4-6F175D3DCCD1}">
              <a14:hiddenFill xmlns:a14="http://schemas.microsoft.com/office/drawing/2010/main">
                <a:solidFill>
                  <a:srgbClr val="FFFFFF"/>
                </a:solidFill>
              </a14:hiddenFill>
            </a:ext>
          </a:extLst>
        </p:spPr>
      </p:pic>
      <p:sp>
        <p:nvSpPr>
          <p:cNvPr id="8197" name="Rectangle 5"/>
          <p:cNvSpPr/>
          <p:nvPr/>
        </p:nvSpPr>
        <p:spPr>
          <a:xfrm>
            <a:off x="838200" y="1879779"/>
            <a:ext cx="7315200" cy="221615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2400" b="1" dirty="0">
                <a:solidFill>
                  <a:srgbClr val="0000FF"/>
                </a:solidFill>
              </a:rPr>
              <a:t>Miêu tả một em bé hoặc một chú mèo, một cái cây, một dòng sông mà ai cũng miêu tả giống nhau thì không ai thích đọc. Vì vậy ngay trong quan sát để miêu tả, người viết phải tìm ra cái mới, cái riêng.</a:t>
            </a:r>
          </a:p>
          <a:p>
            <a:pPr marL="0" lvl="0" indent="0" eaLnBrk="1" hangingPunct="1">
              <a:spcBef>
                <a:spcPct val="0"/>
              </a:spcBef>
              <a:buNone/>
            </a:pPr>
            <a:endParaRPr lang="en-US" altLang="en-US" sz="2400" b="1" dirty="0"/>
          </a:p>
          <a:p>
            <a:pPr marL="0" lvl="0" indent="0" eaLnBrk="1" hangingPunct="1">
              <a:spcBef>
                <a:spcPct val="0"/>
              </a:spcBef>
              <a:buNone/>
            </a:pPr>
            <a:r>
              <a:rPr lang="en-US" altLang="en-US" sz="1800" b="1" dirty="0"/>
              <a:t>                                                                        </a:t>
            </a:r>
            <a:r>
              <a:rPr lang="en-US" altLang="en-US" sz="1800" b="1" i="1" dirty="0"/>
              <a:t>Theo</a:t>
            </a:r>
            <a:r>
              <a:rPr lang="en-US" altLang="en-US" sz="1800" b="1" dirty="0"/>
              <a:t> Phạm Hổ</a:t>
            </a:r>
          </a:p>
        </p:txBody>
      </p:sp>
      <p:sp>
        <p:nvSpPr>
          <p:cNvPr id="8200" name="Text Box 8"/>
          <p:cNvSpPr txBox="1"/>
          <p:nvPr/>
        </p:nvSpPr>
        <p:spPr>
          <a:xfrm>
            <a:off x="838200" y="457200"/>
            <a:ext cx="6477000" cy="1200329"/>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400" dirty="0">
                <a:solidFill>
                  <a:srgbClr val="FF0000"/>
                </a:solidFill>
              </a:rPr>
              <a:t> </a:t>
            </a:r>
            <a:r>
              <a:rPr lang="en-US" altLang="en-US" sz="2400" b="1" dirty="0">
                <a:solidFill>
                  <a:srgbClr val="003300"/>
                </a:solidFill>
              </a:rPr>
              <a:t>Chọn những từ ngữ thích hợp thay thế cho cụm từ “Vì vậy” và giải thích vì sao: Vì thế,Nhưng, Cho nên, Tuy nhiên.</a:t>
            </a:r>
          </a:p>
        </p:txBody>
      </p:sp>
      <p:sp>
        <p:nvSpPr>
          <p:cNvPr id="6149" name="Text Box 9"/>
          <p:cNvSpPr txBox="1"/>
          <p:nvPr/>
        </p:nvSpPr>
        <p:spPr>
          <a:xfrm>
            <a:off x="1219200" y="5334000"/>
            <a:ext cx="19050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endParaRPr lang="en-US" altLang="en-US" sz="1800" dirty="0"/>
          </a:p>
        </p:txBody>
      </p:sp>
      <p:sp>
        <p:nvSpPr>
          <p:cNvPr id="6150" name="Text Box 10"/>
          <p:cNvSpPr txBox="1"/>
          <p:nvPr/>
        </p:nvSpPr>
        <p:spPr>
          <a:xfrm>
            <a:off x="1295400" y="5562600"/>
            <a:ext cx="31242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endParaRPr lang="en-US" altLang="en-US" sz="1800" dirty="0"/>
          </a:p>
        </p:txBody>
      </p:sp>
      <p:sp>
        <p:nvSpPr>
          <p:cNvPr id="6151" name="Text Box 11"/>
          <p:cNvSpPr txBox="1"/>
          <p:nvPr/>
        </p:nvSpPr>
        <p:spPr>
          <a:xfrm>
            <a:off x="1676400" y="5562600"/>
            <a:ext cx="40386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endParaRPr lang="en-US" altLang="en-US" sz="1800" dirty="0"/>
          </a:p>
        </p:txBody>
      </p:sp>
      <p:sp>
        <p:nvSpPr>
          <p:cNvPr id="8204" name="Text Box 12"/>
          <p:cNvSpPr txBox="1"/>
          <p:nvPr/>
        </p:nvSpPr>
        <p:spPr>
          <a:xfrm>
            <a:off x="914400" y="4400729"/>
            <a:ext cx="6553200" cy="45720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400" b="1" dirty="0">
                <a:solidFill>
                  <a:srgbClr val="FF0000"/>
                </a:solidFill>
              </a:rPr>
              <a:t>Các từ có thể thay thế từ vì vậy: Vì thế, Cho nên</a:t>
            </a:r>
          </a:p>
        </p:txBody>
      </p:sp>
      <p:pic>
        <p:nvPicPr>
          <p:cNvPr id="15" name="Picture 14" descr="Cartoon_Mouse"/>
          <p:cNvPicPr>
            <a:picLocks noChangeAspect="1"/>
          </p:cNvPicPr>
          <p:nvPr/>
        </p:nvPicPr>
        <p:blipFill>
          <a:blip r:embed="rId3"/>
          <a:stretch>
            <a:fillRect/>
          </a:stretch>
        </p:blipFill>
        <p:spPr>
          <a:xfrm>
            <a:off x="-603250" y="5326347"/>
            <a:ext cx="1365250" cy="1676400"/>
          </a:xfrm>
          <a:prstGeom prst="rect">
            <a:avLst/>
          </a:prstGeom>
          <a:noFill/>
          <a:ln w="9525">
            <a:noFill/>
          </a:ln>
        </p:spPr>
      </p:pic>
      <p:pic>
        <p:nvPicPr>
          <p:cNvPr id="16" name="Picture 15" descr="tho"/>
          <p:cNvPicPr>
            <a:picLocks noChangeAspect="1"/>
          </p:cNvPicPr>
          <p:nvPr/>
        </p:nvPicPr>
        <p:blipFill>
          <a:blip r:embed="rId4"/>
          <a:stretch>
            <a:fillRect/>
          </a:stretch>
        </p:blipFill>
        <p:spPr>
          <a:xfrm>
            <a:off x="8351370" y="5486400"/>
            <a:ext cx="1524000" cy="1600200"/>
          </a:xfrm>
          <a:prstGeom prst="rect">
            <a:avLst/>
          </a:prstGeom>
          <a:noFill/>
          <a:ln w="9525">
            <a:noFill/>
          </a:ln>
        </p:spPr>
      </p:pic>
      <p:pic>
        <p:nvPicPr>
          <p:cNvPr id="17" name="Picture 2"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42074" y="6019800"/>
            <a:ext cx="1712913" cy="968158"/>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3" descr="C:\Users\ACER\Desktop\viền pp\khom-hoa-nhai.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18357" y="6019800"/>
            <a:ext cx="1135857" cy="1004378"/>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4"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57700" y="6019800"/>
            <a:ext cx="1712913" cy="1055688"/>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5"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16957" y="6019800"/>
            <a:ext cx="1712913" cy="973138"/>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3" descr="C:\Users\ACER\Desktop\viền pp\butterfly2.gif"/>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410200" y="5745956"/>
            <a:ext cx="1312070" cy="502445"/>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3" descr="C:\Users\ACER\Desktop\viền pp\butterfly2.gif"/>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138922" y="5700713"/>
            <a:ext cx="1312070" cy="5024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8200"/>
                                        </p:tgtEl>
                                        <p:attrNameLst>
                                          <p:attrName>style.visibility</p:attrName>
                                        </p:attrNameLst>
                                      </p:cBhvr>
                                      <p:to>
                                        <p:strVal val="visible"/>
                                      </p:to>
                                    </p:set>
                                    <p:anim calcmode="lin" valueType="num">
                                      <p:cBhvr>
                                        <p:cTn id="7" dur="1000" fill="hold"/>
                                        <p:tgtEl>
                                          <p:spTgt spid="8200"/>
                                        </p:tgtEl>
                                        <p:attrNameLst>
                                          <p:attrName>ppt_x</p:attrName>
                                        </p:attrNameLst>
                                      </p:cBhvr>
                                      <p:tavLst>
                                        <p:tav tm="0">
                                          <p:val>
                                            <p:strVal val="#ppt_x-.2"/>
                                          </p:val>
                                        </p:tav>
                                        <p:tav tm="100000">
                                          <p:val>
                                            <p:strVal val="#ppt_x"/>
                                          </p:val>
                                        </p:tav>
                                      </p:tavLst>
                                    </p:anim>
                                    <p:anim calcmode="lin" valueType="num">
                                      <p:cBhvr>
                                        <p:cTn id="8" dur="1000" fill="hold"/>
                                        <p:tgtEl>
                                          <p:spTgt spid="8200"/>
                                        </p:tgtEl>
                                        <p:attrNameLst>
                                          <p:attrName>ppt_y</p:attrName>
                                        </p:attrNameLst>
                                      </p:cBhvr>
                                      <p:tavLst>
                                        <p:tav tm="0">
                                          <p:val>
                                            <p:strVal val="#ppt_y"/>
                                          </p:val>
                                        </p:tav>
                                        <p:tav tm="100000">
                                          <p:val>
                                            <p:strVal val="#ppt_y"/>
                                          </p:val>
                                        </p:tav>
                                      </p:tavLst>
                                    </p:anim>
                                    <p:animEffect transition="in" filter="wipe(right)" prLst="gradientSize: 0.1">
                                      <p:cBhvr>
                                        <p:cTn id="9" dur="1000"/>
                                        <p:tgtEl>
                                          <p:spTgt spid="820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8197"/>
                                        </p:tgtEl>
                                        <p:attrNameLst>
                                          <p:attrName>style.visibility</p:attrName>
                                        </p:attrNameLst>
                                      </p:cBhvr>
                                      <p:to>
                                        <p:strVal val="visible"/>
                                      </p:to>
                                    </p:set>
                                    <p:anim calcmode="lin" valueType="num">
                                      <p:cBhvr additive="base">
                                        <p:cTn id="14" dur="500" fill="hold"/>
                                        <p:tgtEl>
                                          <p:spTgt spid="8197"/>
                                        </p:tgtEl>
                                        <p:attrNameLst>
                                          <p:attrName>ppt_x</p:attrName>
                                        </p:attrNameLst>
                                      </p:cBhvr>
                                      <p:tavLst>
                                        <p:tav tm="0">
                                          <p:val>
                                            <p:strVal val="#ppt_x"/>
                                          </p:val>
                                        </p:tav>
                                        <p:tav tm="100000">
                                          <p:val>
                                            <p:strVal val="#ppt_x"/>
                                          </p:val>
                                        </p:tav>
                                      </p:tavLst>
                                    </p:anim>
                                    <p:anim calcmode="lin" valueType="num">
                                      <p:cBhvr additive="base">
                                        <p:cTn id="15" dur="500" fill="hold"/>
                                        <p:tgtEl>
                                          <p:spTgt spid="8197"/>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0" presetClass="entr" presetSubtype="0" fill="hold" grpId="0" nodeType="clickEffect">
                                  <p:stCondLst>
                                    <p:cond delay="0"/>
                                  </p:stCondLst>
                                  <p:childTnLst>
                                    <p:set>
                                      <p:cBhvr>
                                        <p:cTn id="19" dur="1" fill="hold">
                                          <p:stCondLst>
                                            <p:cond delay="0"/>
                                          </p:stCondLst>
                                        </p:cTn>
                                        <p:tgtEl>
                                          <p:spTgt spid="8204"/>
                                        </p:tgtEl>
                                        <p:attrNameLst>
                                          <p:attrName>style.visibility</p:attrName>
                                        </p:attrNameLst>
                                      </p:cBhvr>
                                      <p:to>
                                        <p:strVal val="visible"/>
                                      </p:to>
                                    </p:set>
                                    <p:animEffect transition="in" filter="wedge">
                                      <p:cBhvr>
                                        <p:cTn id="20" dur="2000"/>
                                        <p:tgtEl>
                                          <p:spTgt spid="82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7" grpId="0"/>
      <p:bldP spid="8200" grpId="0"/>
      <p:bldP spid="820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4" descr="C:\Users\ACER\Desktop\viền pp\giaoan.link-hinh-nen-powerpoint-don-gian-dep-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000" y="-117475"/>
            <a:ext cx="10160000" cy="7092950"/>
          </a:xfrm>
          <a:prstGeom prst="rect">
            <a:avLst/>
          </a:prstGeom>
          <a:noFill/>
          <a:extLst>
            <a:ext uri="{909E8E84-426E-40DD-AFC4-6F175D3DCCD1}">
              <a14:hiddenFill xmlns:a14="http://schemas.microsoft.com/office/drawing/2010/main">
                <a:solidFill>
                  <a:srgbClr val="FFFFFF"/>
                </a:solidFill>
              </a14:hiddenFill>
            </a:ext>
          </a:extLst>
        </p:spPr>
      </p:pic>
      <p:sp>
        <p:nvSpPr>
          <p:cNvPr id="9223" name="Text Box 7"/>
          <p:cNvSpPr txBox="1"/>
          <p:nvPr/>
        </p:nvSpPr>
        <p:spPr>
          <a:xfrm>
            <a:off x="266700" y="533400"/>
            <a:ext cx="8648700" cy="95408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800" dirty="0">
                <a:solidFill>
                  <a:srgbClr val="FF0000"/>
                </a:solidFill>
              </a:rPr>
              <a:t>2. </a:t>
            </a:r>
            <a:r>
              <a:rPr lang="en-US" altLang="en-US" sz="2800" b="1" dirty="0"/>
              <a:t>Tìm thêm những từ ngữ mà em biết có tác dụng giống như cụm từ </a:t>
            </a:r>
            <a:r>
              <a:rPr lang="en-US" altLang="en-US" sz="2800" b="1" dirty="0">
                <a:solidFill>
                  <a:srgbClr val="FF0000"/>
                </a:solidFill>
              </a:rPr>
              <a:t>vì vậy</a:t>
            </a:r>
            <a:r>
              <a:rPr lang="en-US" altLang="en-US" sz="2800" dirty="0">
                <a:solidFill>
                  <a:srgbClr val="FF0000"/>
                </a:solidFill>
              </a:rPr>
              <a:t> </a:t>
            </a:r>
            <a:r>
              <a:rPr lang="en-US" altLang="en-US" sz="2800" b="1" dirty="0"/>
              <a:t>ở đoạn văn trên.</a:t>
            </a:r>
          </a:p>
        </p:txBody>
      </p:sp>
      <p:sp>
        <p:nvSpPr>
          <p:cNvPr id="9224" name="Text Box 8"/>
          <p:cNvSpPr txBox="1"/>
          <p:nvPr/>
        </p:nvSpPr>
        <p:spPr>
          <a:xfrm>
            <a:off x="228600" y="1746250"/>
            <a:ext cx="7772400" cy="12001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400" b="1" dirty="0"/>
              <a:t>Những từ ngữ có tác dụng nối giống cụm từ</a:t>
            </a:r>
            <a:r>
              <a:rPr lang="en-US" altLang="en-US" sz="2400" dirty="0"/>
              <a:t> </a:t>
            </a:r>
            <a:r>
              <a:rPr lang="en-US" altLang="en-US" sz="2400" b="1" dirty="0">
                <a:solidFill>
                  <a:srgbClr val="FF0000"/>
                </a:solidFill>
              </a:rPr>
              <a:t>vì vậy </a:t>
            </a:r>
            <a:r>
              <a:rPr lang="en-US" altLang="en-US" sz="2400" b="1" dirty="0"/>
              <a:t>là:</a:t>
            </a:r>
            <a:r>
              <a:rPr lang="en-US" altLang="en-US" sz="2400" dirty="0"/>
              <a:t> </a:t>
            </a:r>
            <a:r>
              <a:rPr lang="en-US" altLang="en-US" sz="2400" b="1" dirty="0">
                <a:solidFill>
                  <a:srgbClr val="FF0000"/>
                </a:solidFill>
              </a:rPr>
              <a:t>Cho nên, vì thế, do đó, tuy nhiên, mặc dù, nhưng, thậm chí, cuối cùng, ngoài ra, mặt khác…</a:t>
            </a:r>
          </a:p>
        </p:txBody>
      </p:sp>
      <p:sp>
        <p:nvSpPr>
          <p:cNvPr id="9225" name="Text Box 9"/>
          <p:cNvSpPr txBox="1"/>
          <p:nvPr/>
        </p:nvSpPr>
        <p:spPr>
          <a:xfrm>
            <a:off x="228600" y="3251200"/>
            <a:ext cx="8686800" cy="523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800" b="1" dirty="0"/>
              <a:t>Em hiểu thế nào là liên kết câu bằng từ ngữ nối?</a:t>
            </a:r>
          </a:p>
        </p:txBody>
      </p:sp>
      <p:sp>
        <p:nvSpPr>
          <p:cNvPr id="9226" name="Text Box 10"/>
          <p:cNvSpPr txBox="1"/>
          <p:nvPr/>
        </p:nvSpPr>
        <p:spPr>
          <a:xfrm>
            <a:off x="266700" y="4089400"/>
            <a:ext cx="8877300" cy="13843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800" b="1" dirty="0">
                <a:solidFill>
                  <a:srgbClr val="0000FF"/>
                </a:solidFill>
              </a:rPr>
              <a:t>Liên kết câu bằng từ ngữ nối là dùng các từ ngữ có tác dụng kết nối để liên kết các câu, các đoạn trong bài.</a:t>
            </a:r>
            <a:r>
              <a:rPr lang="en-US" altLang="en-US" sz="1800" b="1" dirty="0">
                <a:solidFill>
                  <a:srgbClr val="0000FF"/>
                </a:solidFill>
              </a:rPr>
              <a:t> </a:t>
            </a:r>
          </a:p>
        </p:txBody>
      </p:sp>
      <p:pic>
        <p:nvPicPr>
          <p:cNvPr id="20" name="Picture 19" descr="Cartoon_Mouse"/>
          <p:cNvPicPr>
            <a:picLocks noChangeAspect="1"/>
          </p:cNvPicPr>
          <p:nvPr/>
        </p:nvPicPr>
        <p:blipFill>
          <a:blip r:embed="rId3"/>
          <a:stretch>
            <a:fillRect/>
          </a:stretch>
        </p:blipFill>
        <p:spPr>
          <a:xfrm>
            <a:off x="-146050" y="5326347"/>
            <a:ext cx="1365250" cy="1676400"/>
          </a:xfrm>
          <a:prstGeom prst="rect">
            <a:avLst/>
          </a:prstGeom>
          <a:noFill/>
          <a:ln w="9525">
            <a:noFill/>
          </a:ln>
        </p:spPr>
      </p:pic>
      <p:pic>
        <p:nvPicPr>
          <p:cNvPr id="21" name="Picture 20" descr="tho"/>
          <p:cNvPicPr>
            <a:picLocks noChangeAspect="1"/>
          </p:cNvPicPr>
          <p:nvPr/>
        </p:nvPicPr>
        <p:blipFill>
          <a:blip r:embed="rId4"/>
          <a:stretch>
            <a:fillRect/>
          </a:stretch>
        </p:blipFill>
        <p:spPr>
          <a:xfrm>
            <a:off x="8351370" y="5486400"/>
            <a:ext cx="1524000" cy="1600200"/>
          </a:xfrm>
          <a:prstGeom prst="rect">
            <a:avLst/>
          </a:prstGeom>
          <a:noFill/>
          <a:ln w="9525">
            <a:noFill/>
          </a:ln>
        </p:spPr>
      </p:pic>
      <p:pic>
        <p:nvPicPr>
          <p:cNvPr id="22" name="Picture 2"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42074" y="6019800"/>
            <a:ext cx="1712913" cy="968158"/>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3" descr="C:\Users\ACER\Desktop\viền pp\khom-hoa-nhai.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18357" y="6019800"/>
            <a:ext cx="1135857" cy="1004378"/>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4"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57700" y="6019800"/>
            <a:ext cx="1712913" cy="1055688"/>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5"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16957" y="6019800"/>
            <a:ext cx="1712913" cy="973138"/>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3" descr="C:\Users\ACER\Desktop\viền pp\butterfly2.gif"/>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410200" y="5745956"/>
            <a:ext cx="1312070" cy="502445"/>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3" descr="C:\Users\ACER\Desktop\viền pp\butterfly2.gif"/>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138922" y="5700713"/>
            <a:ext cx="1312070" cy="5024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9223"/>
                                        </p:tgtEl>
                                        <p:attrNameLst>
                                          <p:attrName>style.visibility</p:attrName>
                                        </p:attrNameLst>
                                      </p:cBhvr>
                                      <p:to>
                                        <p:strVal val="visible"/>
                                      </p:to>
                                    </p:set>
                                    <p:animEffect transition="in" filter="diamond(in)">
                                      <p:cBhvr>
                                        <p:cTn id="7" dur="2000"/>
                                        <p:tgtEl>
                                          <p:spTgt spid="9223"/>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9224"/>
                                        </p:tgtEl>
                                        <p:attrNameLst>
                                          <p:attrName>style.visibility</p:attrName>
                                        </p:attrNameLst>
                                      </p:cBhvr>
                                      <p:to>
                                        <p:strVal val="visible"/>
                                      </p:to>
                                    </p:set>
                                    <p:anim calcmode="lin" valueType="num">
                                      <p:cBhvr>
                                        <p:cTn id="12" dur="1000" fill="hold"/>
                                        <p:tgtEl>
                                          <p:spTgt spid="9224"/>
                                        </p:tgtEl>
                                        <p:attrNameLst>
                                          <p:attrName>ppt_w</p:attrName>
                                        </p:attrNameLst>
                                      </p:cBhvr>
                                      <p:tavLst>
                                        <p:tav tm="0">
                                          <p:val>
                                            <p:strVal val="#ppt_w*0.70"/>
                                          </p:val>
                                        </p:tav>
                                        <p:tav tm="100000">
                                          <p:val>
                                            <p:strVal val="#ppt_w"/>
                                          </p:val>
                                        </p:tav>
                                      </p:tavLst>
                                    </p:anim>
                                    <p:anim calcmode="lin" valueType="num">
                                      <p:cBhvr>
                                        <p:cTn id="13" dur="1000" fill="hold"/>
                                        <p:tgtEl>
                                          <p:spTgt spid="9224"/>
                                        </p:tgtEl>
                                        <p:attrNameLst>
                                          <p:attrName>ppt_h</p:attrName>
                                        </p:attrNameLst>
                                      </p:cBhvr>
                                      <p:tavLst>
                                        <p:tav tm="0">
                                          <p:val>
                                            <p:strVal val="#ppt_h"/>
                                          </p:val>
                                        </p:tav>
                                        <p:tav tm="100000">
                                          <p:val>
                                            <p:strVal val="#ppt_h"/>
                                          </p:val>
                                        </p:tav>
                                      </p:tavLst>
                                    </p:anim>
                                    <p:animEffect transition="in" filter="fade">
                                      <p:cBhvr>
                                        <p:cTn id="14" dur="1000"/>
                                        <p:tgtEl>
                                          <p:spTgt spid="9224"/>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225"/>
                                        </p:tgtEl>
                                        <p:attrNameLst>
                                          <p:attrName>style.visibility</p:attrName>
                                        </p:attrNameLst>
                                      </p:cBhvr>
                                      <p:to>
                                        <p:strVal val="visible"/>
                                      </p:to>
                                    </p:set>
                                    <p:anim calcmode="lin" valueType="num">
                                      <p:cBhvr additive="base">
                                        <p:cTn id="19" dur="500" fill="hold"/>
                                        <p:tgtEl>
                                          <p:spTgt spid="9225"/>
                                        </p:tgtEl>
                                        <p:attrNameLst>
                                          <p:attrName>ppt_x</p:attrName>
                                        </p:attrNameLst>
                                      </p:cBhvr>
                                      <p:tavLst>
                                        <p:tav tm="0">
                                          <p:val>
                                            <p:strVal val="#ppt_x"/>
                                          </p:val>
                                        </p:tav>
                                        <p:tav tm="100000">
                                          <p:val>
                                            <p:strVal val="#ppt_x"/>
                                          </p:val>
                                        </p:tav>
                                      </p:tavLst>
                                    </p:anim>
                                    <p:anim calcmode="lin" valueType="num">
                                      <p:cBhvr additive="base">
                                        <p:cTn id="20" dur="500" fill="hold"/>
                                        <p:tgtEl>
                                          <p:spTgt spid="922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0" presetClass="entr" presetSubtype="0" fill="hold" grpId="0" nodeType="clickEffect">
                                  <p:stCondLst>
                                    <p:cond delay="0"/>
                                  </p:stCondLst>
                                  <p:childTnLst>
                                    <p:set>
                                      <p:cBhvr>
                                        <p:cTn id="24" dur="1" fill="hold">
                                          <p:stCondLst>
                                            <p:cond delay="0"/>
                                          </p:stCondLst>
                                        </p:cTn>
                                        <p:tgtEl>
                                          <p:spTgt spid="9226"/>
                                        </p:tgtEl>
                                        <p:attrNameLst>
                                          <p:attrName>style.visibility</p:attrName>
                                        </p:attrNameLst>
                                      </p:cBhvr>
                                      <p:to>
                                        <p:strVal val="visible"/>
                                      </p:to>
                                    </p:set>
                                    <p:animEffect transition="in" filter="wedge">
                                      <p:cBhvr>
                                        <p:cTn id="25" dur="2000"/>
                                        <p:tgtEl>
                                          <p:spTgt spid="92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3" grpId="0"/>
      <p:bldP spid="9224" grpId="0"/>
      <p:bldP spid="9225" grpId="0"/>
      <p:bldP spid="922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4" descr="C:\Users\ACER\Desktop\viền pp\giaoan.link-hinh-nen-powerpoint-don-gian-dep-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000" y="-152400"/>
            <a:ext cx="10160000" cy="7092950"/>
          </a:xfrm>
          <a:prstGeom prst="rect">
            <a:avLst/>
          </a:prstGeom>
          <a:noFill/>
          <a:extLst>
            <a:ext uri="{909E8E84-426E-40DD-AFC4-6F175D3DCCD1}">
              <a14:hiddenFill xmlns:a14="http://schemas.microsoft.com/office/drawing/2010/main">
                <a:solidFill>
                  <a:srgbClr val="FFFFFF"/>
                </a:solidFill>
              </a14:hiddenFill>
            </a:ext>
          </a:extLst>
        </p:spPr>
      </p:pic>
      <p:sp>
        <p:nvSpPr>
          <p:cNvPr id="8195" name="Text Box 8"/>
          <p:cNvSpPr txBox="1"/>
          <p:nvPr/>
        </p:nvSpPr>
        <p:spPr>
          <a:xfrm>
            <a:off x="1066800" y="2209800"/>
            <a:ext cx="45720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endParaRPr lang="en-US" altLang="en-US" sz="1800" dirty="0"/>
          </a:p>
        </p:txBody>
      </p:sp>
      <p:sp>
        <p:nvSpPr>
          <p:cNvPr id="10249" name="Text Box 9"/>
          <p:cNvSpPr txBox="1"/>
          <p:nvPr/>
        </p:nvSpPr>
        <p:spPr>
          <a:xfrm>
            <a:off x="2014104" y="1308397"/>
            <a:ext cx="4114800" cy="92333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5400" b="1" dirty="0">
                <a:solidFill>
                  <a:srgbClr val="FF0000"/>
                </a:solidFill>
              </a:rPr>
              <a:t>II. </a:t>
            </a:r>
            <a:r>
              <a:rPr lang="en-US" altLang="en-US" sz="5400" b="1" u="sng" dirty="0">
                <a:solidFill>
                  <a:srgbClr val="FF0000"/>
                </a:solidFill>
              </a:rPr>
              <a:t>Ghi nhớ</a:t>
            </a:r>
          </a:p>
        </p:txBody>
      </p:sp>
      <p:sp>
        <p:nvSpPr>
          <p:cNvPr id="10250" name="Text Box 10"/>
          <p:cNvSpPr txBox="1"/>
          <p:nvPr/>
        </p:nvSpPr>
        <p:spPr>
          <a:xfrm>
            <a:off x="457200" y="2443162"/>
            <a:ext cx="8609013" cy="255454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b="1" dirty="0"/>
              <a:t>Để thể hiện mối quan hệ về nội dung giữa các câu trong bài, ta có thể liên kết các câu ấy bằng quan hệ từ hoặc một số từ ngữ có</a:t>
            </a:r>
            <a:r>
              <a:rPr lang="en-US" altLang="en-US" b="1" dirty="0">
                <a:solidFill>
                  <a:srgbClr val="0000FF"/>
                </a:solidFill>
              </a:rPr>
              <a:t> tác dụng nối kết</a:t>
            </a:r>
            <a:r>
              <a:rPr lang="en-US" altLang="en-US" b="1" dirty="0"/>
              <a:t> như: </a:t>
            </a:r>
            <a:r>
              <a:rPr lang="en-US" altLang="en-US" b="1" dirty="0">
                <a:solidFill>
                  <a:srgbClr val="FF0000"/>
                </a:solidFill>
              </a:rPr>
              <a:t>nhưng, tuy nhiên, thậm chí, cuối cùng, ngoài ra, mặt khác, trái lại, đồng thời</a:t>
            </a:r>
            <a:r>
              <a:rPr lang="en-US" altLang="en-US" b="1" dirty="0"/>
              <a:t>,…</a:t>
            </a:r>
          </a:p>
        </p:txBody>
      </p:sp>
      <p:sp>
        <p:nvSpPr>
          <p:cNvPr id="10251" name="Text Box 11"/>
          <p:cNvSpPr txBox="1"/>
          <p:nvPr/>
        </p:nvSpPr>
        <p:spPr>
          <a:xfrm>
            <a:off x="76200" y="762000"/>
            <a:ext cx="8001000" cy="95410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800" b="1" dirty="0"/>
              <a:t>Để thể hiện mối quan hệ về nội dung giữa các câu trong bài, ta có thể liên kết các câu ấy như thế nào.</a:t>
            </a:r>
          </a:p>
        </p:txBody>
      </p:sp>
      <p:sp>
        <p:nvSpPr>
          <p:cNvPr id="8199" name="AutoShape 13">
            <a:hlinkClick r:id="rId3" action="ppaction://hlinkfile"/>
          </p:cNvPr>
          <p:cNvSpPr/>
          <p:nvPr/>
        </p:nvSpPr>
        <p:spPr>
          <a:xfrm>
            <a:off x="7772400" y="5791200"/>
            <a:ext cx="990600" cy="685800"/>
          </a:xfrm>
          <a:prstGeom prst="smileyFace">
            <a:avLst>
              <a:gd name="adj" fmla="val 4653"/>
            </a:avLst>
          </a:prstGeom>
          <a:solidFill>
            <a:schemeClr val="accent1"/>
          </a:solidFill>
          <a:ln w="9525" cap="flat" cmpd="sng">
            <a:solidFill>
              <a:schemeClr val="tx1"/>
            </a:solidFill>
            <a:prstDash val="solid"/>
            <a:headEnd type="none" w="med" len="med"/>
            <a:tailEnd type="none" w="med" len="med"/>
          </a:ln>
        </p:spPr>
        <p:txBody>
          <a:bodyPr wrap="none" anchor="ct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endParaRPr lang="en-US" altLang="en-US" sz="1800" dirty="0"/>
          </a:p>
        </p:txBody>
      </p:sp>
      <p:pic>
        <p:nvPicPr>
          <p:cNvPr id="12" name="Picture 11" descr="Cartoon_Mouse"/>
          <p:cNvPicPr>
            <a:picLocks noChangeAspect="1"/>
          </p:cNvPicPr>
          <p:nvPr/>
        </p:nvPicPr>
        <p:blipFill>
          <a:blip r:embed="rId4"/>
          <a:stretch>
            <a:fillRect/>
          </a:stretch>
        </p:blipFill>
        <p:spPr>
          <a:xfrm>
            <a:off x="-603250" y="5326347"/>
            <a:ext cx="1365250" cy="1676400"/>
          </a:xfrm>
          <a:prstGeom prst="rect">
            <a:avLst/>
          </a:prstGeom>
          <a:noFill/>
          <a:ln w="9525">
            <a:noFill/>
          </a:ln>
        </p:spPr>
      </p:pic>
      <p:pic>
        <p:nvPicPr>
          <p:cNvPr id="13" name="Picture 12" descr="tho"/>
          <p:cNvPicPr>
            <a:picLocks noChangeAspect="1"/>
          </p:cNvPicPr>
          <p:nvPr/>
        </p:nvPicPr>
        <p:blipFill>
          <a:blip r:embed="rId5"/>
          <a:stretch>
            <a:fillRect/>
          </a:stretch>
        </p:blipFill>
        <p:spPr>
          <a:xfrm>
            <a:off x="8351370" y="5486400"/>
            <a:ext cx="1524000" cy="1600200"/>
          </a:xfrm>
          <a:prstGeom prst="rect">
            <a:avLst/>
          </a:prstGeom>
          <a:noFill/>
          <a:ln w="9525">
            <a:noFill/>
          </a:ln>
        </p:spPr>
      </p:pic>
      <p:pic>
        <p:nvPicPr>
          <p:cNvPr id="14" name="Picture 2" descr="C:\Users\ACER\Desktop\viền pp\khom-hoa-nhai.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42074" y="6019800"/>
            <a:ext cx="1712913" cy="968158"/>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 descr="C:\Users\ACER\Desktop\viền pp\khom-hoa-nhai.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18357" y="6019800"/>
            <a:ext cx="1135857" cy="1004378"/>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C:\Users\ACER\Desktop\viền pp\khom-hoa-nhai.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57700" y="6019800"/>
            <a:ext cx="1712913" cy="1055688"/>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5" descr="C:\Users\ACER\Desktop\viền pp\khom-hoa-nhai.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16957" y="6019800"/>
            <a:ext cx="1712913" cy="973138"/>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3" descr="C:\Users\ACER\Desktop\viền pp\butterfly2.gif"/>
          <p:cNvPicPr>
            <a:picLocks noChangeAspect="1" noChangeArrowheads="1" noCrop="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410200" y="5745956"/>
            <a:ext cx="1312070" cy="502445"/>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3" descr="C:\Users\ACER\Desktop\viền pp\butterfly2.gif"/>
          <p:cNvPicPr>
            <a:picLocks noChangeAspect="1" noChangeArrowheads="1" noCrop="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138922" y="5700713"/>
            <a:ext cx="1312070" cy="5024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10250"/>
                                        </p:tgtEl>
                                        <p:attrNameLst>
                                          <p:attrName>style.visibility</p:attrName>
                                        </p:attrNameLst>
                                      </p:cBhvr>
                                      <p:to>
                                        <p:strVal val="visible"/>
                                      </p:to>
                                    </p:set>
                                    <p:animEffect transition="in" filter="barn(inHorizontal)">
                                      <p:cBhvr>
                                        <p:cTn id="7" dur="500"/>
                                        <p:tgtEl>
                                          <p:spTgt spid="10250"/>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xit" presetSubtype="32" fill="hold" grpId="0" nodeType="clickEffect">
                                  <p:stCondLst>
                                    <p:cond delay="0"/>
                                  </p:stCondLst>
                                  <p:childTnLst>
                                    <p:anim calcmode="lin" valueType="num">
                                      <p:cBhvr>
                                        <p:cTn id="11" dur="500"/>
                                        <p:tgtEl>
                                          <p:spTgt spid="10251"/>
                                        </p:tgtEl>
                                        <p:attrNameLst>
                                          <p:attrName>ppt_w</p:attrName>
                                        </p:attrNameLst>
                                      </p:cBhvr>
                                      <p:tavLst>
                                        <p:tav tm="0">
                                          <p:val>
                                            <p:strVal val="ppt_w"/>
                                          </p:val>
                                        </p:tav>
                                        <p:tav tm="100000">
                                          <p:val>
                                            <p:fltVal val="0"/>
                                          </p:val>
                                        </p:tav>
                                      </p:tavLst>
                                    </p:anim>
                                    <p:anim calcmode="lin" valueType="num">
                                      <p:cBhvr>
                                        <p:cTn id="12" dur="500"/>
                                        <p:tgtEl>
                                          <p:spTgt spid="10251"/>
                                        </p:tgtEl>
                                        <p:attrNameLst>
                                          <p:attrName>ppt_h</p:attrName>
                                        </p:attrNameLst>
                                      </p:cBhvr>
                                      <p:tavLst>
                                        <p:tav tm="0">
                                          <p:val>
                                            <p:strVal val="ppt_h"/>
                                          </p:val>
                                        </p:tav>
                                        <p:tav tm="100000">
                                          <p:val>
                                            <p:fltVal val="0"/>
                                          </p:val>
                                        </p:tav>
                                      </p:tavLst>
                                    </p:anim>
                                    <p:animEffect transition="out" filter="fade">
                                      <p:cBhvr>
                                        <p:cTn id="13" dur="500"/>
                                        <p:tgtEl>
                                          <p:spTgt spid="10251"/>
                                        </p:tgtEl>
                                      </p:cBhvr>
                                    </p:animEffect>
                                    <p:set>
                                      <p:cBhvr>
                                        <p:cTn id="14" dur="1" fill="hold">
                                          <p:stCondLst>
                                            <p:cond delay="499"/>
                                          </p:stCondLst>
                                        </p:cTn>
                                        <p:tgtEl>
                                          <p:spTgt spid="10251"/>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0249"/>
                                        </p:tgtEl>
                                        <p:attrNameLst>
                                          <p:attrName>style.visibility</p:attrName>
                                        </p:attrNameLst>
                                      </p:cBhvr>
                                      <p:to>
                                        <p:strVal val="visible"/>
                                      </p:to>
                                    </p:set>
                                    <p:animEffect transition="in" filter="fade">
                                      <p:cBhvr>
                                        <p:cTn id="19" dur="1000"/>
                                        <p:tgtEl>
                                          <p:spTgt spid="10249"/>
                                        </p:tgtEl>
                                      </p:cBhvr>
                                    </p:animEffect>
                                    <p:anim calcmode="lin" valueType="num">
                                      <p:cBhvr>
                                        <p:cTn id="20" dur="1000" fill="hold"/>
                                        <p:tgtEl>
                                          <p:spTgt spid="10249"/>
                                        </p:tgtEl>
                                        <p:attrNameLst>
                                          <p:attrName>ppt_x</p:attrName>
                                        </p:attrNameLst>
                                      </p:cBhvr>
                                      <p:tavLst>
                                        <p:tav tm="0">
                                          <p:val>
                                            <p:strVal val="#ppt_x"/>
                                          </p:val>
                                        </p:tav>
                                        <p:tav tm="100000">
                                          <p:val>
                                            <p:strVal val="#ppt_x"/>
                                          </p:val>
                                        </p:tav>
                                      </p:tavLst>
                                    </p:anim>
                                    <p:anim calcmode="lin" valueType="num">
                                      <p:cBhvr>
                                        <p:cTn id="21" dur="1000" fill="hold"/>
                                        <p:tgtEl>
                                          <p:spTgt spid="1024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9" grpId="0"/>
      <p:bldP spid="10250" grpId="0"/>
      <p:bldP spid="1025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4" descr="C:\Users\ACER\Desktop\viền pp\giaoan.link-hinh-nen-powerpoint-don-gian-dep-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000" y="-82550"/>
            <a:ext cx="10160000" cy="7092950"/>
          </a:xfrm>
          <a:prstGeom prst="rect">
            <a:avLst/>
          </a:prstGeom>
          <a:noFill/>
          <a:extLst>
            <a:ext uri="{909E8E84-426E-40DD-AFC4-6F175D3DCCD1}">
              <a14:hiddenFill xmlns:a14="http://schemas.microsoft.com/office/drawing/2010/main">
                <a:solidFill>
                  <a:srgbClr val="FFFFFF"/>
                </a:solidFill>
              </a14:hiddenFill>
            </a:ext>
          </a:extLst>
        </p:spPr>
      </p:pic>
      <p:sp>
        <p:nvSpPr>
          <p:cNvPr id="11274" name="Text Box 10"/>
          <p:cNvSpPr txBox="1"/>
          <p:nvPr/>
        </p:nvSpPr>
        <p:spPr>
          <a:xfrm>
            <a:off x="2057399" y="1143000"/>
            <a:ext cx="6097587" cy="1015663"/>
          </a:xfrm>
          <a:prstGeom prst="rect">
            <a:avLst/>
          </a:prstGeom>
          <a:noFill/>
          <a:ln w="9525" cap="flat" cmpd="sng">
            <a:solidFill>
              <a:schemeClr val="bg1"/>
            </a:solidFill>
            <a:prstDash val="solid"/>
            <a:miter/>
            <a:headEnd type="none" w="med" len="med"/>
            <a:tailEnd type="none" w="med" len="med"/>
          </a:ln>
        </p:spPr>
        <p:txBody>
          <a:bodyPr wrap="squar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6000" b="1" dirty="0">
                <a:solidFill>
                  <a:srgbClr val="FF0000"/>
                </a:solidFill>
              </a:rPr>
              <a:t>III. Luyện tập</a:t>
            </a:r>
          </a:p>
        </p:txBody>
      </p:sp>
      <p:sp>
        <p:nvSpPr>
          <p:cNvPr id="11275" name="Text Box 11"/>
          <p:cNvSpPr txBox="1"/>
          <p:nvPr/>
        </p:nvSpPr>
        <p:spPr>
          <a:xfrm>
            <a:off x="152400" y="2513013"/>
            <a:ext cx="8839200" cy="95410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800" b="1" dirty="0">
                <a:solidFill>
                  <a:srgbClr val="003300"/>
                </a:solidFill>
              </a:rPr>
              <a:t>1.Đọc bài văn </a:t>
            </a:r>
            <a:r>
              <a:rPr lang="en-US" altLang="en-US" sz="2800" b="1" dirty="0">
                <a:solidFill>
                  <a:srgbClr val="0000FF"/>
                </a:solidFill>
              </a:rPr>
              <a:t>Qua những mùa hoa</a:t>
            </a:r>
            <a:r>
              <a:rPr lang="en-US" altLang="en-US" sz="2800" b="1" dirty="0">
                <a:solidFill>
                  <a:srgbClr val="003300"/>
                </a:solidFill>
              </a:rPr>
              <a:t> tìm các từ ngữ có tác dụng </a:t>
            </a:r>
            <a:r>
              <a:rPr lang="en-US" altLang="en-US" sz="2800" b="1" dirty="0" err="1">
                <a:solidFill>
                  <a:srgbClr val="003300"/>
                </a:solidFill>
              </a:rPr>
              <a:t>nối</a:t>
            </a:r>
            <a:r>
              <a:rPr lang="en-US" altLang="en-US" sz="2800" b="1" dirty="0">
                <a:solidFill>
                  <a:srgbClr val="003300"/>
                </a:solidFill>
              </a:rPr>
              <a:t> </a:t>
            </a:r>
            <a:r>
              <a:rPr lang="en-US" altLang="en-US" sz="2800" b="1" dirty="0" err="1">
                <a:solidFill>
                  <a:srgbClr val="003300"/>
                </a:solidFill>
              </a:rPr>
              <a:t>trong</a:t>
            </a:r>
            <a:r>
              <a:rPr lang="en-US" altLang="en-US" sz="2800" b="1" dirty="0">
                <a:solidFill>
                  <a:srgbClr val="003300"/>
                </a:solidFill>
              </a:rPr>
              <a:t> </a:t>
            </a:r>
            <a:r>
              <a:rPr lang="en-US" altLang="en-US" sz="2800" b="1" dirty="0" err="1">
                <a:solidFill>
                  <a:srgbClr val="003300"/>
                </a:solidFill>
              </a:rPr>
              <a:t>ba</a:t>
            </a:r>
            <a:r>
              <a:rPr lang="en-US" altLang="en-US" sz="2800" b="1" dirty="0">
                <a:solidFill>
                  <a:srgbClr val="003300"/>
                </a:solidFill>
              </a:rPr>
              <a:t> </a:t>
            </a:r>
            <a:r>
              <a:rPr lang="en-US" altLang="en-US" sz="2800" b="1" dirty="0" err="1">
                <a:solidFill>
                  <a:srgbClr val="003300"/>
                </a:solidFill>
              </a:rPr>
              <a:t>đoạn</a:t>
            </a:r>
            <a:r>
              <a:rPr lang="en-US" altLang="en-US" sz="2800" b="1" dirty="0">
                <a:solidFill>
                  <a:srgbClr val="003300"/>
                </a:solidFill>
              </a:rPr>
              <a:t> </a:t>
            </a:r>
            <a:r>
              <a:rPr lang="en-US" altLang="en-US" sz="2800" b="1" dirty="0" err="1">
                <a:solidFill>
                  <a:srgbClr val="003300"/>
                </a:solidFill>
              </a:rPr>
              <a:t>văn</a:t>
            </a:r>
            <a:r>
              <a:rPr lang="en-US" altLang="en-US" sz="2800" b="1" dirty="0">
                <a:solidFill>
                  <a:srgbClr val="003300"/>
                </a:solidFill>
              </a:rPr>
              <a:t> </a:t>
            </a:r>
            <a:r>
              <a:rPr lang="en-US" altLang="en-US" sz="2800" b="1" dirty="0" err="1">
                <a:solidFill>
                  <a:srgbClr val="003300"/>
                </a:solidFill>
              </a:rPr>
              <a:t>đầu</a:t>
            </a:r>
            <a:r>
              <a:rPr lang="en-US" altLang="en-US" sz="2800" b="1" dirty="0">
                <a:solidFill>
                  <a:srgbClr val="003300"/>
                </a:solidFill>
              </a:rPr>
              <a:t> </a:t>
            </a:r>
            <a:r>
              <a:rPr lang="en-US" altLang="en-US" sz="2800" b="1" dirty="0" err="1">
                <a:solidFill>
                  <a:srgbClr val="003300"/>
                </a:solidFill>
              </a:rPr>
              <a:t>hoặc</a:t>
            </a:r>
            <a:r>
              <a:rPr lang="en-US" altLang="en-US" sz="2800" b="1" dirty="0">
                <a:solidFill>
                  <a:srgbClr val="003300"/>
                </a:solidFill>
              </a:rPr>
              <a:t> </a:t>
            </a:r>
            <a:r>
              <a:rPr lang="en-US" altLang="en-US" sz="2800" b="1" dirty="0" err="1">
                <a:solidFill>
                  <a:srgbClr val="003300"/>
                </a:solidFill>
              </a:rPr>
              <a:t>bốn</a:t>
            </a:r>
            <a:r>
              <a:rPr lang="en-US" altLang="en-US" sz="2800" b="1" dirty="0">
                <a:solidFill>
                  <a:srgbClr val="003300"/>
                </a:solidFill>
              </a:rPr>
              <a:t> </a:t>
            </a:r>
            <a:r>
              <a:rPr lang="en-US" altLang="en-US" sz="2800" b="1" dirty="0" err="1">
                <a:solidFill>
                  <a:srgbClr val="003300"/>
                </a:solidFill>
              </a:rPr>
              <a:t>đoạn</a:t>
            </a:r>
            <a:r>
              <a:rPr lang="en-US" altLang="en-US" sz="2800" b="1" dirty="0">
                <a:solidFill>
                  <a:srgbClr val="003300"/>
                </a:solidFill>
              </a:rPr>
              <a:t> </a:t>
            </a:r>
            <a:r>
              <a:rPr lang="en-US" altLang="en-US" sz="2800" b="1" dirty="0" err="1">
                <a:solidFill>
                  <a:srgbClr val="003300"/>
                </a:solidFill>
              </a:rPr>
              <a:t>văn</a:t>
            </a:r>
            <a:r>
              <a:rPr lang="en-US" altLang="en-US" sz="2800" b="1" dirty="0">
                <a:solidFill>
                  <a:srgbClr val="003300"/>
                </a:solidFill>
              </a:rPr>
              <a:t> </a:t>
            </a:r>
            <a:r>
              <a:rPr lang="en-US" altLang="en-US" sz="2800" b="1" dirty="0" err="1">
                <a:solidFill>
                  <a:srgbClr val="003300"/>
                </a:solidFill>
              </a:rPr>
              <a:t>cuối</a:t>
            </a:r>
            <a:r>
              <a:rPr lang="en-US" altLang="en-US" sz="2800" dirty="0"/>
              <a:t>.</a:t>
            </a:r>
          </a:p>
        </p:txBody>
      </p:sp>
      <p:pic>
        <p:nvPicPr>
          <p:cNvPr id="9" name="Picture 8" descr="Cartoon_Mouse"/>
          <p:cNvPicPr>
            <a:picLocks noChangeAspect="1"/>
          </p:cNvPicPr>
          <p:nvPr/>
        </p:nvPicPr>
        <p:blipFill>
          <a:blip r:embed="rId3"/>
          <a:stretch>
            <a:fillRect/>
          </a:stretch>
        </p:blipFill>
        <p:spPr>
          <a:xfrm>
            <a:off x="-603250" y="5326347"/>
            <a:ext cx="1365250" cy="1676400"/>
          </a:xfrm>
          <a:prstGeom prst="rect">
            <a:avLst/>
          </a:prstGeom>
          <a:noFill/>
          <a:ln w="9525">
            <a:noFill/>
          </a:ln>
        </p:spPr>
      </p:pic>
      <p:pic>
        <p:nvPicPr>
          <p:cNvPr id="10" name="Picture 9" descr="tho"/>
          <p:cNvPicPr>
            <a:picLocks noChangeAspect="1"/>
          </p:cNvPicPr>
          <p:nvPr/>
        </p:nvPicPr>
        <p:blipFill>
          <a:blip r:embed="rId4"/>
          <a:stretch>
            <a:fillRect/>
          </a:stretch>
        </p:blipFill>
        <p:spPr>
          <a:xfrm>
            <a:off x="8351370" y="5486400"/>
            <a:ext cx="1524000" cy="1600200"/>
          </a:xfrm>
          <a:prstGeom prst="rect">
            <a:avLst/>
          </a:prstGeom>
          <a:noFill/>
          <a:ln w="9525">
            <a:noFill/>
          </a:ln>
        </p:spPr>
      </p:pic>
      <p:pic>
        <p:nvPicPr>
          <p:cNvPr id="11" name="Picture 2"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42074" y="6019800"/>
            <a:ext cx="1712913" cy="96815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3" descr="C:\Users\ACER\Desktop\viền pp\khom-hoa-nhai.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18357" y="6019800"/>
            <a:ext cx="1135857" cy="1004378"/>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57700" y="6019800"/>
            <a:ext cx="1712913" cy="1055688"/>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5"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16957" y="6019800"/>
            <a:ext cx="1712913" cy="973138"/>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 descr="C:\Users\ACER\Desktop\viền pp\butterfly2.gif"/>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410200" y="5745956"/>
            <a:ext cx="1312070" cy="50244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3" descr="C:\Users\ACER\Desktop\viền pp\butterfly2.gif"/>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138922" y="5700713"/>
            <a:ext cx="1312070" cy="5024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1274"/>
                                        </p:tgtEl>
                                        <p:attrNameLst>
                                          <p:attrName>style.visibility</p:attrName>
                                        </p:attrNameLst>
                                      </p:cBhvr>
                                      <p:to>
                                        <p:strVal val="visible"/>
                                      </p:to>
                                    </p:set>
                                    <p:animEffect transition="in" filter="wheel(4)">
                                      <p:cBhvr>
                                        <p:cTn id="7" dur="2000"/>
                                        <p:tgtEl>
                                          <p:spTgt spid="11274"/>
                                        </p:tgtEl>
                                      </p:cBhvr>
                                    </p:animEffect>
                                  </p:childTnLst>
                                </p:cTn>
                              </p:par>
                            </p:childTnLst>
                          </p:cTn>
                        </p:par>
                      </p:childTnLst>
                    </p:cTn>
                  </p:par>
                  <p:par>
                    <p:cTn id="8" fill="hold">
                      <p:stCondLst>
                        <p:cond delay="indefinite"/>
                      </p:stCondLst>
                      <p:childTnLst>
                        <p:par>
                          <p:cTn id="9" fill="hold">
                            <p:stCondLst>
                              <p:cond delay="0"/>
                            </p:stCondLst>
                            <p:childTnLst>
                              <p:par>
                                <p:cTn id="10" presetID="50" presetClass="entr" presetSubtype="0" decel="100000" fill="hold" grpId="0" nodeType="clickEffect">
                                  <p:stCondLst>
                                    <p:cond delay="0"/>
                                  </p:stCondLst>
                                  <p:childTnLst>
                                    <p:set>
                                      <p:cBhvr>
                                        <p:cTn id="11" dur="1" fill="hold">
                                          <p:stCondLst>
                                            <p:cond delay="0"/>
                                          </p:stCondLst>
                                        </p:cTn>
                                        <p:tgtEl>
                                          <p:spTgt spid="11275"/>
                                        </p:tgtEl>
                                        <p:attrNameLst>
                                          <p:attrName>style.visibility</p:attrName>
                                        </p:attrNameLst>
                                      </p:cBhvr>
                                      <p:to>
                                        <p:strVal val="visible"/>
                                      </p:to>
                                    </p:set>
                                    <p:anim calcmode="lin" valueType="num">
                                      <p:cBhvr>
                                        <p:cTn id="12" dur="1000" fill="hold"/>
                                        <p:tgtEl>
                                          <p:spTgt spid="11275"/>
                                        </p:tgtEl>
                                        <p:attrNameLst>
                                          <p:attrName>ppt_w</p:attrName>
                                        </p:attrNameLst>
                                      </p:cBhvr>
                                      <p:tavLst>
                                        <p:tav tm="0">
                                          <p:val>
                                            <p:strVal val="#ppt_w+.3"/>
                                          </p:val>
                                        </p:tav>
                                        <p:tav tm="100000">
                                          <p:val>
                                            <p:strVal val="#ppt_w"/>
                                          </p:val>
                                        </p:tav>
                                      </p:tavLst>
                                    </p:anim>
                                    <p:anim calcmode="lin" valueType="num">
                                      <p:cBhvr>
                                        <p:cTn id="13" dur="1000" fill="hold"/>
                                        <p:tgtEl>
                                          <p:spTgt spid="11275"/>
                                        </p:tgtEl>
                                        <p:attrNameLst>
                                          <p:attrName>ppt_h</p:attrName>
                                        </p:attrNameLst>
                                      </p:cBhvr>
                                      <p:tavLst>
                                        <p:tav tm="0">
                                          <p:val>
                                            <p:strVal val="#ppt_h"/>
                                          </p:val>
                                        </p:tav>
                                        <p:tav tm="100000">
                                          <p:val>
                                            <p:strVal val="#ppt_h"/>
                                          </p:val>
                                        </p:tav>
                                      </p:tavLst>
                                    </p:anim>
                                    <p:animEffect transition="in" filter="fade">
                                      <p:cBhvr>
                                        <p:cTn id="14" dur="1000"/>
                                        <p:tgtEl>
                                          <p:spTgt spid="112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4" grpId="0" animBg="1"/>
      <p:bldP spid="1127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4" descr="C:\Users\ACER\Desktop\viền pp\giaoan.link-hinh-nen-powerpoint-don-gian-dep-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000" y="-117475"/>
            <a:ext cx="10160000" cy="7092950"/>
          </a:xfrm>
          <a:prstGeom prst="rect">
            <a:avLst/>
          </a:prstGeom>
          <a:noFill/>
          <a:extLst>
            <a:ext uri="{909E8E84-426E-40DD-AFC4-6F175D3DCCD1}">
              <a14:hiddenFill xmlns:a14="http://schemas.microsoft.com/office/drawing/2010/main">
                <a:solidFill>
                  <a:srgbClr val="FFFFFF"/>
                </a:solidFill>
              </a14:hiddenFill>
            </a:ext>
          </a:extLst>
        </p:spPr>
      </p:pic>
      <p:sp>
        <p:nvSpPr>
          <p:cNvPr id="12296" name="Text Box 8"/>
          <p:cNvSpPr txBox="1"/>
          <p:nvPr/>
        </p:nvSpPr>
        <p:spPr>
          <a:xfrm>
            <a:off x="152400" y="533400"/>
            <a:ext cx="5715000" cy="1920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000" dirty="0"/>
              <a:t>(1)Trên con đường từ nhà đến trường, tôi phải đi qua bờ Hồ Gươm. (2)Lúc có bạn thì chuyện trò tíu tít, có khi đuổi nhau suốt dọc đường. (3)Nhưng khi đi một mình, tôi thích ôm cặp vào ngực, nhìn lên các vòm cây, vừa đi vừa lẩm nhẩm ôn bài.</a:t>
            </a:r>
          </a:p>
        </p:txBody>
      </p:sp>
      <p:sp>
        <p:nvSpPr>
          <p:cNvPr id="12297" name="Rectangle 9"/>
          <p:cNvSpPr/>
          <p:nvPr/>
        </p:nvSpPr>
        <p:spPr>
          <a:xfrm>
            <a:off x="152400" y="2514600"/>
            <a:ext cx="5410200" cy="1920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000" dirty="0"/>
              <a:t>(4) Vì thế, tôi thường là đứa phát hiện ra bông hoa gạo đầu tiên nở trên cây gạo trước đền Ngọc Sơn. (5) Rồi bông nọ gọi bông kia, bông nọ ganh bông kia, chỉ vài hôm sau, cây gạo đã như một cây đuốc lớn cháy rừng rực giữa trời.</a:t>
            </a:r>
          </a:p>
        </p:txBody>
      </p:sp>
      <p:sp>
        <p:nvSpPr>
          <p:cNvPr id="12298" name="Rectangle 10"/>
          <p:cNvSpPr/>
          <p:nvPr/>
        </p:nvSpPr>
        <p:spPr>
          <a:xfrm>
            <a:off x="88900" y="4800600"/>
            <a:ext cx="4648200" cy="16160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000" dirty="0"/>
              <a:t>(6) Nhưng khi lửa ở trên cây gạo sắp lụi thì nó lại “bén” sang những cây bông cạnh cầu Thê Húc. (7) Rồi thì cả một bãi vông lại bừng lên, đỏ gay, đỏ gắt suốt cả tháng tư.</a:t>
            </a:r>
          </a:p>
        </p:txBody>
      </p:sp>
      <p:sp>
        <p:nvSpPr>
          <p:cNvPr id="10245" name="Line 11"/>
          <p:cNvSpPr/>
          <p:nvPr/>
        </p:nvSpPr>
        <p:spPr>
          <a:xfrm>
            <a:off x="6248400" y="0"/>
            <a:ext cx="0" cy="0"/>
          </a:xfrm>
          <a:prstGeom prst="line">
            <a:avLst/>
          </a:prstGeom>
          <a:ln w="9525" cap="flat" cmpd="sng">
            <a:solidFill>
              <a:schemeClr val="tx1"/>
            </a:solidFill>
            <a:prstDash val="solid"/>
            <a:headEnd type="none" w="med" len="med"/>
            <a:tailEnd type="none" w="med" len="med"/>
          </a:ln>
        </p:spPr>
      </p:sp>
      <p:sp>
        <p:nvSpPr>
          <p:cNvPr id="10246" name="Line 12"/>
          <p:cNvSpPr/>
          <p:nvPr/>
        </p:nvSpPr>
        <p:spPr>
          <a:xfrm>
            <a:off x="5715000" y="0"/>
            <a:ext cx="0" cy="6858000"/>
          </a:xfrm>
          <a:prstGeom prst="line">
            <a:avLst/>
          </a:prstGeom>
          <a:ln w="9525" cap="flat" cmpd="sng">
            <a:solidFill>
              <a:srgbClr val="FF0000"/>
            </a:solidFill>
            <a:prstDash val="solid"/>
            <a:headEnd type="none" w="med" len="med"/>
            <a:tailEnd type="none" w="med" len="med"/>
          </a:ln>
        </p:spPr>
      </p:sp>
      <p:sp>
        <p:nvSpPr>
          <p:cNvPr id="12301" name="Text Box 13"/>
          <p:cNvSpPr txBox="1"/>
          <p:nvPr/>
        </p:nvSpPr>
        <p:spPr>
          <a:xfrm>
            <a:off x="5943600" y="1044575"/>
            <a:ext cx="3187700" cy="7842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t>Đoạn 1:</a:t>
            </a:r>
          </a:p>
          <a:p>
            <a:pPr marL="0" lvl="0" indent="0" eaLnBrk="1" hangingPunct="1">
              <a:spcBef>
                <a:spcPct val="50000"/>
              </a:spcBef>
              <a:buNone/>
            </a:pPr>
            <a:r>
              <a:rPr lang="en-US" altLang="en-US" sz="1800" b="1" dirty="0"/>
              <a:t> </a:t>
            </a:r>
            <a:r>
              <a:rPr lang="en-US" altLang="en-US" sz="1800" b="1" dirty="0" err="1">
                <a:solidFill>
                  <a:srgbClr val="FF0000"/>
                </a:solidFill>
              </a:rPr>
              <a:t>nhưng</a:t>
            </a:r>
            <a:r>
              <a:rPr lang="en-US" altLang="en-US" sz="1800" b="1" dirty="0">
                <a:solidFill>
                  <a:srgbClr val="FF0000"/>
                </a:solidFill>
              </a:rPr>
              <a:t> </a:t>
            </a:r>
            <a:r>
              <a:rPr lang="en-US" altLang="en-US" sz="1800" b="1" dirty="0" err="1">
                <a:solidFill>
                  <a:srgbClr val="0000FF"/>
                </a:solidFill>
              </a:rPr>
              <a:t>nối</a:t>
            </a:r>
            <a:r>
              <a:rPr lang="en-US" altLang="en-US" sz="1800" b="1" dirty="0">
                <a:solidFill>
                  <a:srgbClr val="0000FF"/>
                </a:solidFill>
              </a:rPr>
              <a:t> câu 3 với câu 2</a:t>
            </a:r>
          </a:p>
        </p:txBody>
      </p:sp>
      <p:sp>
        <p:nvSpPr>
          <p:cNvPr id="12302" name="Text Box 14"/>
          <p:cNvSpPr txBox="1"/>
          <p:nvPr/>
        </p:nvSpPr>
        <p:spPr>
          <a:xfrm>
            <a:off x="5816600" y="2743200"/>
            <a:ext cx="3200400" cy="1476375"/>
          </a:xfrm>
          <a:prstGeom prst="rect">
            <a:avLst/>
          </a:prstGeom>
          <a:noFill/>
          <a:ln w="9525" cap="flat" cmpd="sng">
            <a:solidFill>
              <a:schemeClr val="bg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t>Đoạn 2:</a:t>
            </a:r>
          </a:p>
          <a:p>
            <a:pPr marL="0" lvl="0" indent="0" eaLnBrk="1" hangingPunct="1">
              <a:spcBef>
                <a:spcPct val="50000"/>
              </a:spcBef>
              <a:buChar char="-"/>
            </a:pPr>
            <a:r>
              <a:rPr lang="en-US" altLang="en-US" sz="1800" b="1" dirty="0"/>
              <a:t> </a:t>
            </a:r>
            <a:r>
              <a:rPr lang="en-US" altLang="en-US" sz="1800" b="1" dirty="0">
                <a:solidFill>
                  <a:srgbClr val="FF0000"/>
                </a:solidFill>
              </a:rPr>
              <a:t>Vì thế</a:t>
            </a:r>
            <a:r>
              <a:rPr lang="en-US" altLang="en-US" sz="1800" b="1" dirty="0"/>
              <a:t> </a:t>
            </a:r>
            <a:r>
              <a:rPr lang="en-US" altLang="en-US" sz="1800" b="1" dirty="0">
                <a:solidFill>
                  <a:srgbClr val="0000FF"/>
                </a:solidFill>
              </a:rPr>
              <a:t>nối câu 4 với câu 3, nối đoạn 2 với đoạn 1</a:t>
            </a:r>
          </a:p>
          <a:p>
            <a:pPr marL="0" lvl="0" indent="0" eaLnBrk="1" hangingPunct="1">
              <a:spcBef>
                <a:spcPct val="50000"/>
              </a:spcBef>
              <a:buNone/>
            </a:pPr>
            <a:r>
              <a:rPr lang="en-US" altLang="en-US" sz="1800" b="1" dirty="0"/>
              <a:t>- </a:t>
            </a:r>
            <a:r>
              <a:rPr lang="en-US" altLang="en-US" sz="1800" b="1" dirty="0">
                <a:solidFill>
                  <a:srgbClr val="FF0000"/>
                </a:solidFill>
              </a:rPr>
              <a:t>Rồi</a:t>
            </a:r>
            <a:r>
              <a:rPr lang="en-US" altLang="en-US" sz="1800" b="1" dirty="0"/>
              <a:t> </a:t>
            </a:r>
            <a:r>
              <a:rPr lang="en-US" altLang="en-US" sz="1800" b="1" dirty="0">
                <a:solidFill>
                  <a:srgbClr val="0000FF"/>
                </a:solidFill>
              </a:rPr>
              <a:t>nối câu 5 với câu 4</a:t>
            </a:r>
          </a:p>
        </p:txBody>
      </p:sp>
      <p:sp>
        <p:nvSpPr>
          <p:cNvPr id="12303" name="Text Box 15"/>
          <p:cNvSpPr txBox="1"/>
          <p:nvPr/>
        </p:nvSpPr>
        <p:spPr>
          <a:xfrm>
            <a:off x="5791200" y="4953000"/>
            <a:ext cx="3352800" cy="14668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t>Đoạn 3:</a:t>
            </a:r>
          </a:p>
          <a:p>
            <a:pPr marL="0" lvl="0" indent="0" eaLnBrk="1" hangingPunct="1">
              <a:spcBef>
                <a:spcPct val="50000"/>
              </a:spcBef>
              <a:buChar char="-"/>
            </a:pPr>
            <a:r>
              <a:rPr lang="en-US" altLang="en-US" sz="1800" b="1" dirty="0">
                <a:solidFill>
                  <a:srgbClr val="FF0000"/>
                </a:solidFill>
              </a:rPr>
              <a:t> Nhưng</a:t>
            </a:r>
            <a:r>
              <a:rPr lang="en-US" altLang="en-US" sz="1800" b="1" dirty="0"/>
              <a:t> </a:t>
            </a:r>
            <a:r>
              <a:rPr lang="en-US" altLang="en-US" sz="1800" b="1" dirty="0">
                <a:solidFill>
                  <a:srgbClr val="0000FF"/>
                </a:solidFill>
              </a:rPr>
              <a:t>nối câu 6 với câu 5, nối đoạn 3 với đoạn 2</a:t>
            </a:r>
          </a:p>
          <a:p>
            <a:pPr marL="0" lvl="0" indent="0" eaLnBrk="1" hangingPunct="1">
              <a:spcBef>
                <a:spcPct val="50000"/>
              </a:spcBef>
              <a:buNone/>
            </a:pPr>
            <a:r>
              <a:rPr lang="en-US" altLang="en-US" sz="1800" b="1" dirty="0"/>
              <a:t>-  </a:t>
            </a:r>
            <a:r>
              <a:rPr lang="en-US" altLang="en-US" sz="1800" b="1" dirty="0">
                <a:solidFill>
                  <a:srgbClr val="FF0000"/>
                </a:solidFill>
              </a:rPr>
              <a:t>Rồi</a:t>
            </a:r>
            <a:r>
              <a:rPr lang="en-US" altLang="en-US" sz="1800" b="1" dirty="0"/>
              <a:t> </a:t>
            </a:r>
            <a:r>
              <a:rPr lang="en-US" altLang="en-US" sz="1800" b="1" dirty="0">
                <a:solidFill>
                  <a:srgbClr val="0000FF"/>
                </a:solidFill>
              </a:rPr>
              <a:t>nối câu 7 với câu 6</a:t>
            </a:r>
          </a:p>
        </p:txBody>
      </p:sp>
      <p:sp>
        <p:nvSpPr>
          <p:cNvPr id="12304" name="Text Box 16"/>
          <p:cNvSpPr txBox="1"/>
          <p:nvPr/>
        </p:nvSpPr>
        <p:spPr>
          <a:xfrm>
            <a:off x="457200" y="1431925"/>
            <a:ext cx="1600200" cy="396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000" b="1" dirty="0">
                <a:solidFill>
                  <a:srgbClr val="FF3300"/>
                </a:solidFill>
              </a:rPr>
              <a:t>Nhưng</a:t>
            </a:r>
          </a:p>
        </p:txBody>
      </p:sp>
      <p:sp>
        <p:nvSpPr>
          <p:cNvPr id="12305" name="Text Box 17"/>
          <p:cNvSpPr txBox="1"/>
          <p:nvPr/>
        </p:nvSpPr>
        <p:spPr>
          <a:xfrm>
            <a:off x="533400" y="2514600"/>
            <a:ext cx="2133600" cy="396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000" b="1" dirty="0">
                <a:solidFill>
                  <a:srgbClr val="FF3300"/>
                </a:solidFill>
              </a:rPr>
              <a:t>Vì thế</a:t>
            </a:r>
          </a:p>
        </p:txBody>
      </p:sp>
      <p:sp>
        <p:nvSpPr>
          <p:cNvPr id="12307" name="Text Box 19"/>
          <p:cNvSpPr txBox="1"/>
          <p:nvPr/>
        </p:nvSpPr>
        <p:spPr>
          <a:xfrm>
            <a:off x="1828800" y="3124200"/>
            <a:ext cx="1676400" cy="396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000" b="1" dirty="0">
                <a:solidFill>
                  <a:srgbClr val="FF3300"/>
                </a:solidFill>
              </a:rPr>
              <a:t>Rồi</a:t>
            </a:r>
          </a:p>
        </p:txBody>
      </p:sp>
      <p:sp>
        <p:nvSpPr>
          <p:cNvPr id="12308" name="Text Box 20"/>
          <p:cNvSpPr txBox="1"/>
          <p:nvPr/>
        </p:nvSpPr>
        <p:spPr>
          <a:xfrm>
            <a:off x="457200" y="4800600"/>
            <a:ext cx="1143000" cy="396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000" b="1" dirty="0">
                <a:solidFill>
                  <a:srgbClr val="FF3300"/>
                </a:solidFill>
              </a:rPr>
              <a:t>Nhưng</a:t>
            </a:r>
          </a:p>
        </p:txBody>
      </p:sp>
      <p:sp>
        <p:nvSpPr>
          <p:cNvPr id="12309" name="Text Box 21"/>
          <p:cNvSpPr txBox="1"/>
          <p:nvPr/>
        </p:nvSpPr>
        <p:spPr>
          <a:xfrm>
            <a:off x="3276600" y="5410200"/>
            <a:ext cx="1676400" cy="396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000" b="1" dirty="0">
                <a:solidFill>
                  <a:srgbClr val="FF3300"/>
                </a:solidFill>
              </a:rPr>
              <a:t>Rồi</a:t>
            </a:r>
          </a:p>
        </p:txBody>
      </p:sp>
    </p:spTree>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2296"/>
                                        </p:tgtEl>
                                        <p:attrNameLst>
                                          <p:attrName>style.visibility</p:attrName>
                                        </p:attrNameLst>
                                      </p:cBhvr>
                                      <p:to>
                                        <p:strVal val="visible"/>
                                      </p:to>
                                    </p:set>
                                    <p:animEffect transition="in" filter="wheel(4)">
                                      <p:cBhvr>
                                        <p:cTn id="7" dur="2000"/>
                                        <p:tgtEl>
                                          <p:spTgt spid="1229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2304">
                                            <p:txEl>
                                              <p:pRg st="0" end="0"/>
                                            </p:txEl>
                                          </p:spTgt>
                                        </p:tgtEl>
                                        <p:attrNameLst>
                                          <p:attrName>style.visibility</p:attrName>
                                        </p:attrNameLst>
                                      </p:cBhvr>
                                      <p:to>
                                        <p:strVal val="visible"/>
                                      </p:to>
                                    </p:set>
                                    <p:animEffect transition="in" filter="box(in)">
                                      <p:cBhvr>
                                        <p:cTn id="12" dur="500"/>
                                        <p:tgtEl>
                                          <p:spTgt spid="1230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12301"/>
                                        </p:tgtEl>
                                        <p:attrNameLst>
                                          <p:attrName>style.visibility</p:attrName>
                                        </p:attrNameLst>
                                      </p:cBhvr>
                                      <p:to>
                                        <p:strVal val="visible"/>
                                      </p:to>
                                    </p:set>
                                    <p:animEffect transition="in" filter="wheel(4)">
                                      <p:cBhvr>
                                        <p:cTn id="17" dur="2000"/>
                                        <p:tgtEl>
                                          <p:spTgt spid="12301"/>
                                        </p:tgtEl>
                                      </p:cBhvr>
                                    </p:animEffec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grpId="0" nodeType="clickEffect">
                                  <p:stCondLst>
                                    <p:cond delay="0"/>
                                  </p:stCondLst>
                                  <p:childTnLst>
                                    <p:set>
                                      <p:cBhvr>
                                        <p:cTn id="21" dur="1" fill="hold">
                                          <p:stCondLst>
                                            <p:cond delay="0"/>
                                          </p:stCondLst>
                                        </p:cTn>
                                        <p:tgtEl>
                                          <p:spTgt spid="12297"/>
                                        </p:tgtEl>
                                        <p:attrNameLst>
                                          <p:attrName>style.visibility</p:attrName>
                                        </p:attrNameLst>
                                      </p:cBhvr>
                                      <p:to>
                                        <p:strVal val="visible"/>
                                      </p:to>
                                    </p:set>
                                    <p:animEffect transition="in" filter="wedge">
                                      <p:cBhvr>
                                        <p:cTn id="22" dur="2000"/>
                                        <p:tgtEl>
                                          <p:spTgt spid="1229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2305"/>
                                        </p:tgtEl>
                                        <p:attrNameLst>
                                          <p:attrName>style.visibility</p:attrName>
                                        </p:attrNameLst>
                                      </p:cBhvr>
                                      <p:to>
                                        <p:strVal val="visible"/>
                                      </p:to>
                                    </p:set>
                                    <p:animEffect transition="in" filter="box(in)">
                                      <p:cBhvr>
                                        <p:cTn id="27" dur="500"/>
                                        <p:tgtEl>
                                          <p:spTgt spid="12305"/>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2307"/>
                                        </p:tgtEl>
                                        <p:attrNameLst>
                                          <p:attrName>style.visibility</p:attrName>
                                        </p:attrNameLst>
                                      </p:cBhvr>
                                      <p:to>
                                        <p:strVal val="visible"/>
                                      </p:to>
                                    </p:set>
                                    <p:animEffect transition="in" filter="box(in)">
                                      <p:cBhvr>
                                        <p:cTn id="32" dur="500"/>
                                        <p:tgtEl>
                                          <p:spTgt spid="1230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302"/>
                                        </p:tgtEl>
                                        <p:attrNameLst>
                                          <p:attrName>style.visibility</p:attrName>
                                        </p:attrNameLst>
                                      </p:cBhvr>
                                      <p:to>
                                        <p:strVal val="visible"/>
                                      </p:to>
                                    </p:set>
                                    <p:animEffect transition="in" filter="fade">
                                      <p:cBhvr>
                                        <p:cTn id="37" dur="2000"/>
                                        <p:tgtEl>
                                          <p:spTgt spid="12302"/>
                                        </p:tgtEl>
                                      </p:cBhvr>
                                    </p:animEffect>
                                  </p:childTnLst>
                                </p:cTn>
                              </p:par>
                            </p:childTnLst>
                          </p:cTn>
                        </p:par>
                      </p:childTnLst>
                    </p:cTn>
                  </p:par>
                  <p:par>
                    <p:cTn id="38" fill="hold">
                      <p:stCondLst>
                        <p:cond delay="indefinite"/>
                      </p:stCondLst>
                      <p:childTnLst>
                        <p:par>
                          <p:cTn id="39" fill="hold">
                            <p:stCondLst>
                              <p:cond delay="0"/>
                            </p:stCondLst>
                            <p:childTnLst>
                              <p:par>
                                <p:cTn id="40" presetID="13" presetClass="entr" presetSubtype="16" fill="hold" grpId="0" nodeType="clickEffect">
                                  <p:stCondLst>
                                    <p:cond delay="0"/>
                                  </p:stCondLst>
                                  <p:childTnLst>
                                    <p:set>
                                      <p:cBhvr>
                                        <p:cTn id="41" dur="1" fill="hold">
                                          <p:stCondLst>
                                            <p:cond delay="0"/>
                                          </p:stCondLst>
                                        </p:cTn>
                                        <p:tgtEl>
                                          <p:spTgt spid="12298"/>
                                        </p:tgtEl>
                                        <p:attrNameLst>
                                          <p:attrName>style.visibility</p:attrName>
                                        </p:attrNameLst>
                                      </p:cBhvr>
                                      <p:to>
                                        <p:strVal val="visible"/>
                                      </p:to>
                                    </p:set>
                                    <p:animEffect transition="in" filter="plus(in)">
                                      <p:cBhvr>
                                        <p:cTn id="42" dur="2000"/>
                                        <p:tgtEl>
                                          <p:spTgt spid="12298"/>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nodeType="clickEffect">
                                  <p:stCondLst>
                                    <p:cond delay="0"/>
                                  </p:stCondLst>
                                  <p:childTnLst>
                                    <p:set>
                                      <p:cBhvr>
                                        <p:cTn id="46" dur="1" fill="hold">
                                          <p:stCondLst>
                                            <p:cond delay="0"/>
                                          </p:stCondLst>
                                        </p:cTn>
                                        <p:tgtEl>
                                          <p:spTgt spid="12308">
                                            <p:txEl>
                                              <p:pRg st="0" end="0"/>
                                            </p:txEl>
                                          </p:spTgt>
                                        </p:tgtEl>
                                        <p:attrNameLst>
                                          <p:attrName>style.visibility</p:attrName>
                                        </p:attrNameLst>
                                      </p:cBhvr>
                                      <p:to>
                                        <p:strVal val="visible"/>
                                      </p:to>
                                    </p:set>
                                    <p:animEffect transition="in" filter="box(in)">
                                      <p:cBhvr>
                                        <p:cTn id="47" dur="500"/>
                                        <p:tgtEl>
                                          <p:spTgt spid="12308">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nodeType="clickEffect">
                                  <p:stCondLst>
                                    <p:cond delay="0"/>
                                  </p:stCondLst>
                                  <p:childTnLst>
                                    <p:set>
                                      <p:cBhvr>
                                        <p:cTn id="51" dur="1" fill="hold">
                                          <p:stCondLst>
                                            <p:cond delay="0"/>
                                          </p:stCondLst>
                                        </p:cTn>
                                        <p:tgtEl>
                                          <p:spTgt spid="12309">
                                            <p:txEl>
                                              <p:pRg st="0" end="0"/>
                                            </p:txEl>
                                          </p:spTgt>
                                        </p:tgtEl>
                                        <p:attrNameLst>
                                          <p:attrName>style.visibility</p:attrName>
                                        </p:attrNameLst>
                                      </p:cBhvr>
                                      <p:to>
                                        <p:strVal val="visible"/>
                                      </p:to>
                                    </p:set>
                                    <p:animEffect transition="in" filter="box(in)">
                                      <p:cBhvr>
                                        <p:cTn id="52" dur="500"/>
                                        <p:tgtEl>
                                          <p:spTgt spid="12309">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2303"/>
                                        </p:tgtEl>
                                        <p:attrNameLst>
                                          <p:attrName>style.visibility</p:attrName>
                                        </p:attrNameLst>
                                      </p:cBhvr>
                                      <p:to>
                                        <p:strVal val="visible"/>
                                      </p:to>
                                    </p:set>
                                    <p:animEffect transition="in" filter="fade">
                                      <p:cBhvr>
                                        <p:cTn id="57" dur="2000"/>
                                        <p:tgtEl>
                                          <p:spTgt spid="123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6" grpId="0"/>
      <p:bldP spid="12297" grpId="0"/>
      <p:bldP spid="12298" grpId="0"/>
      <p:bldP spid="12301" grpId="0"/>
      <p:bldP spid="12302" grpId="0" animBg="1"/>
      <p:bldP spid="12303" grpId="0"/>
      <p:bldP spid="12305" grpId="0"/>
      <p:bldP spid="12307"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7&quot;/&gt;&lt;/object&gt;&lt;object type=&quot;3&quot; unique_id=&quot;10006&quot;&gt;&lt;property id=&quot;20148&quot; value=&quot;5&quot;/&gt;&lt;property id=&quot;20300&quot; value=&quot;Slide 3&quot;/&gt;&lt;property id=&quot;20307&quot; value=&quot;259&quot;/&gt;&lt;/object&gt;&lt;object type=&quot;3&quot; unique_id=&quot;10007&quot;&gt;&lt;property id=&quot;20148&quot; value=&quot;5&quot;/&gt;&lt;property id=&quot;20300&quot; value=&quot;Slide 4&quot;/&gt;&lt;property id=&quot;20307&quot; value=&quot;260&quot;/&gt;&lt;/object&gt;&lt;object type=&quot;3&quot; unique_id=&quot;10008&quot;&gt;&lt;property id=&quot;20148&quot; value=&quot;5&quot;/&gt;&lt;property id=&quot;20300&quot; value=&quot;Slide 5&quot;/&gt;&lt;property id=&quot;20307&quot; value=&quot;261&quot;/&gt;&lt;/object&gt;&lt;object type=&quot;3&quot; unique_id=&quot;10009&quot;&gt;&lt;property id=&quot;20148&quot; value=&quot;5&quot;/&gt;&lt;property id=&quot;20300&quot; value=&quot;Slide 6&quot;/&gt;&lt;property id=&quot;20307&quot; value=&quot;262&quot;/&gt;&lt;/object&gt;&lt;object type=&quot;3&quot; unique_id=&quot;10010&quot;&gt;&lt;property id=&quot;20148&quot; value=&quot;5&quot;/&gt;&lt;property id=&quot;20300&quot; value=&quot;Slide 7&quot;/&gt;&lt;property id=&quot;20307&quot; value=&quot;263&quot;/&gt;&lt;/object&gt;&lt;object type=&quot;3&quot; unique_id=&quot;10011&quot;&gt;&lt;property id=&quot;20148&quot; value=&quot;5&quot;/&gt;&lt;property id=&quot;20300&quot; value=&quot;Slide 8&quot;/&gt;&lt;property id=&quot;20307&quot; value=&quot;264&quot;/&gt;&lt;/object&gt;&lt;object type=&quot;3&quot; unique_id=&quot;10012&quot;&gt;&lt;property id=&quot;20148&quot; value=&quot;5&quot;/&gt;&lt;property id=&quot;20300&quot; value=&quot;Slide 9&quot;/&gt;&lt;property id=&quot;20307&quot; value=&quot;265&quot;/&gt;&lt;/object&gt;&lt;object type=&quot;3&quot; unique_id=&quot;10014&quot;&gt;&lt;property id=&quot;20148&quot; value=&quot;5&quot;/&gt;&lt;property id=&quot;20300&quot; value=&quot;Slide 10&quot;/&gt;&lt;property id=&quot;20307&quot; value=&quot;267&quot;/&gt;&lt;/object&gt;&lt;object type=&quot;3&quot; unique_id=&quot;10152&quot;&gt;&lt;property id=&quot;20148&quot; value=&quot;5&quot;/&gt;&lt;property id=&quot;20300&quot; value=&quot;Slide 2&quot;/&gt;&lt;property id=&quot;20307&quot; value=&quot;270&quot;/&gt;&lt;/object&gt;&lt;object type=&quot;3&quot; unique_id=&quot;10153&quot;&gt;&lt;property id=&quot;20148&quot; value=&quot;5&quot;/&gt;&lt;property id=&quot;20300&quot; value=&quot;Slide 11&quot;/&gt;&lt;property id=&quot;20307&quot; value=&quot;271&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ần thiết">
  <a:themeElements>
    <a:clrScheme name="Cần thiết">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Cần thiết">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ần thiết">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Essential</Template>
  <TotalTime>215</TotalTime>
  <Words>1302</Words>
  <Application>Microsoft Office PowerPoint</Application>
  <PresentationFormat>On-screen Show (4:3)</PresentationFormat>
  <Paragraphs>92</Paragraphs>
  <Slides>12</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12</vt:i4>
      </vt:variant>
    </vt:vector>
  </HeadingPairs>
  <TitlesOfParts>
    <vt:vector size="17" baseType="lpstr">
      <vt:lpstr>Arial</vt:lpstr>
      <vt:lpstr>Arial Black</vt:lpstr>
      <vt:lpstr>Times New Roman</vt:lpstr>
      <vt:lpstr>Cần thiết</vt:lpstr>
      <vt:lpstr>2_Default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Admin</cp:lastModifiedBy>
  <cp:revision>25</cp:revision>
  <dcterms:created xsi:type="dcterms:W3CDTF">2020-04-21T02:06:58Z</dcterms:created>
  <dcterms:modified xsi:type="dcterms:W3CDTF">2024-04-30T07:18:30Z</dcterms:modified>
</cp:coreProperties>
</file>