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4" r:id="rId9"/>
    <p:sldId id="265" r:id="rId10"/>
    <p:sldId id="266" r:id="rId11"/>
    <p:sldId id="270" r:id="rId12"/>
    <p:sldId id="271" r:id="rId13"/>
    <p:sldId id="273" r:id="rId14"/>
    <p:sldId id="274" r:id="rId15"/>
    <p:sldId id="275" r:id="rId16"/>
    <p:sldId id="276" r:id="rId17"/>
    <p:sldId id="277" r:id="rId18"/>
    <p:sldId id="278" r:id="rId19"/>
    <p:sldId id="279" r:id="rId20"/>
    <p:sldId id="281" r:id="rId21"/>
    <p:sldId id="280" r:id="rId22"/>
    <p:sldId id="282" r:id="rId23"/>
    <p:sldId id="283" r:id="rId24"/>
    <p:sldId id="284" r:id="rId25"/>
    <p:sldId id="285" r:id="rId26"/>
    <p:sldId id="286" r:id="rId27"/>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Montserrat Bold" panose="020B0604020202020204" charset="0"/>
      <p:regular r:id="rId33"/>
      <p:bold r:id="rId34"/>
    </p:embeddedFont>
    <p:embeddedFont>
      <p:font typeface="Open Sans 1" panose="020B0604020202020204" charset="0"/>
      <p:regular r:id="rId35"/>
    </p:embeddedFont>
    <p:embeddedFont>
      <p:font typeface="Open Sans 1 Bold" panose="020B0604020202020204" charset="0"/>
      <p:regular r:id="rId36"/>
      <p:bold r:id="rId37"/>
    </p:embeddedFont>
    <p:embeddedFont>
      <p:font typeface="Open Sans 1 Italics" panose="020B0604020202020204" charset="0"/>
      <p:regular r:id="rId38"/>
      <p:italic r:id="rId39"/>
    </p:embeddedFont>
    <p:embeddedFont>
      <p:font typeface="Open Sans 1 Medium" panose="020B0604020202020204" charset="0"/>
      <p:regular r:id="rId40"/>
    </p:embeddedFont>
    <p:embeddedFont>
      <p:font typeface="Open Sans 1 Medium Italics" panose="020B0604020202020204" charset="0"/>
      <p:regular r:id="rId41"/>
      <p:italic r:id="rId42"/>
    </p:embeddedFont>
    <p:embeddedFont>
      <p:font typeface="Open Sans 1 Ultra-Bold Italics" panose="020B0604020202020204" charset="0"/>
      <p:regular r:id="rId43"/>
      <p:bold r:id="rId44"/>
      <p:italic r:id="rId45"/>
      <p:boldItalic r:id="rId46"/>
    </p:embeddedFont>
    <p:embeddedFont>
      <p:font typeface="Open Sans 2 Bold" panose="020B0604020202020204" charset="0"/>
      <p:regular r:id="rId47"/>
      <p:bold r:id="rId48"/>
    </p:embeddedFont>
    <p:embeddedFont>
      <p:font typeface="Open Sans 2 Italics" panose="020B0604020202020204" charset="0"/>
      <p:regular r:id="rId49"/>
      <p:italic r:id="rId50"/>
    </p:embeddedFont>
    <p:embeddedFont>
      <p:font typeface="Open Sans 2 Ultra-Bold" panose="020B0604020202020204" charset="0"/>
      <p:regular r:id="rId51"/>
      <p:bold r:id="rId52"/>
    </p:embeddedFont>
    <p:embeddedFont>
      <p:font typeface="Open Sans Bold" panose="020B0604020202020204" charset="0"/>
      <p:regular r:id="rId53"/>
      <p:bold r:id="rId54"/>
    </p:embeddedFont>
    <p:embeddedFont>
      <p:font typeface="Open Sans Bold Bold" panose="020B0604020202020204" charset="0"/>
      <p:regular r:id="rId55"/>
      <p:bold r:id="rId56"/>
    </p:embeddedFont>
    <p:embeddedFont>
      <p:font typeface="Roboto" panose="02000000000000000000" pitchFamily="2" charset="0"/>
      <p:regular r:id="rId57"/>
      <p:bold r:id="rId58"/>
      <p:italic r:id="rId59"/>
      <p:boldItalic r:id="rId60"/>
    </p:embeddedFont>
    <p:embeddedFont>
      <p:font typeface="Roboto Bold" panose="02000000000000000000" charset="0"/>
      <p:bold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4" autoAdjust="0"/>
    <p:restoredTop sz="95274" autoAdjust="0"/>
  </p:normalViewPr>
  <p:slideViewPr>
    <p:cSldViewPr>
      <p:cViewPr varScale="1">
        <p:scale>
          <a:sx n="56" d="100"/>
          <a:sy n="56" d="100"/>
        </p:scale>
        <p:origin x="13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61" Type="http://schemas.openxmlformats.org/officeDocument/2006/relationships/font" Target="fonts/font3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14.05.2024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Chỉ</a:t>
            </a:r>
            <a:r>
              <a:rPr lang="en-US" baseline="0"/>
              <a:t> thị 04 thủ tướng chính phủ về tiếp tục đẩy mạnh triển khai đề án ứng dụng dữ liệu về dân cư, định danh và xác thực điện tử phục vụ chuyển đổi số quốc gia giai đoạn 2022-2025, tầm nhìn đến 2023 tại các bộ, ngành địa phương năm 2024 và những năm tiếp theo</a:t>
            </a:r>
            <a:endParaRPr lang="en-US"/>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9268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23964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5134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08953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0796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5213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10631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2502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00902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5971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00619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07526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9452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File học bạ số theo chuẩn Bộ sẽ là file định dạnh XML: chứa thông tin học sinh, kết quả học tập và chữ ký số của Giáo viên và Nhà trường.</a:t>
            </a:r>
          </a:p>
          <a:p>
            <a:r>
              <a:rPr lang="en-US"/>
              <a:t>Ý nghĩa của việc sử dụng XML:</a:t>
            </a:r>
          </a:p>
          <a:p>
            <a:r>
              <a:rPr lang="en-US"/>
              <a:t>- Giảm dung lượng lưu trữ</a:t>
            </a:r>
          </a:p>
          <a:p>
            <a:r>
              <a:rPr lang="en-US"/>
              <a:t>- Thống nhất tiêu chuẩn chung trên toàn quốc theo quy định của Bộ</a:t>
            </a:r>
          </a:p>
          <a:p>
            <a:r>
              <a:rPr lang="en-US"/>
              <a:t>- Thuận tiện trong việc khai thác dữ liệu trong file học bạ</a:t>
            </a:r>
          </a:p>
          <a:p>
            <a:r>
              <a:rPr lang="en-US"/>
              <a:t>- Mỗi file Học bạ số sẽ có một mã tra cứu GUID duy nhất</a:t>
            </a:r>
          </a:p>
          <a:p>
            <a:r>
              <a:rPr lang="en-US"/>
              <a:t>- Trên các phần mềm sẽ có cơ chế hiển thị nội dung theo đúng quy chuẩn của Bộ</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14120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0130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6030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259300" y="7109187"/>
            <a:ext cx="1028700" cy="3177813"/>
            <a:chOff x="0" y="0"/>
            <a:chExt cx="812800" cy="2510865"/>
          </a:xfrm>
        </p:grpSpPr>
        <p:sp>
          <p:nvSpPr>
            <p:cNvPr id="5" name="Freeform 5"/>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0345E4"/>
            </a:solidFill>
          </p:spPr>
        </p:sp>
        <p:sp>
          <p:nvSpPr>
            <p:cNvPr id="6" name="TextBox 6"/>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7109187"/>
            <a:ext cx="11842469" cy="3177813"/>
            <a:chOff x="0" y="0"/>
            <a:chExt cx="9357013" cy="2510865"/>
          </a:xfrm>
        </p:grpSpPr>
        <p:sp>
          <p:nvSpPr>
            <p:cNvPr id="8" name="Freeform 8"/>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sp>
        <p:sp>
          <p:nvSpPr>
            <p:cNvPr id="9" name="TextBox 9"/>
            <p:cNvSpPr txBox="1"/>
            <p:nvPr/>
          </p:nvSpPr>
          <p:spPr>
            <a:xfrm>
              <a:off x="0" y="-38100"/>
              <a:ext cx="9357013" cy="254896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7259300" y="0"/>
            <a:ext cx="1028700" cy="102870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345E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838200" y="0"/>
            <a:ext cx="1694792" cy="10287000"/>
            <a:chOff x="0" y="0"/>
            <a:chExt cx="446365" cy="2709333"/>
          </a:xfrm>
        </p:grpSpPr>
        <p:sp>
          <p:nvSpPr>
            <p:cNvPr id="14" name="Freeform 14"/>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0345E4"/>
            </a:solidFill>
          </p:spPr>
        </p:sp>
        <p:sp>
          <p:nvSpPr>
            <p:cNvPr id="15" name="TextBox 15"/>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624423" y="9429935"/>
            <a:ext cx="4760513" cy="545802"/>
            <a:chOff x="0" y="0"/>
            <a:chExt cx="1253798" cy="143750"/>
          </a:xfrm>
        </p:grpSpPr>
        <p:sp>
          <p:nvSpPr>
            <p:cNvPr id="17" name="Freeform 17"/>
            <p:cNvSpPr/>
            <p:nvPr/>
          </p:nvSpPr>
          <p:spPr>
            <a:xfrm>
              <a:off x="0" y="0"/>
              <a:ext cx="1253798" cy="143750"/>
            </a:xfrm>
            <a:custGeom>
              <a:avLst/>
              <a:gdLst/>
              <a:ahLst/>
              <a:cxnLst/>
              <a:rect l="l" t="t" r="r" b="b"/>
              <a:pathLst>
                <a:path w="1253798" h="143750">
                  <a:moveTo>
                    <a:pt x="71875" y="0"/>
                  </a:moveTo>
                  <a:lnTo>
                    <a:pt x="1181923" y="0"/>
                  </a:lnTo>
                  <a:cubicBezTo>
                    <a:pt x="1200985" y="0"/>
                    <a:pt x="1219267" y="7573"/>
                    <a:pt x="1232746" y="21052"/>
                  </a:cubicBezTo>
                  <a:cubicBezTo>
                    <a:pt x="1246225" y="34531"/>
                    <a:pt x="1253798" y="52813"/>
                    <a:pt x="1253798" y="71875"/>
                  </a:cubicBezTo>
                  <a:lnTo>
                    <a:pt x="1253798" y="71875"/>
                  </a:lnTo>
                  <a:cubicBezTo>
                    <a:pt x="1253798" y="90938"/>
                    <a:pt x="1246225" y="109219"/>
                    <a:pt x="1232746" y="122699"/>
                  </a:cubicBezTo>
                  <a:cubicBezTo>
                    <a:pt x="1219267" y="136178"/>
                    <a:pt x="1200985" y="143750"/>
                    <a:pt x="1181923" y="143750"/>
                  </a:cubicBezTo>
                  <a:lnTo>
                    <a:pt x="71875" y="143750"/>
                  </a:lnTo>
                  <a:cubicBezTo>
                    <a:pt x="52813" y="143750"/>
                    <a:pt x="34531" y="136178"/>
                    <a:pt x="21052" y="122699"/>
                  </a:cubicBezTo>
                  <a:cubicBezTo>
                    <a:pt x="7573" y="109219"/>
                    <a:pt x="0" y="90938"/>
                    <a:pt x="0" y="71875"/>
                  </a:cubicBezTo>
                  <a:lnTo>
                    <a:pt x="0" y="71875"/>
                  </a:lnTo>
                  <a:cubicBezTo>
                    <a:pt x="0" y="52813"/>
                    <a:pt x="7573" y="34531"/>
                    <a:pt x="21052" y="21052"/>
                  </a:cubicBezTo>
                  <a:cubicBezTo>
                    <a:pt x="34531" y="7573"/>
                    <a:pt x="52813" y="0"/>
                    <a:pt x="71875" y="0"/>
                  </a:cubicBezTo>
                  <a:close/>
                </a:path>
              </a:pathLst>
            </a:custGeom>
            <a:solidFill>
              <a:srgbClr val="0345E4"/>
            </a:solidFill>
          </p:spPr>
        </p:sp>
        <p:sp>
          <p:nvSpPr>
            <p:cNvPr id="18" name="TextBox 18"/>
            <p:cNvSpPr txBox="1"/>
            <p:nvPr/>
          </p:nvSpPr>
          <p:spPr>
            <a:xfrm>
              <a:off x="0" y="-38100"/>
              <a:ext cx="1253798" cy="181850"/>
            </a:xfrm>
            <a:prstGeom prst="rect">
              <a:avLst/>
            </a:prstGeom>
          </p:spPr>
          <p:txBody>
            <a:bodyPr lIns="50800" tIns="50800" rIns="50800" bIns="50800" rtlCol="0" anchor="ctr"/>
            <a:lstStyle/>
            <a:p>
              <a:pPr algn="ctr">
                <a:lnSpc>
                  <a:spcPts val="2659"/>
                </a:lnSpc>
              </a:pPr>
              <a:r>
                <a:rPr lang="en-US" sz="1899">
                  <a:solidFill>
                    <a:srgbClr val="FFFFFF"/>
                  </a:solidFill>
                  <a:latin typeface="Open Sans 1 Bold"/>
                </a:rPr>
                <a:t>Hải Phòng, 5/2024</a:t>
              </a:r>
            </a:p>
          </p:txBody>
        </p:sp>
      </p:grpSp>
      <p:grpSp>
        <p:nvGrpSpPr>
          <p:cNvPr id="19" name="Group 19"/>
          <p:cNvGrpSpPr/>
          <p:nvPr/>
        </p:nvGrpSpPr>
        <p:grpSpPr>
          <a:xfrm>
            <a:off x="10853887" y="786854"/>
            <a:ext cx="1977164" cy="1977164"/>
            <a:chOff x="0" y="0"/>
            <a:chExt cx="812800" cy="812800"/>
          </a:xfrm>
        </p:grpSpPr>
        <p:sp>
          <p:nvSpPr>
            <p:cNvPr id="20" name="Freeform 20"/>
            <p:cNvSpPr/>
            <p:nvPr/>
          </p:nvSpPr>
          <p:spPr>
            <a:xfrm>
              <a:off x="0" y="0"/>
              <a:ext cx="812800" cy="812800"/>
            </a:xfrm>
            <a:custGeom>
              <a:avLst/>
              <a:gdLst/>
              <a:ahLst/>
              <a:cxnLst/>
              <a:rect l="l" t="t" r="r" b="b"/>
              <a:pathLst>
                <a:path w="812800" h="812800">
                  <a:moveTo>
                    <a:pt x="199699" y="0"/>
                  </a:moveTo>
                  <a:lnTo>
                    <a:pt x="613101" y="0"/>
                  </a:lnTo>
                  <a:cubicBezTo>
                    <a:pt x="666064" y="0"/>
                    <a:pt x="716859" y="21040"/>
                    <a:pt x="754309" y="58491"/>
                  </a:cubicBezTo>
                  <a:cubicBezTo>
                    <a:pt x="791760" y="95941"/>
                    <a:pt x="812800" y="146736"/>
                    <a:pt x="812800" y="199699"/>
                  </a:cubicBezTo>
                  <a:lnTo>
                    <a:pt x="812800" y="613101"/>
                  </a:lnTo>
                  <a:cubicBezTo>
                    <a:pt x="812800" y="666064"/>
                    <a:pt x="791760" y="716859"/>
                    <a:pt x="754309" y="754309"/>
                  </a:cubicBezTo>
                  <a:cubicBezTo>
                    <a:pt x="716859" y="791760"/>
                    <a:pt x="666064" y="812800"/>
                    <a:pt x="613101" y="812800"/>
                  </a:cubicBezTo>
                  <a:lnTo>
                    <a:pt x="199699" y="812800"/>
                  </a:lnTo>
                  <a:cubicBezTo>
                    <a:pt x="146736" y="812800"/>
                    <a:pt x="95941" y="791760"/>
                    <a:pt x="58491" y="754309"/>
                  </a:cubicBezTo>
                  <a:cubicBezTo>
                    <a:pt x="21040" y="716859"/>
                    <a:pt x="0" y="666064"/>
                    <a:pt x="0" y="613101"/>
                  </a:cubicBezTo>
                  <a:lnTo>
                    <a:pt x="0" y="199699"/>
                  </a:lnTo>
                  <a:cubicBezTo>
                    <a:pt x="0" y="146736"/>
                    <a:pt x="21040" y="95941"/>
                    <a:pt x="58491" y="58491"/>
                  </a:cubicBezTo>
                  <a:cubicBezTo>
                    <a:pt x="95941" y="21040"/>
                    <a:pt x="146736" y="0"/>
                    <a:pt x="199699" y="0"/>
                  </a:cubicBezTo>
                  <a:close/>
                </a:path>
              </a:pathLst>
            </a:custGeom>
            <a:solidFill>
              <a:srgbClr val="0345E4">
                <a:alpha val="29804"/>
              </a:srgbClr>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2293628" y="8795616"/>
            <a:ext cx="5631171" cy="410369"/>
          </a:xfrm>
          <a:prstGeom prst="rect">
            <a:avLst/>
          </a:prstGeom>
        </p:spPr>
        <p:txBody>
          <a:bodyPr wrap="square" lIns="0" tIns="0" rIns="0" bIns="0" rtlCol="0" anchor="t">
            <a:spAutoFit/>
          </a:bodyPr>
          <a:lstStyle/>
          <a:p>
            <a:pPr>
              <a:lnSpc>
                <a:spcPts val="3220"/>
              </a:lnSpc>
            </a:pPr>
            <a:r>
              <a:rPr lang="en-US" sz="3200" b="1" u="sng">
                <a:solidFill>
                  <a:srgbClr val="000000"/>
                </a:solidFill>
                <a:latin typeface="Open Sans 1 Medium Italics"/>
              </a:rPr>
              <a:t>https://csdl.haiphong.edu.vn</a:t>
            </a:r>
          </a:p>
        </p:txBody>
      </p:sp>
      <p:sp>
        <p:nvSpPr>
          <p:cNvPr id="23" name="TextBox 23"/>
          <p:cNvSpPr txBox="1"/>
          <p:nvPr/>
        </p:nvSpPr>
        <p:spPr>
          <a:xfrm>
            <a:off x="1624423" y="2326440"/>
            <a:ext cx="8678733" cy="885825"/>
          </a:xfrm>
          <a:prstGeom prst="rect">
            <a:avLst/>
          </a:prstGeom>
        </p:spPr>
        <p:txBody>
          <a:bodyPr lIns="0" tIns="0" rIns="0" bIns="0" rtlCol="0" anchor="t">
            <a:spAutoFit/>
          </a:bodyPr>
          <a:lstStyle/>
          <a:p>
            <a:pPr>
              <a:lnSpc>
                <a:spcPts val="6900"/>
              </a:lnSpc>
            </a:pPr>
            <a:r>
              <a:rPr lang="en-US" sz="6000">
                <a:solidFill>
                  <a:srgbClr val="000000"/>
                </a:solidFill>
                <a:latin typeface="Open Sans 2 Bold"/>
              </a:rPr>
              <a:t>TẬP HUẤN TRIỂN KHAI</a:t>
            </a:r>
          </a:p>
        </p:txBody>
      </p:sp>
      <p:sp>
        <p:nvSpPr>
          <p:cNvPr id="24" name="Freeform 24"/>
          <p:cNvSpPr/>
          <p:nvPr/>
        </p:nvSpPr>
        <p:spPr>
          <a:xfrm>
            <a:off x="1624423" y="8769812"/>
            <a:ext cx="488488" cy="488488"/>
          </a:xfrm>
          <a:custGeom>
            <a:avLst/>
            <a:gdLst/>
            <a:ahLst/>
            <a:cxnLst/>
            <a:rect l="l" t="t" r="r" b="b"/>
            <a:pathLst>
              <a:path w="488488" h="488488">
                <a:moveTo>
                  <a:pt x="0" y="0"/>
                </a:moveTo>
                <a:lnTo>
                  <a:pt x="488488" y="0"/>
                </a:lnTo>
                <a:lnTo>
                  <a:pt x="488488" y="488488"/>
                </a:lnTo>
                <a:lnTo>
                  <a:pt x="0" y="488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5" name="Group 25"/>
          <p:cNvGrpSpPr/>
          <p:nvPr/>
        </p:nvGrpSpPr>
        <p:grpSpPr>
          <a:xfrm>
            <a:off x="8484493" y="9014056"/>
            <a:ext cx="2545888" cy="254588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9804"/>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499225" y="536790"/>
            <a:ext cx="1909945" cy="1238646"/>
          </a:xfrm>
          <a:custGeom>
            <a:avLst/>
            <a:gdLst/>
            <a:ahLst/>
            <a:cxnLst/>
            <a:rect l="l" t="t" r="r" b="b"/>
            <a:pathLst>
              <a:path w="1909945" h="1238646">
                <a:moveTo>
                  <a:pt x="0" y="0"/>
                </a:moveTo>
                <a:lnTo>
                  <a:pt x="1909946" y="0"/>
                </a:lnTo>
                <a:lnTo>
                  <a:pt x="1909946" y="1238646"/>
                </a:lnTo>
                <a:lnTo>
                  <a:pt x="0" y="1238646"/>
                </a:lnTo>
                <a:lnTo>
                  <a:pt x="0" y="0"/>
                </a:lnTo>
                <a:close/>
              </a:path>
            </a:pathLst>
          </a:custGeom>
          <a:blipFill>
            <a:blip r:embed="rId4"/>
            <a:stretch>
              <a:fillRect l="-310" t="-19127" b="-35548"/>
            </a:stretch>
          </a:blipFill>
        </p:spPr>
      </p:sp>
      <p:sp>
        <p:nvSpPr>
          <p:cNvPr id="31" name="TextBox 31"/>
          <p:cNvSpPr txBox="1"/>
          <p:nvPr/>
        </p:nvSpPr>
        <p:spPr>
          <a:xfrm>
            <a:off x="1624423" y="3437330"/>
            <a:ext cx="9405958" cy="3276600"/>
          </a:xfrm>
          <a:prstGeom prst="rect">
            <a:avLst/>
          </a:prstGeom>
        </p:spPr>
        <p:txBody>
          <a:bodyPr lIns="0" tIns="0" rIns="0" bIns="0" rtlCol="0" anchor="t">
            <a:spAutoFit/>
          </a:bodyPr>
          <a:lstStyle/>
          <a:p>
            <a:pPr>
              <a:lnSpc>
                <a:spcPts val="8625"/>
              </a:lnSpc>
            </a:pPr>
            <a:r>
              <a:rPr lang="en-US" sz="7500">
                <a:solidFill>
                  <a:srgbClr val="0345E4"/>
                </a:solidFill>
                <a:latin typeface="Open Sans 1 Bold"/>
              </a:rPr>
              <a:t>QUẢN LÝ</a:t>
            </a:r>
          </a:p>
          <a:p>
            <a:pPr>
              <a:lnSpc>
                <a:spcPts val="8625"/>
              </a:lnSpc>
            </a:pPr>
            <a:r>
              <a:rPr lang="en-US" sz="7500">
                <a:solidFill>
                  <a:srgbClr val="0345E4"/>
                </a:solidFill>
                <a:latin typeface="Open Sans 1 Bold"/>
              </a:rPr>
              <a:t>HỌC BẠ SỐ </a:t>
            </a:r>
          </a:p>
          <a:p>
            <a:pPr>
              <a:lnSpc>
                <a:spcPts val="8625"/>
              </a:lnSpc>
            </a:pPr>
            <a:r>
              <a:rPr lang="en-US" sz="7500">
                <a:solidFill>
                  <a:srgbClr val="0345E4"/>
                </a:solidFill>
                <a:latin typeface="Open Sans 1 Bold"/>
              </a:rPr>
              <a:t>TẠI NHÀ TRƯỜNG</a:t>
            </a:r>
          </a:p>
        </p:txBody>
      </p:sp>
      <p:pic>
        <p:nvPicPr>
          <p:cNvPr id="33" name="Picture 10"/>
          <p:cNvPicPr>
            <a:picLocks noChangeAspect="1"/>
          </p:cNvPicPr>
          <p:nvPr/>
        </p:nvPicPr>
        <p:blipFill>
          <a:blip r:embed="rId5"/>
          <a:srcRect t="68" b="68"/>
          <a:stretch>
            <a:fillRect/>
          </a:stretch>
        </p:blipFill>
        <p:spPr>
          <a:xfrm>
            <a:off x="10333636" y="2095017"/>
            <a:ext cx="9436028" cy="5571375"/>
          </a:xfrm>
          <a:prstGeom prst="rect">
            <a:avLst/>
          </a:prstGeom>
        </p:spPr>
      </p:pic>
      <p:grpSp>
        <p:nvGrpSpPr>
          <p:cNvPr id="34" name="Group 11"/>
          <p:cNvGrpSpPr/>
          <p:nvPr/>
        </p:nvGrpSpPr>
        <p:grpSpPr>
          <a:xfrm>
            <a:off x="11447415" y="2429543"/>
            <a:ext cx="7265190" cy="4545222"/>
            <a:chOff x="43241" y="-93347"/>
            <a:chExt cx="8634555" cy="6480958"/>
          </a:xfrm>
        </p:grpSpPr>
        <p:pic>
          <p:nvPicPr>
            <p:cNvPr id="35" name="Picture 12"/>
            <p:cNvPicPr>
              <a:picLocks noChangeAspect="1"/>
            </p:cNvPicPr>
            <p:nvPr/>
          </p:nvPicPr>
          <p:blipFill>
            <a:blip r:embed="rId6"/>
            <a:srcRect l="7366" r="7366"/>
            <a:stretch>
              <a:fillRect/>
            </a:stretch>
          </p:blipFill>
          <p:spPr>
            <a:xfrm>
              <a:off x="43241" y="-93347"/>
              <a:ext cx="8634555" cy="648095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7459538"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VAI TRÒ CÁC CÁ NHÂN TRONG QUY TRÌNH QUẢN LÝ</a:t>
            </a:r>
          </a:p>
        </p:txBody>
      </p:sp>
      <p:grpSp>
        <p:nvGrpSpPr>
          <p:cNvPr id="6" name="Group 6"/>
          <p:cNvGrpSpPr/>
          <p:nvPr/>
        </p:nvGrpSpPr>
        <p:grpSpPr>
          <a:xfrm>
            <a:off x="434225" y="1975501"/>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9" name="TextBox 9"/>
          <p:cNvSpPr txBox="1"/>
          <p:nvPr/>
        </p:nvSpPr>
        <p:spPr>
          <a:xfrm>
            <a:off x="1103678" y="2894531"/>
            <a:ext cx="16155622" cy="2198853"/>
          </a:xfrm>
          <a:prstGeom prst="rect">
            <a:avLst/>
          </a:prstGeom>
        </p:spPr>
        <p:txBody>
          <a:bodyPr lIns="0" tIns="0" rIns="0" bIns="0" rtlCol="0" anchor="t">
            <a:spAutoFit/>
          </a:bodyPr>
          <a:lstStyle/>
          <a:p>
            <a:pPr marL="717666" lvl="1" indent="-358833" algn="just">
              <a:lnSpc>
                <a:spcPts val="5950"/>
              </a:lnSpc>
              <a:buAutoNum type="arabicPeriod"/>
            </a:pPr>
            <a:r>
              <a:rPr lang="en-US" sz="3324">
                <a:solidFill>
                  <a:srgbClr val="000000"/>
                </a:solidFill>
                <a:latin typeface="Open Sans 1 Bold"/>
              </a:rPr>
              <a:t>Đăng ký tài khoản ký</a:t>
            </a:r>
          </a:p>
          <a:p>
            <a:pPr marL="717666" lvl="1" indent="-358833" algn="just">
              <a:lnSpc>
                <a:spcPts val="5950"/>
              </a:lnSpc>
              <a:buAutoNum type="arabicPeriod"/>
            </a:pPr>
            <a:r>
              <a:rPr lang="en-US" sz="3324">
                <a:solidFill>
                  <a:srgbClr val="000000"/>
                </a:solidFill>
                <a:latin typeface="Open Sans 1 Bold"/>
              </a:rPr>
              <a:t>GVCN ký duyệt học bạ</a:t>
            </a:r>
          </a:p>
          <a:p>
            <a:pPr marL="717666" lvl="1" indent="-358833" algn="just">
              <a:lnSpc>
                <a:spcPts val="5950"/>
              </a:lnSpc>
              <a:buAutoNum type="arabicPeriod"/>
            </a:pPr>
            <a:r>
              <a:rPr lang="en-US" sz="3324">
                <a:solidFill>
                  <a:srgbClr val="000000"/>
                </a:solidFill>
                <a:latin typeface="Open Sans 1 Bold"/>
              </a:rPr>
              <a:t>CBQL ký duyệt</a:t>
            </a:r>
          </a:p>
        </p:txBody>
      </p:sp>
      <p:sp>
        <p:nvSpPr>
          <p:cNvPr id="10" name="TextBox 1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grpSp>
        <p:nvGrpSpPr>
          <p:cNvPr id="11" name="Group 11"/>
          <p:cNvGrpSpPr/>
          <p:nvPr/>
        </p:nvGrpSpPr>
        <p:grpSpPr>
          <a:xfrm>
            <a:off x="16287059" y="8247665"/>
            <a:ext cx="2954728" cy="295472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498573" y="9362738"/>
            <a:ext cx="4185210" cy="1820435"/>
            <a:chOff x="0" y="0"/>
            <a:chExt cx="1345639" cy="585311"/>
          </a:xfrm>
        </p:grpSpPr>
        <p:sp>
          <p:nvSpPr>
            <p:cNvPr id="15" name="Freeform 15"/>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16" name="TextBox 16"/>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17" name="Group 17"/>
          <p:cNvGrpSpPr/>
          <p:nvPr/>
        </p:nvGrpSpPr>
        <p:grpSpPr>
          <a:xfrm>
            <a:off x="-2228904" y="9753263"/>
            <a:ext cx="7355038" cy="2865341"/>
            <a:chOff x="0" y="0"/>
            <a:chExt cx="1733086" cy="675168"/>
          </a:xfrm>
        </p:grpSpPr>
        <p:sp>
          <p:nvSpPr>
            <p:cNvPr id="18" name="Freeform 18"/>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19" name="TextBox 19"/>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grpSp>
        <p:nvGrpSpPr>
          <p:cNvPr id="20" name="Group 20"/>
          <p:cNvGrpSpPr/>
          <p:nvPr/>
        </p:nvGrpSpPr>
        <p:grpSpPr>
          <a:xfrm>
            <a:off x="434225" y="5864382"/>
            <a:ext cx="669452" cy="673116"/>
            <a:chOff x="0" y="0"/>
            <a:chExt cx="812800" cy="817249"/>
          </a:xfrm>
        </p:grpSpPr>
        <p:sp>
          <p:nvSpPr>
            <p:cNvPr id="21" name="Freeform 2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22" name="TextBox 2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03</a:t>
              </a:r>
            </a:p>
          </p:txBody>
        </p:sp>
      </p:grpSp>
      <p:sp>
        <p:nvSpPr>
          <p:cNvPr id="23" name="TextBox 23"/>
          <p:cNvSpPr txBox="1"/>
          <p:nvPr/>
        </p:nvSpPr>
        <p:spPr>
          <a:xfrm>
            <a:off x="1103678" y="6783412"/>
            <a:ext cx="14898322" cy="1446378"/>
          </a:xfrm>
          <a:prstGeom prst="rect">
            <a:avLst/>
          </a:prstGeom>
        </p:spPr>
        <p:txBody>
          <a:bodyPr wrap="square" lIns="0" tIns="0" rIns="0" bIns="0" rtlCol="0" anchor="t">
            <a:spAutoFit/>
          </a:bodyPr>
          <a:lstStyle/>
          <a:p>
            <a:pPr marL="717666" lvl="1" indent="-358833" algn="just">
              <a:lnSpc>
                <a:spcPts val="5950"/>
              </a:lnSpc>
              <a:buAutoNum type="arabicPeriod"/>
            </a:pPr>
            <a:r>
              <a:rPr lang="en-US" sz="3324">
                <a:solidFill>
                  <a:srgbClr val="000000"/>
                </a:solidFill>
                <a:latin typeface="Open Sans 1 Bold"/>
              </a:rPr>
              <a:t>Văn thư hoặc Nhân sự được phân quyền, sử dụng Chữ ký số của nhà trường để ký phát hành học bạ</a:t>
            </a:r>
          </a:p>
        </p:txBody>
      </p:sp>
      <p:grpSp>
        <p:nvGrpSpPr>
          <p:cNvPr id="24" name="Group 24"/>
          <p:cNvGrpSpPr/>
          <p:nvPr/>
        </p:nvGrpSpPr>
        <p:grpSpPr>
          <a:xfrm>
            <a:off x="1103678" y="1979386"/>
            <a:ext cx="10932927" cy="669452"/>
            <a:chOff x="0" y="0"/>
            <a:chExt cx="6955363" cy="425895"/>
          </a:xfrm>
        </p:grpSpPr>
        <p:sp>
          <p:nvSpPr>
            <p:cNvPr id="25" name="Freeform 25"/>
            <p:cNvSpPr/>
            <p:nvPr/>
          </p:nvSpPr>
          <p:spPr>
            <a:xfrm>
              <a:off x="0" y="0"/>
              <a:ext cx="6955363" cy="425895"/>
            </a:xfrm>
            <a:custGeom>
              <a:avLst/>
              <a:gdLst/>
              <a:ahLst/>
              <a:cxnLst/>
              <a:rect l="l" t="t" r="r" b="b"/>
              <a:pathLst>
                <a:path w="6955363" h="425895">
                  <a:moveTo>
                    <a:pt x="6752163" y="0"/>
                  </a:moveTo>
                  <a:cubicBezTo>
                    <a:pt x="6864387" y="0"/>
                    <a:pt x="6955363" y="95340"/>
                    <a:pt x="6955363" y="212948"/>
                  </a:cubicBezTo>
                  <a:cubicBezTo>
                    <a:pt x="6955363" y="330556"/>
                    <a:pt x="6864387" y="425895"/>
                    <a:pt x="6752163"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6" name="TextBox 26"/>
            <p:cNvSpPr txBox="1"/>
            <p:nvPr/>
          </p:nvSpPr>
          <p:spPr>
            <a:xfrm>
              <a:off x="0" y="-57150"/>
              <a:ext cx="6955363"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ea typeface="Open Sans 1 Bold"/>
                </a:rPr>
                <a:t>Vai trò ký duyệt (GVCN ﻿+ CBQL nhà trường)</a:t>
              </a:r>
            </a:p>
          </p:txBody>
        </p:sp>
      </p:grpSp>
      <p:grpSp>
        <p:nvGrpSpPr>
          <p:cNvPr id="27" name="Group 27"/>
          <p:cNvGrpSpPr/>
          <p:nvPr/>
        </p:nvGrpSpPr>
        <p:grpSpPr>
          <a:xfrm>
            <a:off x="1103678" y="5912533"/>
            <a:ext cx="10932927" cy="669452"/>
            <a:chOff x="0" y="0"/>
            <a:chExt cx="6955363" cy="425895"/>
          </a:xfrm>
        </p:grpSpPr>
        <p:sp>
          <p:nvSpPr>
            <p:cNvPr id="28" name="Freeform 28"/>
            <p:cNvSpPr/>
            <p:nvPr/>
          </p:nvSpPr>
          <p:spPr>
            <a:xfrm>
              <a:off x="0" y="0"/>
              <a:ext cx="6955363" cy="425895"/>
            </a:xfrm>
            <a:custGeom>
              <a:avLst/>
              <a:gdLst/>
              <a:ahLst/>
              <a:cxnLst/>
              <a:rect l="l" t="t" r="r" b="b"/>
              <a:pathLst>
                <a:path w="6955363" h="425895">
                  <a:moveTo>
                    <a:pt x="6752163" y="0"/>
                  </a:moveTo>
                  <a:cubicBezTo>
                    <a:pt x="6864387" y="0"/>
                    <a:pt x="6955363" y="95340"/>
                    <a:pt x="6955363" y="212948"/>
                  </a:cubicBezTo>
                  <a:cubicBezTo>
                    <a:pt x="6955363" y="330556"/>
                    <a:pt x="6864387" y="425895"/>
                    <a:pt x="6752163"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9" name="TextBox 29"/>
            <p:cNvSpPr txBox="1"/>
            <p:nvPr/>
          </p:nvSpPr>
          <p:spPr>
            <a:xfrm>
              <a:off x="0" y="-57150"/>
              <a:ext cx="6955363"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rPr>
                <a:t>Vai trò Ký phát hành (Nhân viên văn thư/ CBQL)</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371011" y="322756"/>
            <a:ext cx="8268789" cy="897682"/>
          </a:xfrm>
          <a:prstGeom prst="rect">
            <a:avLst/>
          </a:prstGeom>
        </p:spPr>
        <p:txBody>
          <a:bodyPr wrap="square" lIns="0" tIns="0" rIns="0" bIns="0" rtlCol="0" anchor="t">
            <a:spAutoFit/>
          </a:bodyPr>
          <a:lstStyle/>
          <a:p>
            <a:pPr>
              <a:lnSpc>
                <a:spcPts val="6999"/>
              </a:lnSpc>
            </a:pPr>
            <a:r>
              <a:rPr lang="en-US" sz="4999" spc="99">
                <a:solidFill>
                  <a:srgbClr val="FFFFFF"/>
                </a:solidFill>
                <a:latin typeface="Open Sans Bold Bold"/>
              </a:rPr>
              <a:t>ĐĂNG NHẬP PHẦN MỀM </a:t>
            </a:r>
          </a:p>
        </p:txBody>
      </p:sp>
      <p:pic>
        <p:nvPicPr>
          <p:cNvPr id="8" name="Picture 7">
            <a:extLst>
              <a:ext uri="{FF2B5EF4-FFF2-40B4-BE49-F238E27FC236}">
                <a16:creationId xmlns:a16="http://schemas.microsoft.com/office/drawing/2014/main" id="{CCE570CD-D067-EFCC-1AFD-28AED7020F60}"/>
              </a:ext>
            </a:extLst>
          </p:cNvPr>
          <p:cNvPicPr>
            <a:picLocks noChangeAspect="1"/>
          </p:cNvPicPr>
          <p:nvPr/>
        </p:nvPicPr>
        <p:blipFill>
          <a:blip r:embed="rId3"/>
          <a:stretch>
            <a:fillRect/>
          </a:stretch>
        </p:blipFill>
        <p:spPr>
          <a:xfrm>
            <a:off x="11734800" y="2933700"/>
            <a:ext cx="6187565" cy="6019800"/>
          </a:xfrm>
          <a:prstGeom prst="rect">
            <a:avLst/>
          </a:prstGeom>
        </p:spPr>
      </p:pic>
      <p:sp>
        <p:nvSpPr>
          <p:cNvPr id="9" name="TextBox 8">
            <a:extLst>
              <a:ext uri="{FF2B5EF4-FFF2-40B4-BE49-F238E27FC236}">
                <a16:creationId xmlns:a16="http://schemas.microsoft.com/office/drawing/2014/main" id="{B02EAC84-933C-753B-7524-1C3F8D41C292}"/>
              </a:ext>
            </a:extLst>
          </p:cNvPr>
          <p:cNvSpPr txBox="1"/>
          <p:nvPr/>
        </p:nvSpPr>
        <p:spPr>
          <a:xfrm>
            <a:off x="1676400" y="4457700"/>
            <a:ext cx="7315200" cy="5478423"/>
          </a:xfrm>
          <a:prstGeom prst="rect">
            <a:avLst/>
          </a:prstGeom>
          <a:noFill/>
        </p:spPr>
        <p:txBody>
          <a:bodyPr wrap="square" rtlCol="0">
            <a:spAutoFit/>
          </a:bodyPr>
          <a:lstStyle/>
          <a:p>
            <a:r>
              <a:rPr lang="en-US" sz="5000" b="1">
                <a:latin typeface="Times New Roman" panose="02020603050405020304" pitchFamily="18" charset="0"/>
                <a:cs typeface="Times New Roman" panose="02020603050405020304" pitchFamily="18" charset="0"/>
              </a:rPr>
              <a:t>Lưu ý: </a:t>
            </a:r>
          </a:p>
          <a:p>
            <a:pPr algn="just"/>
            <a:r>
              <a:rPr lang="en-US" sz="5000">
                <a:latin typeface="Times New Roman" panose="02020603050405020304" pitchFamily="18" charset="0"/>
                <a:cs typeface="Times New Roman" panose="02020603050405020304" pitchFamily="18" charset="0"/>
              </a:rPr>
              <a:t>Trường hợp quản trị viên nhà trường quên mật khẩu, liên hệ trực tiếp cán bộ phụ trách CSDL tại PGD để được hỗ trợ cấp lại.</a:t>
            </a:r>
          </a:p>
          <a:p>
            <a:endParaRPr lang="en-US" sz="5000" b="1">
              <a:latin typeface="Times New Roman" panose="02020603050405020304" pitchFamily="18" charset="0"/>
              <a:cs typeface="Times New Roman" panose="02020603050405020304" pitchFamily="18" charset="0"/>
            </a:endParaRPr>
          </a:p>
        </p:txBody>
      </p:sp>
      <p:sp>
        <p:nvSpPr>
          <p:cNvPr id="10" name="TextBox 13">
            <a:extLst>
              <a:ext uri="{FF2B5EF4-FFF2-40B4-BE49-F238E27FC236}">
                <a16:creationId xmlns:a16="http://schemas.microsoft.com/office/drawing/2014/main" id="{8975526B-3DA5-24D3-1EE5-5B4921C14024}"/>
              </a:ext>
            </a:extLst>
          </p:cNvPr>
          <p:cNvSpPr txBox="1"/>
          <p:nvPr/>
        </p:nvSpPr>
        <p:spPr>
          <a:xfrm>
            <a:off x="381000" y="3162300"/>
            <a:ext cx="10972800" cy="577081"/>
          </a:xfrm>
          <a:prstGeom prst="rect">
            <a:avLst/>
          </a:prstGeom>
        </p:spPr>
        <p:txBody>
          <a:bodyPr wrap="square" lIns="0" tIns="0" rIns="0" bIns="0" rtlCol="0" anchor="t">
            <a:spAutoFit/>
          </a:bodyPr>
          <a:lstStyle/>
          <a:p>
            <a:pPr marL="0" lvl="0" indent="0" algn="just">
              <a:lnSpc>
                <a:spcPts val="4536"/>
              </a:lnSpc>
            </a:pPr>
            <a:r>
              <a:rPr lang="en-US" sz="5400">
                <a:solidFill>
                  <a:srgbClr val="0070C0"/>
                </a:solidFill>
                <a:latin typeface="Open Sans 1 Bold"/>
              </a:rPr>
              <a:t>https://truong.haiphong.edu.vn</a:t>
            </a:r>
            <a:endParaRPr lang="en-US" sz="5400">
              <a:solidFill>
                <a:srgbClr val="0070C0"/>
              </a:solidFill>
              <a:latin typeface="Open Sans 1"/>
            </a:endParaRPr>
          </a:p>
        </p:txBody>
      </p:sp>
    </p:spTree>
    <p:extLst>
      <p:ext uri="{BB962C8B-B14F-4D97-AF65-F5344CB8AC3E}">
        <p14:creationId xmlns:p14="http://schemas.microsoft.com/office/powerpoint/2010/main" val="221143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943600" y="322756"/>
            <a:ext cx="8545890" cy="897682"/>
          </a:xfrm>
          <a:prstGeom prst="rect">
            <a:avLst/>
          </a:prstGeom>
        </p:spPr>
        <p:txBody>
          <a:bodyPr wrap="square" lIns="0" tIns="0" rIns="0" bIns="0" rtlCol="0" anchor="t">
            <a:spAutoFit/>
          </a:bodyPr>
          <a:lstStyle/>
          <a:p>
            <a:pPr>
              <a:lnSpc>
                <a:spcPts val="6999"/>
              </a:lnSpc>
            </a:pPr>
            <a:r>
              <a:rPr lang="en-US" sz="4999" spc="99">
                <a:solidFill>
                  <a:srgbClr val="FFFFFF"/>
                </a:solidFill>
                <a:latin typeface="Open Sans Bold Bold"/>
              </a:rPr>
              <a:t>ĐĂNG NHẬP PHẦN MỀM </a:t>
            </a:r>
          </a:p>
        </p:txBody>
      </p:sp>
      <p:pic>
        <p:nvPicPr>
          <p:cNvPr id="10" name="Picture 9">
            <a:extLst>
              <a:ext uri="{FF2B5EF4-FFF2-40B4-BE49-F238E27FC236}">
                <a16:creationId xmlns:a16="http://schemas.microsoft.com/office/drawing/2014/main" id="{4674F580-AC28-863D-1827-0926920A2139}"/>
              </a:ext>
            </a:extLst>
          </p:cNvPr>
          <p:cNvPicPr>
            <a:picLocks noChangeAspect="1"/>
          </p:cNvPicPr>
          <p:nvPr/>
        </p:nvPicPr>
        <p:blipFill>
          <a:blip r:embed="rId3"/>
          <a:stretch>
            <a:fillRect/>
          </a:stretch>
        </p:blipFill>
        <p:spPr>
          <a:xfrm>
            <a:off x="1447800" y="2628900"/>
            <a:ext cx="11470010" cy="5475273"/>
          </a:xfrm>
          <a:prstGeom prst="rect">
            <a:avLst/>
          </a:prstGeom>
        </p:spPr>
      </p:pic>
      <p:pic>
        <p:nvPicPr>
          <p:cNvPr id="11" name="Picture 10">
            <a:extLst>
              <a:ext uri="{FF2B5EF4-FFF2-40B4-BE49-F238E27FC236}">
                <a16:creationId xmlns:a16="http://schemas.microsoft.com/office/drawing/2014/main" id="{B70C3CA5-37AF-3216-669B-0BD3BB2201D8}"/>
              </a:ext>
            </a:extLst>
          </p:cNvPr>
          <p:cNvPicPr>
            <a:picLocks noChangeAspect="1"/>
          </p:cNvPicPr>
          <p:nvPr/>
        </p:nvPicPr>
        <p:blipFill>
          <a:blip r:embed="rId4"/>
          <a:stretch>
            <a:fillRect/>
          </a:stretch>
        </p:blipFill>
        <p:spPr>
          <a:xfrm>
            <a:off x="7924800" y="3695700"/>
            <a:ext cx="8685603" cy="5151461"/>
          </a:xfrm>
          <a:prstGeom prst="rect">
            <a:avLst/>
          </a:prstGeom>
        </p:spPr>
      </p:pic>
    </p:spTree>
    <p:extLst>
      <p:ext uri="{BB962C8B-B14F-4D97-AF65-F5344CB8AC3E}">
        <p14:creationId xmlns:p14="http://schemas.microsoft.com/office/powerpoint/2010/main" val="210278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2" name="TextBox 12"/>
          <p:cNvSpPr txBox="1"/>
          <p:nvPr/>
        </p:nvSpPr>
        <p:spPr>
          <a:xfrm>
            <a:off x="10937357" y="5663911"/>
            <a:ext cx="2984615"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04. Nhà trường </a:t>
            </a:r>
          </a:p>
          <a:p>
            <a:pPr algn="ctr">
              <a:lnSpc>
                <a:spcPts val="3779"/>
              </a:lnSpc>
            </a:pPr>
            <a:r>
              <a:rPr lang="en-US" sz="2699">
                <a:solidFill>
                  <a:srgbClr val="FFFFFF"/>
                </a:solidFill>
                <a:latin typeface="Open Sans 1 Bold"/>
              </a:rPr>
              <a:t>ký phát hành</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37" name="Group 7"/>
          <p:cNvGrpSpPr/>
          <p:nvPr/>
        </p:nvGrpSpPr>
        <p:grpSpPr>
          <a:xfrm>
            <a:off x="2017777" y="1667483"/>
            <a:ext cx="14015820" cy="1503523"/>
            <a:chOff x="2968" y="-40337"/>
            <a:chExt cx="13599450" cy="2004696"/>
          </a:xfrm>
        </p:grpSpPr>
        <p:grpSp>
          <p:nvGrpSpPr>
            <p:cNvPr id="38" name="Group 8"/>
            <p:cNvGrpSpPr/>
            <p:nvPr/>
          </p:nvGrpSpPr>
          <p:grpSpPr>
            <a:xfrm>
              <a:off x="2968" y="1"/>
              <a:ext cx="1021222" cy="1242504"/>
              <a:chOff x="14167" y="6"/>
              <a:chExt cx="4875127" cy="5931489"/>
            </a:xfrm>
          </p:grpSpPr>
          <p:sp>
            <p:nvSpPr>
              <p:cNvPr id="42" name="Freeform 9"/>
              <p:cNvSpPr/>
              <p:nvPr/>
            </p:nvSpPr>
            <p:spPr>
              <a:xfrm>
                <a:off x="14167" y="6"/>
                <a:ext cx="4875127" cy="593148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39" name="TextBox 10"/>
            <p:cNvSpPr txBox="1"/>
            <p:nvPr/>
          </p:nvSpPr>
          <p:spPr>
            <a:xfrm>
              <a:off x="1347599" y="-40337"/>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a:solidFill>
                    <a:srgbClr val="202020"/>
                  </a:solidFill>
                  <a:latin typeface="Roboto Bold"/>
                </a:rPr>
                <a:t>ĐĂNG KÝ / DUYỆT CHỨNG THƯ SỐ</a:t>
              </a:r>
              <a:endParaRPr kumimoji="0" lang="en-US" sz="3000" b="1" i="0" u="none" strike="noStrike" kern="1200" cap="none" spc="300" normalizeH="0" baseline="0" noProof="0">
                <a:ln>
                  <a:noFill/>
                </a:ln>
                <a:solidFill>
                  <a:srgbClr val="202020"/>
                </a:solidFill>
                <a:effectLst/>
                <a:uLnTx/>
                <a:uFillTx/>
                <a:latin typeface="Roboto Bold"/>
                <a:ea typeface="+mn-ea"/>
                <a:cs typeface="+mn-cs"/>
              </a:endParaRPr>
            </a:p>
          </p:txBody>
        </p:sp>
        <p:sp>
          <p:nvSpPr>
            <p:cNvPr id="40" name="TextBox 11"/>
            <p:cNvSpPr txBox="1"/>
            <p:nvPr/>
          </p:nvSpPr>
          <p:spPr>
            <a:xfrm>
              <a:off x="1377577" y="733253"/>
              <a:ext cx="12224841" cy="1231106"/>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lang="en-US" sz="2600" noProof="0">
                  <a:solidFill>
                    <a:srgbClr val="202020"/>
                  </a:solidFill>
                  <a:latin typeface="Roboto"/>
                </a:rPr>
                <a:t>Tạo chữ ký/ đăng ký và duyệt chữ ký số giáo viên, </a:t>
              </a:r>
              <a:r>
                <a:rPr lang="en-US" sz="2600">
                  <a:solidFill>
                    <a:srgbClr val="202020"/>
                  </a:solidFill>
                  <a:latin typeface="Roboto"/>
                </a:rPr>
                <a:t>đăng ký </a:t>
              </a:r>
              <a:r>
                <a:rPr lang="en-US" sz="2600" noProof="0">
                  <a:solidFill>
                    <a:srgbClr val="202020"/>
                  </a:solidFill>
                  <a:latin typeface="Roboto"/>
                </a:rPr>
                <a:t>chứng thư số nhà trường</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41" name="TextBox 12"/>
            <p:cNvSpPr txBox="1"/>
            <p:nvPr/>
          </p:nvSpPr>
          <p:spPr>
            <a:xfrm>
              <a:off x="328687" y="156416"/>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1</a:t>
              </a:r>
            </a:p>
          </p:txBody>
        </p:sp>
      </p:grpSp>
      <p:grpSp>
        <p:nvGrpSpPr>
          <p:cNvPr id="43" name="Group 7"/>
          <p:cNvGrpSpPr/>
          <p:nvPr/>
        </p:nvGrpSpPr>
        <p:grpSpPr>
          <a:xfrm>
            <a:off x="2017777" y="2731383"/>
            <a:ext cx="10469401" cy="1082422"/>
            <a:chOff x="0" y="-76200"/>
            <a:chExt cx="13959203" cy="1443229"/>
          </a:xfrm>
        </p:grpSpPr>
        <p:grpSp>
          <p:nvGrpSpPr>
            <p:cNvPr id="44" name="Group 8"/>
            <p:cNvGrpSpPr/>
            <p:nvPr/>
          </p:nvGrpSpPr>
          <p:grpSpPr>
            <a:xfrm>
              <a:off x="0" y="0"/>
              <a:ext cx="1330172" cy="1330172"/>
              <a:chOff x="0" y="0"/>
              <a:chExt cx="6350000" cy="6350000"/>
            </a:xfrm>
          </p:grpSpPr>
          <p:sp>
            <p:nvSpPr>
              <p:cNvPr id="48"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45" name="TextBox 10"/>
            <p:cNvSpPr txBox="1"/>
            <p:nvPr/>
          </p:nvSpPr>
          <p:spPr>
            <a:xfrm>
              <a:off x="1734362" y="-76200"/>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TẠO HỌC BẠ </a:t>
              </a:r>
              <a:r>
                <a:rPr lang="en-US" sz="3000" b="1" spc="300">
                  <a:solidFill>
                    <a:srgbClr val="202020"/>
                  </a:solidFill>
                  <a:latin typeface="Roboto Bold"/>
                </a:rPr>
                <a:t>SỐ</a:t>
              </a:r>
              <a:endParaRPr kumimoji="0" lang="en-US" sz="3000" b="1" i="0" u="none" strike="noStrike" kern="1200" cap="none" spc="300" normalizeH="0" baseline="0" noProof="0">
                <a:ln>
                  <a:noFill/>
                </a:ln>
                <a:solidFill>
                  <a:srgbClr val="202020"/>
                </a:solidFill>
                <a:effectLst/>
                <a:uLnTx/>
                <a:uFillTx/>
                <a:latin typeface="Roboto Bold"/>
                <a:ea typeface="+mn-ea"/>
                <a:cs typeface="+mn-cs"/>
              </a:endParaRPr>
            </a:p>
          </p:txBody>
        </p:sp>
        <p:sp>
          <p:nvSpPr>
            <p:cNvPr id="46" name="TextBox 11"/>
            <p:cNvSpPr txBox="1"/>
            <p:nvPr/>
          </p:nvSpPr>
          <p:spPr>
            <a:xfrm>
              <a:off x="1734361" y="751476"/>
              <a:ext cx="12224842" cy="615553"/>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202020"/>
                  </a:solidFill>
                  <a:effectLst/>
                  <a:uLnTx/>
                  <a:uFillTx/>
                  <a:latin typeface="Roboto"/>
                  <a:ea typeface="+mn-ea"/>
                  <a:cs typeface="+mn-cs"/>
                </a:rPr>
                <a:t>Khởi</a:t>
              </a:r>
              <a:r>
                <a:rPr kumimoji="0" lang="en-US" sz="2600" b="0" i="0" u="none" strike="noStrike" kern="1200" cap="none" spc="0" normalizeH="0" baseline="0" noProof="0" dirty="0">
                  <a:ln>
                    <a:noFill/>
                  </a:ln>
                  <a:solidFill>
                    <a:srgbClr val="202020"/>
                  </a:solidFill>
                  <a:effectLst/>
                  <a:uLnTx/>
                  <a:uFillTx/>
                  <a:latin typeface="Roboto"/>
                  <a:ea typeface="+mn-ea"/>
                  <a:cs typeface="+mn-cs"/>
                </a:rPr>
                <a:t> </a:t>
              </a:r>
              <a:r>
                <a:rPr kumimoji="0" lang="en-US" sz="2600" b="0" i="0" u="none" strike="noStrike" kern="1200" cap="none" spc="0" normalizeH="0" baseline="0" noProof="0" dirty="0" err="1">
                  <a:ln>
                    <a:noFill/>
                  </a:ln>
                  <a:solidFill>
                    <a:srgbClr val="202020"/>
                  </a:solidFill>
                  <a:effectLst/>
                  <a:uLnTx/>
                  <a:uFillTx/>
                  <a:latin typeface="Roboto"/>
                  <a:ea typeface="+mn-ea"/>
                  <a:cs typeface="+mn-cs"/>
                </a:rPr>
                <a:t>tạo</a:t>
              </a:r>
              <a:r>
                <a:rPr kumimoji="0" lang="en-US" sz="2600" b="0" i="0" u="none" strike="noStrike" kern="1200" cap="none" spc="0" normalizeH="0" baseline="0" noProof="0" dirty="0">
                  <a:ln>
                    <a:noFill/>
                  </a:ln>
                  <a:solidFill>
                    <a:srgbClr val="202020"/>
                  </a:solidFill>
                  <a:effectLst/>
                  <a:uLnTx/>
                  <a:uFillTx/>
                  <a:latin typeface="Roboto"/>
                  <a:ea typeface="+mn-ea"/>
                  <a:cs typeface="+mn-cs"/>
                </a:rPr>
                <a:t> </a:t>
              </a:r>
              <a:r>
                <a:rPr kumimoji="0" lang="en-US" sz="2600" b="0" i="0" u="none" strike="noStrike" kern="1200" cap="none" spc="0" normalizeH="0" baseline="0" noProof="0" err="1">
                  <a:ln>
                    <a:noFill/>
                  </a:ln>
                  <a:solidFill>
                    <a:srgbClr val="202020"/>
                  </a:solidFill>
                  <a:effectLst/>
                  <a:uLnTx/>
                  <a:uFillTx/>
                  <a:latin typeface="Roboto"/>
                  <a:ea typeface="+mn-ea"/>
                  <a:cs typeface="+mn-cs"/>
                </a:rPr>
                <a:t>học</a:t>
              </a:r>
              <a:r>
                <a:rPr kumimoji="0" lang="en-US" sz="2600" b="0" i="0" u="none" strike="noStrike" kern="1200" cap="none" spc="0" normalizeH="0" baseline="0" noProof="0">
                  <a:ln>
                    <a:noFill/>
                  </a:ln>
                  <a:solidFill>
                    <a:srgbClr val="202020"/>
                  </a:solidFill>
                  <a:effectLst/>
                  <a:uLnTx/>
                  <a:uFillTx/>
                  <a:latin typeface="Roboto"/>
                  <a:ea typeface="+mn-ea"/>
                  <a:cs typeface="+mn-cs"/>
                </a:rPr>
                <a:t> </a:t>
              </a:r>
              <a:r>
                <a:rPr lang="en-US" sz="2600">
                  <a:solidFill>
                    <a:srgbClr val="202020"/>
                  </a:solidFill>
                  <a:latin typeface="Roboto"/>
                </a:rPr>
                <a:t>bạ số học sinh</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47" name="TextBox 12"/>
            <p:cNvSpPr txBox="1"/>
            <p:nvPr/>
          </p:nvSpPr>
          <p:spPr>
            <a:xfrm>
              <a:off x="445647" y="182304"/>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2</a:t>
              </a:r>
            </a:p>
          </p:txBody>
        </p:sp>
      </p:grpSp>
      <p:grpSp>
        <p:nvGrpSpPr>
          <p:cNvPr id="49" name="Group 13"/>
          <p:cNvGrpSpPr/>
          <p:nvPr/>
        </p:nvGrpSpPr>
        <p:grpSpPr>
          <a:xfrm>
            <a:off x="2020002" y="3908998"/>
            <a:ext cx="10467176" cy="1054779"/>
            <a:chOff x="2968" y="-1264113"/>
            <a:chExt cx="13956235" cy="1406372"/>
          </a:xfrm>
        </p:grpSpPr>
        <p:grpSp>
          <p:nvGrpSpPr>
            <p:cNvPr id="50" name="Group 14"/>
            <p:cNvGrpSpPr/>
            <p:nvPr/>
          </p:nvGrpSpPr>
          <p:grpSpPr>
            <a:xfrm>
              <a:off x="2968" y="-1187913"/>
              <a:ext cx="1324236" cy="1330172"/>
              <a:chOff x="14169" y="-5670883"/>
              <a:chExt cx="6321663" cy="6350000"/>
            </a:xfrm>
          </p:grpSpPr>
          <p:sp>
            <p:nvSpPr>
              <p:cNvPr id="54" name="Freeform 15"/>
              <p:cNvSpPr/>
              <p:nvPr/>
            </p:nvSpPr>
            <p:spPr>
              <a:xfrm>
                <a:off x="14169" y="-5670883"/>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51" name="TextBox 16"/>
            <p:cNvSpPr txBox="1"/>
            <p:nvPr/>
          </p:nvSpPr>
          <p:spPr>
            <a:xfrm>
              <a:off x="1734361" y="-1264113"/>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KÝ HỌC BẠ </a:t>
              </a:r>
            </a:p>
          </p:txBody>
        </p:sp>
        <p:sp>
          <p:nvSpPr>
            <p:cNvPr id="52" name="TextBox 17"/>
            <p:cNvSpPr txBox="1"/>
            <p:nvPr/>
          </p:nvSpPr>
          <p:spPr>
            <a:xfrm>
              <a:off x="1734360" y="-436437"/>
              <a:ext cx="12224843"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lang="en-US" sz="2600" dirty="0">
                  <a:solidFill>
                    <a:srgbClr val="202020"/>
                  </a:solidFill>
                  <a:latin typeface="Roboto"/>
                </a:rPr>
                <a:t>GVCN ký -&gt; CBQL ký (thực hiện ký bằng chữ ký số cá nhân)</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53" name="TextBox 18"/>
            <p:cNvSpPr txBox="1"/>
            <p:nvPr/>
          </p:nvSpPr>
          <p:spPr>
            <a:xfrm>
              <a:off x="445647" y="-1005609"/>
              <a:ext cx="413477" cy="936153"/>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3</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55" name="Group 19"/>
          <p:cNvGrpSpPr/>
          <p:nvPr/>
        </p:nvGrpSpPr>
        <p:grpSpPr>
          <a:xfrm>
            <a:off x="2054015" y="5069713"/>
            <a:ext cx="10469402" cy="1054779"/>
            <a:chOff x="0" y="-76200"/>
            <a:chExt cx="13959203" cy="1406372"/>
          </a:xfrm>
        </p:grpSpPr>
        <p:grpSp>
          <p:nvGrpSpPr>
            <p:cNvPr id="56" name="Group 20"/>
            <p:cNvGrpSpPr/>
            <p:nvPr/>
          </p:nvGrpSpPr>
          <p:grpSpPr>
            <a:xfrm>
              <a:off x="0" y="0"/>
              <a:ext cx="1330172" cy="1330172"/>
              <a:chOff x="0" y="0"/>
              <a:chExt cx="6350000" cy="6350000"/>
            </a:xfrm>
          </p:grpSpPr>
          <p:sp>
            <p:nvSpPr>
              <p:cNvPr id="60"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57" name="TextBox 22"/>
            <p:cNvSpPr txBox="1"/>
            <p:nvPr/>
          </p:nvSpPr>
          <p:spPr>
            <a:xfrm>
              <a:off x="1734361" y="-76200"/>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a:solidFill>
                    <a:srgbClr val="202020"/>
                  </a:solidFill>
                  <a:latin typeface="Roboto Bold"/>
                </a:rPr>
                <a:t>KÝ </a:t>
              </a:r>
              <a:r>
                <a:rPr kumimoji="0" lang="en-US" sz="3000" b="1" i="0" u="none" strike="noStrike" kern="1200" cap="none" spc="300" normalizeH="0" baseline="0" noProof="0">
                  <a:ln>
                    <a:noFill/>
                  </a:ln>
                  <a:solidFill>
                    <a:srgbClr val="202020"/>
                  </a:solidFill>
                  <a:effectLst/>
                  <a:uLnTx/>
                  <a:uFillTx/>
                  <a:latin typeface="Roboto Bold"/>
                  <a:ea typeface="+mn-ea"/>
                  <a:cs typeface="+mn-cs"/>
                </a:rPr>
                <a:t>PHÁT HÀNH</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58" name="TextBox 23"/>
            <p:cNvSpPr txBox="1"/>
            <p:nvPr/>
          </p:nvSpPr>
          <p:spPr>
            <a:xfrm>
              <a:off x="1734359" y="751476"/>
              <a:ext cx="12224844"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Ký phát hành bằng chữ ký số của tổ chức nhà trường</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59" name="TextBox 24"/>
            <p:cNvSpPr txBox="1"/>
            <p:nvPr/>
          </p:nvSpPr>
          <p:spPr>
            <a:xfrm>
              <a:off x="445647" y="182304"/>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4</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61" name="Group 19"/>
          <p:cNvGrpSpPr/>
          <p:nvPr/>
        </p:nvGrpSpPr>
        <p:grpSpPr>
          <a:xfrm>
            <a:off x="2022705" y="6235224"/>
            <a:ext cx="12596790" cy="1060256"/>
            <a:chOff x="2968" y="-43208"/>
            <a:chExt cx="13660860" cy="1413674"/>
          </a:xfrm>
        </p:grpSpPr>
        <p:grpSp>
          <p:nvGrpSpPr>
            <p:cNvPr id="62" name="Group 20"/>
            <p:cNvGrpSpPr/>
            <p:nvPr/>
          </p:nvGrpSpPr>
          <p:grpSpPr>
            <a:xfrm>
              <a:off x="2968" y="0"/>
              <a:ext cx="1076521" cy="1367029"/>
              <a:chOff x="14170" y="0"/>
              <a:chExt cx="5139114" cy="6525950"/>
            </a:xfrm>
          </p:grpSpPr>
          <p:sp>
            <p:nvSpPr>
              <p:cNvPr id="66" name="Freeform 21"/>
              <p:cNvSpPr/>
              <p:nvPr/>
            </p:nvSpPr>
            <p:spPr>
              <a:xfrm>
                <a:off x="14170" y="0"/>
                <a:ext cx="5139114" cy="652595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63" name="TextBox 22"/>
            <p:cNvSpPr txBox="1"/>
            <p:nvPr/>
          </p:nvSpPr>
          <p:spPr>
            <a:xfrm>
              <a:off x="1410648" y="-43208"/>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XÁC NHẬN HOÀN THÀNH/ GỬI</a:t>
              </a:r>
              <a:r>
                <a:rPr kumimoji="0" lang="en-US" sz="3000" b="1" i="0" u="none" strike="noStrike" kern="1200" cap="none" spc="300" normalizeH="0" noProof="0">
                  <a:ln>
                    <a:noFill/>
                  </a:ln>
                  <a:solidFill>
                    <a:srgbClr val="202020"/>
                  </a:solidFill>
                  <a:effectLst/>
                  <a:uLnTx/>
                  <a:uFillTx/>
                  <a:latin typeface="Roboto Bold"/>
                  <a:ea typeface="+mn-ea"/>
                  <a:cs typeface="+mn-cs"/>
                </a:rPr>
                <a:t> HỌC BẠ SỐ</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64" name="TextBox 23"/>
            <p:cNvSpPr txBox="1"/>
            <p:nvPr/>
          </p:nvSpPr>
          <p:spPr>
            <a:xfrm>
              <a:off x="1438984" y="754913"/>
              <a:ext cx="12224844" cy="615553"/>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Xác nhận hoàn</a:t>
              </a:r>
              <a:r>
                <a:rPr kumimoji="0" lang="en-US" sz="2600" b="0" i="0" u="none" strike="noStrike" kern="1200" cap="none" spc="0" normalizeH="0" noProof="0">
                  <a:ln>
                    <a:noFill/>
                  </a:ln>
                  <a:solidFill>
                    <a:srgbClr val="202020"/>
                  </a:solidFill>
                  <a:effectLst/>
                  <a:uLnTx/>
                  <a:uFillTx/>
                  <a:latin typeface="Roboto"/>
                  <a:ea typeface="+mn-ea"/>
                  <a:cs typeface="+mn-cs"/>
                </a:rPr>
                <a:t> thành học bạ số và gửi học bạ lên cấp trên</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65" name="TextBox 24"/>
            <p:cNvSpPr txBox="1"/>
            <p:nvPr/>
          </p:nvSpPr>
          <p:spPr>
            <a:xfrm>
              <a:off x="320208" y="137533"/>
              <a:ext cx="430356" cy="936153"/>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lang="en-US" sz="4200" dirty="0">
                  <a:solidFill>
                    <a:srgbClr val="202020"/>
                  </a:solidFill>
                  <a:latin typeface="Roboto Bold"/>
                </a:rPr>
                <a:t>5</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67" name="Group 19"/>
          <p:cNvGrpSpPr/>
          <p:nvPr/>
        </p:nvGrpSpPr>
        <p:grpSpPr>
          <a:xfrm>
            <a:off x="2017777" y="7395939"/>
            <a:ext cx="11508376" cy="1054779"/>
            <a:chOff x="0" y="-76200"/>
            <a:chExt cx="13956235" cy="1406372"/>
          </a:xfrm>
        </p:grpSpPr>
        <p:grpSp>
          <p:nvGrpSpPr>
            <p:cNvPr id="68" name="Group 20"/>
            <p:cNvGrpSpPr/>
            <p:nvPr/>
          </p:nvGrpSpPr>
          <p:grpSpPr>
            <a:xfrm>
              <a:off x="0" y="0"/>
              <a:ext cx="1330172" cy="1330172"/>
              <a:chOff x="0" y="0"/>
              <a:chExt cx="6350000" cy="6350000"/>
            </a:xfrm>
          </p:grpSpPr>
          <p:sp>
            <p:nvSpPr>
              <p:cNvPr id="72"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69" name="TextBox 22"/>
            <p:cNvSpPr txBox="1"/>
            <p:nvPr/>
          </p:nvSpPr>
          <p:spPr>
            <a:xfrm>
              <a:off x="1734361" y="-76200"/>
              <a:ext cx="9542878" cy="666849"/>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a:solidFill>
                    <a:srgbClr val="202020"/>
                  </a:solidFill>
                  <a:latin typeface="Roboto Bold"/>
                </a:rPr>
                <a:t>XÓA BỎ/THU HỒI HỌC BẠ</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70" name="TextBox 23"/>
            <p:cNvSpPr txBox="1"/>
            <p:nvPr/>
          </p:nvSpPr>
          <p:spPr>
            <a:xfrm>
              <a:off x="1734360" y="751476"/>
              <a:ext cx="12221875"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Xóa</a:t>
              </a:r>
              <a:r>
                <a:rPr kumimoji="0" lang="en-US" sz="2600" b="0" i="0" u="none" strike="noStrike" kern="1200" cap="none" spc="0" normalizeH="0" noProof="0">
                  <a:ln>
                    <a:noFill/>
                  </a:ln>
                  <a:solidFill>
                    <a:srgbClr val="202020"/>
                  </a:solidFill>
                  <a:effectLst/>
                  <a:uLnTx/>
                  <a:uFillTx/>
                  <a:latin typeface="Roboto"/>
                  <a:ea typeface="+mn-ea"/>
                  <a:cs typeface="+mn-cs"/>
                </a:rPr>
                <a:t> bỏ học bạ, thu hồi học bạ khi phát hiện sai sót</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71" name="TextBox 24"/>
            <p:cNvSpPr txBox="1"/>
            <p:nvPr/>
          </p:nvSpPr>
          <p:spPr>
            <a:xfrm>
              <a:off x="445646" y="208428"/>
              <a:ext cx="379787" cy="936153"/>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lang="en-US" sz="4200">
                  <a:solidFill>
                    <a:srgbClr val="202020"/>
                  </a:solidFill>
                  <a:latin typeface="Roboto Bold"/>
                </a:rPr>
                <a:t>6</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73" name="Group 19"/>
          <p:cNvGrpSpPr/>
          <p:nvPr/>
        </p:nvGrpSpPr>
        <p:grpSpPr>
          <a:xfrm>
            <a:off x="2056241" y="8566903"/>
            <a:ext cx="10467176" cy="1054779"/>
            <a:chOff x="0" y="-76200"/>
            <a:chExt cx="13956235" cy="1406372"/>
          </a:xfrm>
        </p:grpSpPr>
        <p:grpSp>
          <p:nvGrpSpPr>
            <p:cNvPr id="74" name="Group 20"/>
            <p:cNvGrpSpPr/>
            <p:nvPr/>
          </p:nvGrpSpPr>
          <p:grpSpPr>
            <a:xfrm>
              <a:off x="0" y="0"/>
              <a:ext cx="1330172" cy="1330172"/>
              <a:chOff x="0" y="0"/>
              <a:chExt cx="6350000" cy="6350000"/>
            </a:xfrm>
          </p:grpSpPr>
          <p:sp>
            <p:nvSpPr>
              <p:cNvPr id="77"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75" name="TextBox 22"/>
            <p:cNvSpPr txBox="1"/>
            <p:nvPr/>
          </p:nvSpPr>
          <p:spPr>
            <a:xfrm>
              <a:off x="1734361" y="-76200"/>
              <a:ext cx="9542878" cy="666849"/>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a:solidFill>
                    <a:srgbClr val="202020"/>
                  </a:solidFill>
                  <a:latin typeface="Roboto Bold"/>
                </a:rPr>
                <a:t>TRA CỨU HỌC BẠ</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76" name="TextBox 23"/>
            <p:cNvSpPr txBox="1"/>
            <p:nvPr/>
          </p:nvSpPr>
          <p:spPr>
            <a:xfrm>
              <a:off x="1734360" y="751476"/>
              <a:ext cx="12221875"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Tra cứu</a:t>
              </a:r>
              <a:r>
                <a:rPr kumimoji="0" lang="en-US" sz="2600" b="0" i="0" u="none" strike="noStrike" kern="1200" cap="none" spc="0" normalizeH="0" noProof="0">
                  <a:ln>
                    <a:noFill/>
                  </a:ln>
                  <a:solidFill>
                    <a:srgbClr val="202020"/>
                  </a:solidFill>
                  <a:effectLst/>
                  <a:uLnTx/>
                  <a:uFillTx/>
                  <a:latin typeface="Roboto"/>
                  <a:ea typeface="+mn-ea"/>
                  <a:cs typeface="+mn-cs"/>
                </a:rPr>
                <a:t> học bạ sau khi đã phát hành.</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grpSp>
      <p:sp>
        <p:nvSpPr>
          <p:cNvPr id="78" name="TextBox 24"/>
          <p:cNvSpPr txBox="1"/>
          <p:nvPr/>
        </p:nvSpPr>
        <p:spPr>
          <a:xfrm>
            <a:off x="2347717" y="8711277"/>
            <a:ext cx="410224" cy="1513235"/>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7</a:t>
            </a:r>
          </a:p>
          <a:p>
            <a:pPr marL="0" marR="0" lvl="0" indent="0" algn="l" defTabSz="914400" rtl="0" eaLnBrk="1" fontAlgn="auto" latinLnBrk="0" hangingPunct="1">
              <a:lnSpc>
                <a:spcPts val="5880"/>
              </a:lnSpc>
              <a:spcBef>
                <a:spcPts val="0"/>
              </a:spcBef>
              <a:spcAft>
                <a:spcPts val="0"/>
              </a:spcAft>
              <a:buClrTx/>
              <a:buSzTx/>
              <a:buFontTx/>
              <a:buNone/>
              <a:tabLst/>
              <a:defRPr/>
            </a:pP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spTree>
    <p:extLst>
      <p:ext uri="{BB962C8B-B14F-4D97-AF65-F5344CB8AC3E}">
        <p14:creationId xmlns:p14="http://schemas.microsoft.com/office/powerpoint/2010/main" val="313620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122605"/>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323090"/>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1. Đăng ký, duyệt chứng thư số</a:t>
            </a:r>
          </a:p>
        </p:txBody>
      </p:sp>
      <p:sp>
        <p:nvSpPr>
          <p:cNvPr id="80" name="TextBox 3"/>
          <p:cNvSpPr txBox="1"/>
          <p:nvPr/>
        </p:nvSpPr>
        <p:spPr>
          <a:xfrm>
            <a:off x="495072" y="1964291"/>
            <a:ext cx="11468328" cy="369332"/>
          </a:xfrm>
          <a:prstGeom prst="rect">
            <a:avLst/>
          </a:prstGeom>
        </p:spPr>
        <p:txBody>
          <a:bodyPr wrap="square" lIns="0" tIns="0" rIns="0" bIns="0" rtlCol="0" anchor="t">
            <a:spAutoFit/>
          </a:bodyPr>
          <a:lstStyle/>
          <a:p>
            <a:r>
              <a:rPr lang="en-US" sz="2400">
                <a:solidFill>
                  <a:srgbClr val="191919"/>
                </a:solidFill>
                <a:latin typeface="Roboto Bold"/>
              </a:rPr>
              <a:t>Quản trị viên duyệt chứng thư số Giáo viên</a:t>
            </a:r>
          </a:p>
        </p:txBody>
      </p:sp>
      <p:sp>
        <p:nvSpPr>
          <p:cNvPr id="81" name="TextBox 80"/>
          <p:cNvSpPr txBox="1"/>
          <p:nvPr/>
        </p:nvSpPr>
        <p:spPr>
          <a:xfrm>
            <a:off x="495072" y="5869329"/>
            <a:ext cx="11087328" cy="461665"/>
          </a:xfrm>
          <a:prstGeom prst="rect">
            <a:avLst/>
          </a:prstGeom>
          <a:noFill/>
        </p:spPr>
        <p:txBody>
          <a:bodyPr wrap="square" rtlCol="0">
            <a:spAutoFit/>
          </a:bodyPr>
          <a:lstStyle/>
          <a:p>
            <a:r>
              <a:rPr lang="en-US" sz="2400">
                <a:solidFill>
                  <a:srgbClr val="191919"/>
                </a:solidFill>
                <a:latin typeface="Roboto Bold"/>
              </a:rPr>
              <a:t>Phòng GD&amp;ĐT duyệt chứng thư số Nhà trường/Ban giám hiệu nhà trường</a:t>
            </a:r>
          </a:p>
        </p:txBody>
      </p:sp>
      <p:pic>
        <p:nvPicPr>
          <p:cNvPr id="18" name="Picture 17"/>
          <p:cNvPicPr>
            <a:picLocks noChangeAspect="1"/>
          </p:cNvPicPr>
          <p:nvPr/>
        </p:nvPicPr>
        <p:blipFill>
          <a:blip r:embed="rId3"/>
          <a:stretch>
            <a:fillRect/>
          </a:stretch>
        </p:blipFill>
        <p:spPr>
          <a:xfrm>
            <a:off x="495072" y="2431529"/>
            <a:ext cx="14440128" cy="3339894"/>
          </a:xfrm>
          <a:prstGeom prst="rect">
            <a:avLst/>
          </a:prstGeom>
        </p:spPr>
      </p:pic>
      <p:pic>
        <p:nvPicPr>
          <p:cNvPr id="19" name="Picture 18"/>
          <p:cNvPicPr>
            <a:picLocks noChangeAspect="1"/>
          </p:cNvPicPr>
          <p:nvPr/>
        </p:nvPicPr>
        <p:blipFill>
          <a:blip r:embed="rId4"/>
          <a:stretch>
            <a:fillRect/>
          </a:stretch>
        </p:blipFill>
        <p:spPr>
          <a:xfrm>
            <a:off x="4571667" y="6358527"/>
            <a:ext cx="12264557" cy="3778275"/>
          </a:xfrm>
          <a:prstGeom prst="rect">
            <a:avLst/>
          </a:prstGeom>
        </p:spPr>
      </p:pic>
    </p:spTree>
    <p:extLst>
      <p:ext uri="{BB962C8B-B14F-4D97-AF65-F5344CB8AC3E}">
        <p14:creationId xmlns:p14="http://schemas.microsoft.com/office/powerpoint/2010/main" val="419176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1. Đăng ký, duyệt chứng thư số</a:t>
            </a:r>
          </a:p>
        </p:txBody>
      </p:sp>
      <p:sp>
        <p:nvSpPr>
          <p:cNvPr id="80" name="TextBox 3"/>
          <p:cNvSpPr txBox="1"/>
          <p:nvPr/>
        </p:nvSpPr>
        <p:spPr>
          <a:xfrm>
            <a:off x="495072" y="2278771"/>
            <a:ext cx="11468328" cy="738664"/>
          </a:xfrm>
          <a:prstGeom prst="rect">
            <a:avLst/>
          </a:prstGeom>
        </p:spPr>
        <p:txBody>
          <a:bodyPr wrap="square" lIns="0" tIns="0" rIns="0" bIns="0" rtlCol="0" anchor="t">
            <a:spAutoFit/>
          </a:bodyPr>
          <a:lstStyle/>
          <a:p>
            <a:r>
              <a:rPr lang="en-US" sz="2400">
                <a:solidFill>
                  <a:srgbClr val="191919"/>
                </a:solidFill>
                <a:latin typeface="Roboto Bold"/>
              </a:rPr>
              <a:t>Quản trị viên thực hiện khai báo chứng thư số nhà trường</a:t>
            </a:r>
          </a:p>
          <a:p>
            <a:r>
              <a:rPr lang="en-US" sz="2400">
                <a:solidFill>
                  <a:srgbClr val="191919"/>
                </a:solidFill>
                <a:latin typeface="Roboto Bold"/>
              </a:rPr>
              <a:t>Ban giám hiệu, giáo viên khai báo thông tin chứng thư số cá nhân.</a:t>
            </a:r>
          </a:p>
        </p:txBody>
      </p:sp>
      <p:pic>
        <p:nvPicPr>
          <p:cNvPr id="9" name="Picture 8"/>
          <p:cNvPicPr>
            <a:picLocks noChangeAspect="1"/>
          </p:cNvPicPr>
          <p:nvPr/>
        </p:nvPicPr>
        <p:blipFill>
          <a:blip r:embed="rId3"/>
          <a:stretch>
            <a:fillRect/>
          </a:stretch>
        </p:blipFill>
        <p:spPr>
          <a:xfrm>
            <a:off x="902305" y="4709809"/>
            <a:ext cx="7365624" cy="2977802"/>
          </a:xfrm>
          <a:prstGeom prst="rect">
            <a:avLst/>
          </a:prstGeom>
        </p:spPr>
      </p:pic>
      <p:pic>
        <p:nvPicPr>
          <p:cNvPr id="14" name="Picture 13"/>
          <p:cNvPicPr>
            <a:picLocks noChangeAspect="1"/>
          </p:cNvPicPr>
          <p:nvPr/>
        </p:nvPicPr>
        <p:blipFill>
          <a:blip r:embed="rId4"/>
          <a:stretch>
            <a:fillRect/>
          </a:stretch>
        </p:blipFill>
        <p:spPr>
          <a:xfrm>
            <a:off x="8728424" y="3255206"/>
            <a:ext cx="6663976" cy="4451294"/>
          </a:xfrm>
          <a:prstGeom prst="rect">
            <a:avLst/>
          </a:prstGeom>
        </p:spPr>
      </p:pic>
      <p:sp>
        <p:nvSpPr>
          <p:cNvPr id="15" name="TextBox 14"/>
          <p:cNvSpPr txBox="1"/>
          <p:nvPr/>
        </p:nvSpPr>
        <p:spPr>
          <a:xfrm>
            <a:off x="2566221" y="7962900"/>
            <a:ext cx="3630557"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Chứng thư số Nhà trường</a:t>
            </a:r>
          </a:p>
        </p:txBody>
      </p:sp>
      <p:sp>
        <p:nvSpPr>
          <p:cNvPr id="81" name="TextBox 80"/>
          <p:cNvSpPr txBox="1"/>
          <p:nvPr/>
        </p:nvSpPr>
        <p:spPr>
          <a:xfrm>
            <a:off x="10134600" y="7924503"/>
            <a:ext cx="403609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Chứng thư số BGH/Giáo viên</a:t>
            </a:r>
          </a:p>
        </p:txBody>
      </p:sp>
    </p:spTree>
    <p:extLst>
      <p:ext uri="{BB962C8B-B14F-4D97-AF65-F5344CB8AC3E}">
        <p14:creationId xmlns:p14="http://schemas.microsoft.com/office/powerpoint/2010/main" val="301690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2. Tạo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Quản trị viên hoặc GVCN lớp thực hiện tạo học bạ số cho học sinh</a:t>
            </a:r>
          </a:p>
        </p:txBody>
      </p:sp>
      <p:pic>
        <p:nvPicPr>
          <p:cNvPr id="2" name="Picture 1"/>
          <p:cNvPicPr>
            <a:picLocks noChangeAspect="1"/>
          </p:cNvPicPr>
          <p:nvPr/>
        </p:nvPicPr>
        <p:blipFill>
          <a:blip r:embed="rId3"/>
          <a:stretch>
            <a:fillRect/>
          </a:stretch>
        </p:blipFill>
        <p:spPr>
          <a:xfrm>
            <a:off x="891838" y="2927062"/>
            <a:ext cx="14518142" cy="5140395"/>
          </a:xfrm>
          <a:prstGeom prst="rect">
            <a:avLst/>
          </a:prstGeom>
        </p:spPr>
      </p:pic>
    </p:spTree>
    <p:extLst>
      <p:ext uri="{BB962C8B-B14F-4D97-AF65-F5344CB8AC3E}">
        <p14:creationId xmlns:p14="http://schemas.microsoft.com/office/powerpoint/2010/main" val="183738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2. Tạo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GVCN thực hiện kiểm tra học bạ trước khi ký số.</a:t>
            </a:r>
          </a:p>
        </p:txBody>
      </p:sp>
      <p:pic>
        <p:nvPicPr>
          <p:cNvPr id="14" name="Picture 13"/>
          <p:cNvPicPr>
            <a:picLocks noChangeAspect="1"/>
          </p:cNvPicPr>
          <p:nvPr/>
        </p:nvPicPr>
        <p:blipFill>
          <a:blip r:embed="rId3"/>
          <a:stretch>
            <a:fillRect/>
          </a:stretch>
        </p:blipFill>
        <p:spPr>
          <a:xfrm>
            <a:off x="5943600" y="2811838"/>
            <a:ext cx="11088061" cy="3322608"/>
          </a:xfrm>
          <a:prstGeom prst="rect">
            <a:avLst/>
          </a:prstGeom>
        </p:spPr>
      </p:pic>
      <p:pic>
        <p:nvPicPr>
          <p:cNvPr id="15" name="Picture 14"/>
          <p:cNvPicPr>
            <a:picLocks noChangeAspect="1"/>
          </p:cNvPicPr>
          <p:nvPr/>
        </p:nvPicPr>
        <p:blipFill>
          <a:blip r:embed="rId4"/>
          <a:stretch>
            <a:fillRect/>
          </a:stretch>
        </p:blipFill>
        <p:spPr>
          <a:xfrm>
            <a:off x="1905000" y="4947044"/>
            <a:ext cx="11030097" cy="4720981"/>
          </a:xfrm>
          <a:prstGeom prst="rect">
            <a:avLst/>
          </a:prstGeom>
        </p:spPr>
      </p:pic>
    </p:spTree>
    <p:extLst>
      <p:ext uri="{BB962C8B-B14F-4D97-AF65-F5344CB8AC3E}">
        <p14:creationId xmlns:p14="http://schemas.microsoft.com/office/powerpoint/2010/main" val="1844459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GVCN thực hiện ký sau đó BGH ký duyệt học bạ số.</a:t>
            </a:r>
          </a:p>
        </p:txBody>
      </p:sp>
      <p:pic>
        <p:nvPicPr>
          <p:cNvPr id="2" name="Picture 1"/>
          <p:cNvPicPr>
            <a:picLocks noChangeAspect="1"/>
          </p:cNvPicPr>
          <p:nvPr/>
        </p:nvPicPr>
        <p:blipFill>
          <a:blip r:embed="rId3"/>
          <a:stretch>
            <a:fillRect/>
          </a:stretch>
        </p:blipFill>
        <p:spPr>
          <a:xfrm>
            <a:off x="900803" y="3238500"/>
            <a:ext cx="14136325" cy="3703641"/>
          </a:xfrm>
          <a:prstGeom prst="rect">
            <a:avLst/>
          </a:prstGeom>
        </p:spPr>
      </p:pic>
      <p:sp>
        <p:nvSpPr>
          <p:cNvPr id="21" name="TextBox 20"/>
          <p:cNvSpPr txBox="1"/>
          <p:nvPr/>
        </p:nvSpPr>
        <p:spPr>
          <a:xfrm>
            <a:off x="6019800" y="7314304"/>
            <a:ext cx="3630557"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GVCN ký học bạ</a:t>
            </a:r>
          </a:p>
        </p:txBody>
      </p:sp>
    </p:spTree>
    <p:extLst>
      <p:ext uri="{BB962C8B-B14F-4D97-AF65-F5344CB8AC3E}">
        <p14:creationId xmlns:p14="http://schemas.microsoft.com/office/powerpoint/2010/main" val="19549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Ban giám hiệu thực hiện ký sau đó BGH ký duyệt học bạ số.</a:t>
            </a:r>
          </a:p>
        </p:txBody>
      </p:sp>
      <p:sp>
        <p:nvSpPr>
          <p:cNvPr id="21" name="TextBox 20"/>
          <p:cNvSpPr txBox="1"/>
          <p:nvPr/>
        </p:nvSpPr>
        <p:spPr>
          <a:xfrm>
            <a:off x="5334000" y="6507104"/>
            <a:ext cx="3630557"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Ban giám hiệu ký học bạ</a:t>
            </a:r>
          </a:p>
        </p:txBody>
      </p:sp>
      <p:pic>
        <p:nvPicPr>
          <p:cNvPr id="12" name="Picture 11"/>
          <p:cNvPicPr>
            <a:picLocks noChangeAspect="1"/>
          </p:cNvPicPr>
          <p:nvPr/>
        </p:nvPicPr>
        <p:blipFill>
          <a:blip r:embed="rId3"/>
          <a:stretch>
            <a:fillRect/>
          </a:stretch>
        </p:blipFill>
        <p:spPr>
          <a:xfrm>
            <a:off x="685800" y="3076110"/>
            <a:ext cx="13701947" cy="2987299"/>
          </a:xfrm>
          <a:prstGeom prst="rect">
            <a:avLst/>
          </a:prstGeom>
        </p:spPr>
      </p:pic>
    </p:spTree>
    <p:extLst>
      <p:ext uri="{BB962C8B-B14F-4D97-AF65-F5344CB8AC3E}">
        <p14:creationId xmlns:p14="http://schemas.microsoft.com/office/powerpoint/2010/main" val="338269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6248400" y="-1028700"/>
            <a:ext cx="12278020" cy="12278020"/>
          </a:xfrm>
          <a:custGeom>
            <a:avLst/>
            <a:gdLst/>
            <a:ahLst/>
            <a:cxnLst/>
            <a:rect l="l" t="t" r="r" b="b"/>
            <a:pathLst>
              <a:path w="12278020" h="12278020">
                <a:moveTo>
                  <a:pt x="12278019" y="0"/>
                </a:moveTo>
                <a:lnTo>
                  <a:pt x="0" y="0"/>
                </a:lnTo>
                <a:lnTo>
                  <a:pt x="0" y="12278020"/>
                </a:lnTo>
                <a:lnTo>
                  <a:pt x="12278019" y="12278020"/>
                </a:lnTo>
                <a:lnTo>
                  <a:pt x="12278019"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4" name="AutoShape 4"/>
          <p:cNvSpPr/>
          <p:nvPr/>
        </p:nvSpPr>
        <p:spPr>
          <a:xfrm>
            <a:off x="528580" y="2603821"/>
            <a:ext cx="9105900" cy="5347755"/>
          </a:xfrm>
          <a:prstGeom prst="rect">
            <a:avLst/>
          </a:prstGeom>
          <a:solidFill>
            <a:srgbClr val="0345E4"/>
          </a:solidFill>
        </p:spPr>
      </p:sp>
      <p:sp>
        <p:nvSpPr>
          <p:cNvPr id="7" name="Freeform 7"/>
          <p:cNvSpPr/>
          <p:nvPr/>
        </p:nvSpPr>
        <p:spPr>
          <a:xfrm>
            <a:off x="15476242" y="9469536"/>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028700" y="440174"/>
            <a:ext cx="5935366" cy="1068324"/>
          </a:xfrm>
          <a:prstGeom prst="rect">
            <a:avLst/>
          </a:prstGeom>
        </p:spPr>
        <p:txBody>
          <a:bodyPr lIns="0" tIns="0" rIns="0" bIns="0" rtlCol="0" anchor="t">
            <a:spAutoFit/>
          </a:bodyPr>
          <a:lstStyle/>
          <a:p>
            <a:pPr>
              <a:lnSpc>
                <a:spcPts val="8071"/>
              </a:lnSpc>
            </a:pPr>
            <a:r>
              <a:rPr lang="en-US" sz="8236" spc="-485">
                <a:solidFill>
                  <a:srgbClr val="0345E4"/>
                </a:solidFill>
                <a:latin typeface="Open Sans 1 Ultra-Bold Italics"/>
              </a:rPr>
              <a:t>NỘI DUNG</a:t>
            </a:r>
          </a:p>
        </p:txBody>
      </p:sp>
      <p:sp>
        <p:nvSpPr>
          <p:cNvPr id="9" name="TextBox 9"/>
          <p:cNvSpPr txBox="1"/>
          <p:nvPr/>
        </p:nvSpPr>
        <p:spPr>
          <a:xfrm>
            <a:off x="772780" y="2818937"/>
            <a:ext cx="8617499" cy="4975721"/>
          </a:xfrm>
          <a:prstGeom prst="rect">
            <a:avLst/>
          </a:prstGeom>
        </p:spPr>
        <p:txBody>
          <a:bodyPr wrap="square" lIns="0" tIns="0" rIns="0" bIns="0" rtlCol="0" anchor="t">
            <a:spAutoFit/>
          </a:bodyPr>
          <a:lstStyle/>
          <a:p>
            <a:pPr>
              <a:lnSpc>
                <a:spcPts val="9749"/>
              </a:lnSpc>
            </a:pPr>
            <a:r>
              <a:rPr lang="en-US" sz="3600" spc="77">
                <a:solidFill>
                  <a:srgbClr val="FFFFFF"/>
                </a:solidFill>
                <a:latin typeface="Open Sans 2 Ultra-Bold"/>
              </a:rPr>
              <a:t>I. Căn cứ pháp lý</a:t>
            </a:r>
          </a:p>
          <a:p>
            <a:pPr>
              <a:lnSpc>
                <a:spcPts val="9749"/>
              </a:lnSpc>
            </a:pPr>
            <a:r>
              <a:rPr lang="en-US" sz="3600" spc="77">
                <a:solidFill>
                  <a:srgbClr val="FFFFFF"/>
                </a:solidFill>
                <a:latin typeface="Open Sans 2 Ultra-Bold"/>
              </a:rPr>
              <a:t>II. Giới thiệu Học bạ số</a:t>
            </a:r>
          </a:p>
          <a:p>
            <a:pPr>
              <a:lnSpc>
                <a:spcPts val="9749"/>
              </a:lnSpc>
            </a:pPr>
            <a:r>
              <a:rPr lang="en-US" sz="3600" spc="77">
                <a:solidFill>
                  <a:srgbClr val="FFFFFF"/>
                </a:solidFill>
                <a:latin typeface="Open Sans 2 Ultra-Bold"/>
              </a:rPr>
              <a:t>III. Giải pháp dành cho Nhà trường</a:t>
            </a:r>
          </a:p>
          <a:p>
            <a:pPr>
              <a:lnSpc>
                <a:spcPts val="9749"/>
              </a:lnSpc>
            </a:pPr>
            <a:r>
              <a:rPr lang="en-US" sz="3600" spc="77">
                <a:solidFill>
                  <a:srgbClr val="FFFFFF"/>
                </a:solidFill>
                <a:latin typeface="Open Sans 2 Ultra-Bold"/>
              </a:rPr>
              <a:t>IV. Quy trình thực hiện</a:t>
            </a:r>
          </a:p>
        </p:txBody>
      </p:sp>
      <p:sp>
        <p:nvSpPr>
          <p:cNvPr id="10" name="Freeform 9">
            <a:extLst>
              <a:ext uri="{FF2B5EF4-FFF2-40B4-BE49-F238E27FC236}">
                <a16:creationId xmlns:a16="http://schemas.microsoft.com/office/drawing/2014/main" id="{ED3BD803-4C9D-AE77-91BC-75BBEC6599C0}"/>
              </a:ext>
            </a:extLst>
          </p:cNvPr>
          <p:cNvSpPr/>
          <p:nvPr/>
        </p:nvSpPr>
        <p:spPr>
          <a:xfrm>
            <a:off x="9296400" y="2106596"/>
            <a:ext cx="4142622" cy="6007428"/>
          </a:xfrm>
          <a:custGeom>
            <a:avLst/>
            <a:gdLst/>
            <a:ahLst/>
            <a:cxnLst/>
            <a:rect l="l" t="t" r="r" b="b"/>
            <a:pathLst>
              <a:path w="4287446" h="6053810">
                <a:moveTo>
                  <a:pt x="0" y="0"/>
                </a:moveTo>
                <a:lnTo>
                  <a:pt x="4287446" y="0"/>
                </a:lnTo>
                <a:lnTo>
                  <a:pt x="4287446" y="6053810"/>
                </a:lnTo>
                <a:lnTo>
                  <a:pt x="0" y="6053810"/>
                </a:lnTo>
                <a:lnTo>
                  <a:pt x="0" y="0"/>
                </a:lnTo>
                <a:close/>
              </a:path>
            </a:pathLst>
          </a:custGeom>
          <a:blipFill>
            <a:blip r:embed="rId6"/>
            <a:stretch>
              <a:fillRect/>
            </a:stretch>
          </a:blipFill>
          <a:ln w="38100" cap="sq">
            <a:solidFill>
              <a:srgbClr val="051D64"/>
            </a:solidFill>
            <a:prstDash val="solid"/>
            <a:miter/>
          </a:ln>
        </p:spPr>
      </p:sp>
      <p:pic>
        <p:nvPicPr>
          <p:cNvPr id="2" name="Picture 1"/>
          <p:cNvPicPr>
            <a:picLocks noChangeAspect="1"/>
          </p:cNvPicPr>
          <p:nvPr/>
        </p:nvPicPr>
        <p:blipFill>
          <a:blip r:embed="rId7"/>
          <a:stretch>
            <a:fillRect/>
          </a:stretch>
        </p:blipFill>
        <p:spPr>
          <a:xfrm>
            <a:off x="12708823" y="1356795"/>
            <a:ext cx="5413667" cy="718213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GVCN thực hiện ký sau đó BGH ký duyệt học bạ số.</a:t>
            </a:r>
          </a:p>
        </p:txBody>
      </p:sp>
      <p:pic>
        <p:nvPicPr>
          <p:cNvPr id="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23" y="3045755"/>
            <a:ext cx="2508213"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3031068"/>
            <a:ext cx="2330309"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306" y="3056695"/>
            <a:ext cx="2499428"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317" y="8060049"/>
            <a:ext cx="5518117" cy="104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701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a:solidFill>
                  <a:srgbClr val="191919"/>
                </a:solidFill>
                <a:latin typeface="Roboto Bold"/>
              </a:rPr>
              <a:t>Văn thư xác nhận ký phát hành học bạ.</a:t>
            </a:r>
          </a:p>
        </p:txBody>
      </p:sp>
      <p:pic>
        <p:nvPicPr>
          <p:cNvPr id="2" name="Picture 1"/>
          <p:cNvPicPr>
            <a:picLocks noChangeAspect="1"/>
          </p:cNvPicPr>
          <p:nvPr/>
        </p:nvPicPr>
        <p:blipFill>
          <a:blip r:embed="rId3"/>
          <a:stretch>
            <a:fillRect/>
          </a:stretch>
        </p:blipFill>
        <p:spPr>
          <a:xfrm>
            <a:off x="2088269" y="2773887"/>
            <a:ext cx="13359018" cy="4450466"/>
          </a:xfrm>
          <a:prstGeom prst="rect">
            <a:avLst/>
          </a:prstGeom>
        </p:spPr>
      </p:pic>
    </p:spTree>
    <p:extLst>
      <p:ext uri="{BB962C8B-B14F-4D97-AF65-F5344CB8AC3E}">
        <p14:creationId xmlns:p14="http://schemas.microsoft.com/office/powerpoint/2010/main" val="178323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5583128" cy="738664"/>
          </a:xfrm>
          <a:prstGeom prst="rect">
            <a:avLst/>
          </a:prstGeom>
        </p:spPr>
        <p:txBody>
          <a:bodyPr wrap="square" lIns="0" tIns="0" rIns="0" bIns="0" rtlCol="0" anchor="t">
            <a:spAutoFit/>
          </a:bodyPr>
          <a:lstStyle/>
          <a:p>
            <a:r>
              <a:rPr lang="en-US" sz="2400">
                <a:solidFill>
                  <a:srgbClr val="191919"/>
                </a:solidFill>
                <a:latin typeface="Roboto Bold"/>
              </a:rPr>
              <a:t>Học bạ số sau khi ký thành công sẽ hiển thị bao gồm: Thông tin ký số của GVCN, Ban giám hiệu, Văn thư phát hành và thông tin chứng thư số.</a:t>
            </a:r>
          </a:p>
        </p:txBody>
      </p:sp>
      <p:pic>
        <p:nvPicPr>
          <p:cNvPr id="10" name="Picture 9"/>
          <p:cNvPicPr>
            <a:picLocks noChangeAspect="1"/>
          </p:cNvPicPr>
          <p:nvPr/>
        </p:nvPicPr>
        <p:blipFill>
          <a:blip r:embed="rId3"/>
          <a:stretch>
            <a:fillRect/>
          </a:stretch>
        </p:blipFill>
        <p:spPr>
          <a:xfrm>
            <a:off x="2727709" y="3646408"/>
            <a:ext cx="11080440" cy="3254022"/>
          </a:xfrm>
          <a:prstGeom prst="rect">
            <a:avLst/>
          </a:prstGeom>
        </p:spPr>
      </p:pic>
    </p:spTree>
    <p:extLst>
      <p:ext uri="{BB962C8B-B14F-4D97-AF65-F5344CB8AC3E}">
        <p14:creationId xmlns:p14="http://schemas.microsoft.com/office/powerpoint/2010/main" val="3691974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3. Ký học bạ</a:t>
            </a:r>
          </a:p>
        </p:txBody>
      </p:sp>
      <p:sp>
        <p:nvSpPr>
          <p:cNvPr id="80" name="TextBox 3"/>
          <p:cNvSpPr txBox="1"/>
          <p:nvPr/>
        </p:nvSpPr>
        <p:spPr>
          <a:xfrm>
            <a:off x="495072" y="2278771"/>
            <a:ext cx="15583128" cy="738664"/>
          </a:xfrm>
          <a:prstGeom prst="rect">
            <a:avLst/>
          </a:prstGeom>
        </p:spPr>
        <p:txBody>
          <a:bodyPr wrap="square" lIns="0" tIns="0" rIns="0" bIns="0" rtlCol="0" anchor="t">
            <a:spAutoFit/>
          </a:bodyPr>
          <a:lstStyle/>
          <a:p>
            <a:r>
              <a:rPr lang="en-US" sz="2400">
                <a:solidFill>
                  <a:srgbClr val="191919"/>
                </a:solidFill>
                <a:latin typeface="Roboto Bold"/>
              </a:rPr>
              <a:t>Học bạ số sau khi ký thành công sẽ hiển thị bao gồm: Thông tin ký số của GVCN, Ban giám hiệu, Văn thư phát hành và thông tin chứng thư số.</a:t>
            </a:r>
          </a:p>
        </p:txBody>
      </p:sp>
      <p:pic>
        <p:nvPicPr>
          <p:cNvPr id="13" name="Picture 12"/>
          <p:cNvPicPr>
            <a:picLocks noChangeAspect="1"/>
          </p:cNvPicPr>
          <p:nvPr/>
        </p:nvPicPr>
        <p:blipFill>
          <a:blip r:embed="rId3"/>
          <a:stretch>
            <a:fillRect/>
          </a:stretch>
        </p:blipFill>
        <p:spPr>
          <a:xfrm>
            <a:off x="685800" y="3234560"/>
            <a:ext cx="11375416" cy="5846100"/>
          </a:xfrm>
          <a:prstGeom prst="rect">
            <a:avLst/>
          </a:prstGeom>
        </p:spPr>
      </p:pic>
      <p:pic>
        <p:nvPicPr>
          <p:cNvPr id="14" name="Picture 13"/>
          <p:cNvPicPr>
            <a:picLocks noChangeAspect="1"/>
          </p:cNvPicPr>
          <p:nvPr/>
        </p:nvPicPr>
        <p:blipFill>
          <a:blip r:embed="rId4"/>
          <a:stretch>
            <a:fillRect/>
          </a:stretch>
        </p:blipFill>
        <p:spPr>
          <a:xfrm>
            <a:off x="4554798" y="3241284"/>
            <a:ext cx="12040643" cy="6187976"/>
          </a:xfrm>
          <a:prstGeom prst="rect">
            <a:avLst/>
          </a:prstGeom>
        </p:spPr>
      </p:pic>
    </p:spTree>
    <p:extLst>
      <p:ext uri="{BB962C8B-B14F-4D97-AF65-F5344CB8AC3E}">
        <p14:creationId xmlns:p14="http://schemas.microsoft.com/office/powerpoint/2010/main" val="3057439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5. Xác nhận hoàn thành/Gửi học bạ số</a:t>
            </a:r>
          </a:p>
        </p:txBody>
      </p:sp>
      <p:sp>
        <p:nvSpPr>
          <p:cNvPr id="80" name="TextBox 3"/>
          <p:cNvSpPr txBox="1"/>
          <p:nvPr/>
        </p:nvSpPr>
        <p:spPr>
          <a:xfrm>
            <a:off x="495072" y="2278770"/>
            <a:ext cx="15049728" cy="369332"/>
          </a:xfrm>
          <a:prstGeom prst="rect">
            <a:avLst/>
          </a:prstGeom>
        </p:spPr>
        <p:txBody>
          <a:bodyPr wrap="square" lIns="0" tIns="0" rIns="0" bIns="0" rtlCol="0" anchor="t">
            <a:spAutoFit/>
          </a:bodyPr>
          <a:lstStyle/>
          <a:p>
            <a:r>
              <a:rPr lang="en-US" sz="2400">
                <a:solidFill>
                  <a:srgbClr val="191919"/>
                </a:solidFill>
                <a:latin typeface="Roboto Bold"/>
              </a:rPr>
              <a:t>Quản trị viên thực hiện xác nhận hoàn thành học bạ và gửi học bạ về cấp trên.</a:t>
            </a:r>
          </a:p>
        </p:txBody>
      </p:sp>
      <p:pic>
        <p:nvPicPr>
          <p:cNvPr id="9" name="Picture 8"/>
          <p:cNvPicPr>
            <a:picLocks noChangeAspect="1"/>
          </p:cNvPicPr>
          <p:nvPr/>
        </p:nvPicPr>
        <p:blipFill>
          <a:blip r:embed="rId3"/>
          <a:stretch>
            <a:fillRect/>
          </a:stretch>
        </p:blipFill>
        <p:spPr>
          <a:xfrm>
            <a:off x="900803" y="2896837"/>
            <a:ext cx="13755292" cy="4785775"/>
          </a:xfrm>
          <a:prstGeom prst="rect">
            <a:avLst/>
          </a:prstGeom>
        </p:spPr>
      </p:pic>
      <p:pic>
        <p:nvPicPr>
          <p:cNvPr id="10" name="Picture 9"/>
          <p:cNvPicPr>
            <a:picLocks noChangeAspect="1"/>
          </p:cNvPicPr>
          <p:nvPr/>
        </p:nvPicPr>
        <p:blipFill>
          <a:blip r:embed="rId4"/>
          <a:stretch>
            <a:fillRect/>
          </a:stretch>
        </p:blipFill>
        <p:spPr>
          <a:xfrm>
            <a:off x="3035208" y="6743484"/>
            <a:ext cx="13801016" cy="2872989"/>
          </a:xfrm>
          <a:prstGeom prst="rect">
            <a:avLst/>
          </a:prstGeom>
        </p:spPr>
      </p:pic>
    </p:spTree>
    <p:extLst>
      <p:ext uri="{BB962C8B-B14F-4D97-AF65-F5344CB8AC3E}">
        <p14:creationId xmlns:p14="http://schemas.microsoft.com/office/powerpoint/2010/main" val="2640500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6. Xóa bỏ/ thu hồi học bạ </a:t>
            </a:r>
          </a:p>
        </p:txBody>
      </p:sp>
      <p:sp>
        <p:nvSpPr>
          <p:cNvPr id="80" name="TextBox 3"/>
          <p:cNvSpPr txBox="1"/>
          <p:nvPr/>
        </p:nvSpPr>
        <p:spPr>
          <a:xfrm>
            <a:off x="495072" y="2278770"/>
            <a:ext cx="15049728" cy="738664"/>
          </a:xfrm>
          <a:prstGeom prst="rect">
            <a:avLst/>
          </a:prstGeom>
        </p:spPr>
        <p:txBody>
          <a:bodyPr wrap="square" lIns="0" tIns="0" rIns="0" bIns="0" rtlCol="0" anchor="t">
            <a:spAutoFit/>
          </a:bodyPr>
          <a:lstStyle/>
          <a:p>
            <a:r>
              <a:rPr lang="en-US" sz="2400">
                <a:solidFill>
                  <a:srgbClr val="191919"/>
                </a:solidFill>
                <a:latin typeface="Roboto Bold"/>
              </a:rPr>
              <a:t>Xác nhận xóa bỏ học bạ tại nội bộ trường khi chưa phát hành hoặc gửi yêu cầu thu hồi lên cấp trên nếu cần điều chỉnh học bạ sau khi đã phát hành.</a:t>
            </a:r>
          </a:p>
        </p:txBody>
      </p:sp>
      <p:pic>
        <p:nvPicPr>
          <p:cNvPr id="2" name="Picture 1"/>
          <p:cNvPicPr>
            <a:picLocks noChangeAspect="1"/>
          </p:cNvPicPr>
          <p:nvPr/>
        </p:nvPicPr>
        <p:blipFill>
          <a:blip r:embed="rId3"/>
          <a:stretch>
            <a:fillRect/>
          </a:stretch>
        </p:blipFill>
        <p:spPr>
          <a:xfrm>
            <a:off x="891838" y="3143217"/>
            <a:ext cx="13062927" cy="3786668"/>
          </a:xfrm>
          <a:prstGeom prst="rect">
            <a:avLst/>
          </a:prstGeom>
        </p:spPr>
      </p:pic>
      <p:pic>
        <p:nvPicPr>
          <p:cNvPr id="12" name="Picture 11"/>
          <p:cNvPicPr>
            <a:picLocks noChangeAspect="1"/>
          </p:cNvPicPr>
          <p:nvPr/>
        </p:nvPicPr>
        <p:blipFill>
          <a:blip r:embed="rId4"/>
          <a:stretch>
            <a:fillRect/>
          </a:stretch>
        </p:blipFill>
        <p:spPr>
          <a:xfrm>
            <a:off x="2438988" y="6164477"/>
            <a:ext cx="13709568" cy="3558848"/>
          </a:xfrm>
          <a:prstGeom prst="rect">
            <a:avLst/>
          </a:prstGeom>
        </p:spPr>
      </p:pic>
    </p:spTree>
    <p:extLst>
      <p:ext uri="{BB962C8B-B14F-4D97-AF65-F5344CB8AC3E}">
        <p14:creationId xmlns:p14="http://schemas.microsoft.com/office/powerpoint/2010/main" val="3912902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7. Tra cứu học bạ</a:t>
            </a:r>
          </a:p>
        </p:txBody>
      </p:sp>
      <p:sp>
        <p:nvSpPr>
          <p:cNvPr id="80" name="TextBox 3"/>
          <p:cNvSpPr txBox="1"/>
          <p:nvPr/>
        </p:nvSpPr>
        <p:spPr>
          <a:xfrm>
            <a:off x="495072" y="2278770"/>
            <a:ext cx="10172928" cy="369332"/>
          </a:xfrm>
          <a:prstGeom prst="rect">
            <a:avLst/>
          </a:prstGeom>
        </p:spPr>
        <p:txBody>
          <a:bodyPr wrap="square" lIns="0" tIns="0" rIns="0" bIns="0" rtlCol="0" anchor="t">
            <a:spAutoFit/>
          </a:bodyPr>
          <a:lstStyle/>
          <a:p>
            <a:r>
              <a:rPr lang="en-US" sz="2400">
                <a:solidFill>
                  <a:srgbClr val="191919"/>
                </a:solidFill>
                <a:latin typeface="Roboto Bold"/>
              </a:rPr>
              <a:t>Tra cứu học bạ sau khi đã phát hành.</a:t>
            </a:r>
          </a:p>
        </p:txBody>
      </p:sp>
      <p:pic>
        <p:nvPicPr>
          <p:cNvPr id="9" name="Picture 8"/>
          <p:cNvPicPr>
            <a:picLocks noChangeAspect="1"/>
          </p:cNvPicPr>
          <p:nvPr/>
        </p:nvPicPr>
        <p:blipFill>
          <a:blip r:embed="rId3"/>
          <a:stretch>
            <a:fillRect/>
          </a:stretch>
        </p:blipFill>
        <p:spPr>
          <a:xfrm>
            <a:off x="1905000" y="3416863"/>
            <a:ext cx="13762913" cy="4595258"/>
          </a:xfrm>
          <a:prstGeom prst="rect">
            <a:avLst/>
          </a:prstGeom>
        </p:spPr>
      </p:pic>
    </p:spTree>
    <p:extLst>
      <p:ext uri="{BB962C8B-B14F-4D97-AF65-F5344CB8AC3E}">
        <p14:creationId xmlns:p14="http://schemas.microsoft.com/office/powerpoint/2010/main" val="147408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88700" y="296934"/>
            <a:ext cx="10769833"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II. CĂN CỨ PHÁP LÝ</a:t>
            </a:r>
          </a:p>
        </p:txBody>
      </p:sp>
      <p:grpSp>
        <p:nvGrpSpPr>
          <p:cNvPr id="6" name="Group 6"/>
          <p:cNvGrpSpPr/>
          <p:nvPr/>
        </p:nvGrpSpPr>
        <p:grpSpPr>
          <a:xfrm>
            <a:off x="9461454" y="2222417"/>
            <a:ext cx="8529728" cy="5759593"/>
            <a:chOff x="0" y="0"/>
            <a:chExt cx="12501304" cy="8441350"/>
          </a:xfrm>
        </p:grpSpPr>
        <p:sp>
          <p:nvSpPr>
            <p:cNvPr id="7" name="Freeform 7"/>
            <p:cNvSpPr/>
            <p:nvPr/>
          </p:nvSpPr>
          <p:spPr>
            <a:xfrm>
              <a:off x="0" y="0"/>
              <a:ext cx="12499897" cy="8441350"/>
            </a:xfrm>
            <a:custGeom>
              <a:avLst/>
              <a:gdLst/>
              <a:ahLst/>
              <a:cxnLst/>
              <a:rect l="l" t="t" r="r" b="b"/>
              <a:pathLst>
                <a:path w="12499897" h="8441350">
                  <a:moveTo>
                    <a:pt x="0" y="7742406"/>
                  </a:moveTo>
                  <a:lnTo>
                    <a:pt x="0" y="698944"/>
                  </a:lnTo>
                  <a:cubicBezTo>
                    <a:pt x="0" y="312330"/>
                    <a:pt x="260180" y="0"/>
                    <a:pt x="582241" y="0"/>
                  </a:cubicBezTo>
                  <a:lnTo>
                    <a:pt x="11917657" y="0"/>
                  </a:lnTo>
                  <a:cubicBezTo>
                    <a:pt x="12239717" y="0"/>
                    <a:pt x="12499897" y="312330"/>
                    <a:pt x="12499897" y="698944"/>
                  </a:cubicBezTo>
                  <a:lnTo>
                    <a:pt x="12499897" y="7740718"/>
                  </a:lnTo>
                  <a:cubicBezTo>
                    <a:pt x="12499897" y="8127332"/>
                    <a:pt x="12239717" y="8439662"/>
                    <a:pt x="11917657" y="8439662"/>
                  </a:cubicBezTo>
                  <a:lnTo>
                    <a:pt x="582241" y="8439662"/>
                  </a:lnTo>
                  <a:cubicBezTo>
                    <a:pt x="261587" y="8441350"/>
                    <a:pt x="0" y="8129020"/>
                    <a:pt x="0" y="7742406"/>
                  </a:cubicBezTo>
                  <a:close/>
                </a:path>
              </a:pathLst>
            </a:custGeom>
            <a:blipFill>
              <a:blip r:embed="rId3"/>
              <a:stretch>
                <a:fillRect l="-436" t="-4161" r="-436"/>
              </a:stretch>
            </a:blipFill>
            <a:ln w="28575" cap="sq">
              <a:solidFill>
                <a:srgbClr val="3168BD"/>
              </a:solidFill>
              <a:prstDash val="solid"/>
              <a:miter/>
            </a:ln>
          </p:spPr>
        </p:sp>
      </p:grpSp>
      <p:sp>
        <p:nvSpPr>
          <p:cNvPr id="8" name="TextBox 8"/>
          <p:cNvSpPr txBox="1"/>
          <p:nvPr/>
        </p:nvSpPr>
        <p:spPr>
          <a:xfrm>
            <a:off x="488700" y="2146217"/>
            <a:ext cx="8655300" cy="6779895"/>
          </a:xfrm>
          <a:prstGeom prst="rect">
            <a:avLst/>
          </a:prstGeom>
        </p:spPr>
        <p:txBody>
          <a:bodyPr lIns="0" tIns="0" rIns="0" bIns="0" rtlCol="0" anchor="t">
            <a:spAutoFit/>
          </a:bodyPr>
          <a:lstStyle/>
          <a:p>
            <a:pPr>
              <a:lnSpc>
                <a:spcPts val="4199"/>
              </a:lnSpc>
            </a:pPr>
            <a:r>
              <a:rPr lang="en-US" sz="2799" spc="195">
                <a:solidFill>
                  <a:srgbClr val="000000"/>
                </a:solidFill>
                <a:latin typeface="Open Sans 1 Medium"/>
              </a:rPr>
              <a:t>1. Chỉ thị số 04/CT-TTg ngày 11/02/2004 của Thủ tướng Chính phủ.</a:t>
            </a:r>
          </a:p>
          <a:p>
            <a:pPr>
              <a:lnSpc>
                <a:spcPts val="4199"/>
              </a:lnSpc>
            </a:pPr>
            <a:endParaRPr lang="en-US" sz="2799" spc="195">
              <a:solidFill>
                <a:srgbClr val="000000"/>
              </a:solidFill>
              <a:latin typeface="Open Sans 1 Medium"/>
            </a:endParaRPr>
          </a:p>
          <a:p>
            <a:pPr>
              <a:lnSpc>
                <a:spcPts val="4199"/>
              </a:lnSpc>
            </a:pPr>
            <a:r>
              <a:rPr lang="en-US" sz="2799" spc="195">
                <a:solidFill>
                  <a:srgbClr val="000000"/>
                </a:solidFill>
                <a:latin typeface="Open Sans 1 Medium"/>
              </a:rPr>
              <a:t>2. Thực hiện triển khai kế hoạch số 213/KH-BGDĐT ngày 01/3/2024 về việc triển khai thí điểm Học bạ số cấp tiểu học yêu cầu các Sở GDĐT phải xây dựng CSDL về học bạ số của từng địa phương.</a:t>
            </a:r>
          </a:p>
          <a:p>
            <a:pPr>
              <a:lnSpc>
                <a:spcPts val="4199"/>
              </a:lnSpc>
            </a:pPr>
            <a:endParaRPr lang="en-US" sz="2799" spc="195">
              <a:solidFill>
                <a:srgbClr val="000000"/>
              </a:solidFill>
              <a:latin typeface="Open Sans 1 Medium"/>
            </a:endParaRPr>
          </a:p>
          <a:p>
            <a:pPr>
              <a:lnSpc>
                <a:spcPts val="4199"/>
              </a:lnSpc>
            </a:pPr>
            <a:r>
              <a:rPr lang="en-US" sz="2799" spc="195">
                <a:solidFill>
                  <a:srgbClr val="000000"/>
                </a:solidFill>
                <a:latin typeface="Open Sans 1 Medium"/>
              </a:rPr>
              <a:t>3. Công văn số 1396/BGDĐT-GDTH ngày 27/3/2024 về việc triển khai thí điểm học bạ số và quy định Kỹ thuật đặc tả Học bạ số cấp tiểu học. </a:t>
            </a:r>
          </a:p>
        </p:txBody>
      </p:sp>
      <p:grpSp>
        <p:nvGrpSpPr>
          <p:cNvPr id="9" name="Group 9"/>
          <p:cNvGrpSpPr/>
          <p:nvPr/>
        </p:nvGrpSpPr>
        <p:grpSpPr>
          <a:xfrm>
            <a:off x="-1287623" y="9258300"/>
            <a:ext cx="5765006" cy="1028700"/>
            <a:chOff x="0" y="0"/>
            <a:chExt cx="1049690" cy="187305"/>
          </a:xfrm>
        </p:grpSpPr>
        <p:sp>
          <p:nvSpPr>
            <p:cNvPr id="10" name="Freeform 10"/>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0ADEF"/>
            </a:solidFill>
          </p:spPr>
        </p:sp>
        <p:sp>
          <p:nvSpPr>
            <p:cNvPr id="11" name="TextBox 11"/>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2715573" y="9480876"/>
            <a:ext cx="5765006" cy="1028700"/>
            <a:chOff x="0" y="0"/>
            <a:chExt cx="1049690" cy="187305"/>
          </a:xfrm>
        </p:grpSpPr>
        <p:sp>
          <p:nvSpPr>
            <p:cNvPr id="13" name="Freeform 13"/>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14" name="TextBox 14"/>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9461454" y="8145063"/>
            <a:ext cx="8529728" cy="692150"/>
          </a:xfrm>
          <a:prstGeom prst="rect">
            <a:avLst/>
          </a:prstGeom>
        </p:spPr>
        <p:txBody>
          <a:bodyPr lIns="0" tIns="0" rIns="0" bIns="0" rtlCol="0" anchor="t">
            <a:spAutoFit/>
          </a:bodyPr>
          <a:lstStyle/>
          <a:p>
            <a:pPr algn="ctr">
              <a:lnSpc>
                <a:spcPts val="2799"/>
              </a:lnSpc>
              <a:spcBef>
                <a:spcPct val="0"/>
              </a:spcBef>
            </a:pPr>
            <a:r>
              <a:rPr lang="en-US" sz="1999">
                <a:solidFill>
                  <a:srgbClr val="044CAB"/>
                </a:solidFill>
                <a:latin typeface="Open Sans 1 Italics"/>
              </a:rPr>
              <a:t>Hội nghị triển khai thí điểm Học bạ số Tiểu học của Bộ GDĐT - tại Lạng Sơn, ngày 15/3/2024</a:t>
            </a:r>
          </a:p>
        </p:txBody>
      </p:sp>
      <p:grpSp>
        <p:nvGrpSpPr>
          <p:cNvPr id="16" name="Group 16"/>
          <p:cNvGrpSpPr/>
          <p:nvPr/>
        </p:nvGrpSpPr>
        <p:grpSpPr>
          <a:xfrm>
            <a:off x="16415693" y="8414693"/>
            <a:ext cx="3744615" cy="374461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386002"/>
            <a:chOff x="0" y="0"/>
            <a:chExt cx="4816593" cy="365038"/>
          </a:xfrm>
        </p:grpSpPr>
        <p:sp>
          <p:nvSpPr>
            <p:cNvPr id="3" name="Freeform 3"/>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4" name="TextBox 4"/>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641786" y="8809636"/>
            <a:ext cx="2954728" cy="295472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146682"/>
            <a:ext cx="17760712" cy="882018"/>
          </a:xfrm>
          <a:prstGeom prst="rect">
            <a:avLst/>
          </a:prstGeom>
        </p:spPr>
        <p:txBody>
          <a:bodyPr lIns="0" tIns="0" rIns="0" bIns="0" rtlCol="0" anchor="t">
            <a:spAutoFit/>
          </a:bodyPr>
          <a:lstStyle/>
          <a:p>
            <a:pPr marL="0" lvl="0" indent="0" algn="just">
              <a:lnSpc>
                <a:spcPts val="7439"/>
              </a:lnSpc>
            </a:pPr>
            <a:r>
              <a:rPr lang="en-US" sz="4799">
                <a:solidFill>
                  <a:srgbClr val="FFFFFF"/>
                </a:solidFill>
                <a:latin typeface="Open Sans Bold Bold"/>
              </a:rPr>
              <a:t>THỰC TRẠNG TẠI CÁC CƠ SỞ GIÁO DỤC</a:t>
            </a:r>
          </a:p>
        </p:txBody>
      </p:sp>
      <p:grpSp>
        <p:nvGrpSpPr>
          <p:cNvPr id="9" name="Group 9"/>
          <p:cNvGrpSpPr/>
          <p:nvPr/>
        </p:nvGrpSpPr>
        <p:grpSpPr>
          <a:xfrm>
            <a:off x="1792430" y="2253673"/>
            <a:ext cx="732337" cy="73233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a:ln cap="sq">
              <a:noFill/>
              <a:prstDash val="solid"/>
              <a:miter/>
            </a:ln>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399">
                  <a:solidFill>
                    <a:srgbClr val="FFFFFF"/>
                  </a:solidFill>
                  <a:latin typeface="Open Sans Bold Bold"/>
                </a:rPr>
                <a:t>01</a:t>
              </a:r>
            </a:p>
          </p:txBody>
        </p:sp>
      </p:grpSp>
      <p:sp>
        <p:nvSpPr>
          <p:cNvPr id="12" name="TextBox 12"/>
          <p:cNvSpPr txBox="1"/>
          <p:nvPr/>
        </p:nvSpPr>
        <p:spPr>
          <a:xfrm>
            <a:off x="2915793" y="2297579"/>
            <a:ext cx="9676903" cy="587376"/>
          </a:xfrm>
          <a:prstGeom prst="rect">
            <a:avLst/>
          </a:prstGeom>
        </p:spPr>
        <p:txBody>
          <a:bodyPr lIns="0" tIns="0" rIns="0" bIns="0" rtlCol="0" anchor="t">
            <a:spAutoFit/>
          </a:bodyPr>
          <a:lstStyle/>
          <a:p>
            <a:pPr>
              <a:lnSpc>
                <a:spcPts val="4899"/>
              </a:lnSpc>
            </a:pPr>
            <a:r>
              <a:rPr lang="en-US" sz="3499">
                <a:solidFill>
                  <a:srgbClr val="000000"/>
                </a:solidFill>
                <a:latin typeface="Open Sans 2 Ultra-Bold"/>
              </a:rPr>
              <a:t> Sử dụng chữ ký số tại các Cơ sở giáo dục</a:t>
            </a:r>
          </a:p>
        </p:txBody>
      </p:sp>
      <p:sp>
        <p:nvSpPr>
          <p:cNvPr id="13" name="TextBox 13"/>
          <p:cNvSpPr txBox="1"/>
          <p:nvPr/>
        </p:nvSpPr>
        <p:spPr>
          <a:xfrm>
            <a:off x="1792430" y="3214687"/>
            <a:ext cx="14849356" cy="1647826"/>
          </a:xfrm>
          <a:prstGeom prst="rect">
            <a:avLst/>
          </a:prstGeom>
        </p:spPr>
        <p:txBody>
          <a:bodyPr lIns="0" tIns="0" rIns="0" bIns="0" rtlCol="0" anchor="t">
            <a:spAutoFit/>
          </a:bodyPr>
          <a:lstStyle/>
          <a:p>
            <a:pPr marL="647697" lvl="1" indent="-323848" algn="just">
              <a:lnSpc>
                <a:spcPts val="4499"/>
              </a:lnSpc>
              <a:buFont typeface="Arial"/>
              <a:buChar char="•"/>
            </a:pPr>
            <a:r>
              <a:rPr lang="en-US" sz="2999">
                <a:solidFill>
                  <a:srgbClr val="000000"/>
                </a:solidFill>
                <a:latin typeface="Open Sans 1"/>
              </a:rPr>
              <a:t>Phần lớn các Nhà trường, Hiệu trưởng đã được cấp chữ ký số công vụ.</a:t>
            </a:r>
          </a:p>
          <a:p>
            <a:pPr marL="647697" lvl="1" indent="-323848" algn="just">
              <a:lnSpc>
                <a:spcPts val="4499"/>
              </a:lnSpc>
              <a:buFont typeface="Arial"/>
              <a:buChar char="•"/>
            </a:pPr>
            <a:r>
              <a:rPr lang="en-US" sz="2999">
                <a:solidFill>
                  <a:srgbClr val="000000"/>
                </a:solidFill>
                <a:latin typeface="Open Sans 1"/>
              </a:rPr>
              <a:t>Giáo viên: một số trường đã được trang bị chữ ký số của Ban cơ yếu, Viettel, VNPT, Misa, Bkav,.. </a:t>
            </a:r>
          </a:p>
        </p:txBody>
      </p:sp>
      <p:grpSp>
        <p:nvGrpSpPr>
          <p:cNvPr id="14" name="Group 14"/>
          <p:cNvGrpSpPr/>
          <p:nvPr/>
        </p:nvGrpSpPr>
        <p:grpSpPr>
          <a:xfrm>
            <a:off x="1792430" y="5586695"/>
            <a:ext cx="732337" cy="73233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a:ln cap="sq">
              <a:no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399">
                  <a:solidFill>
                    <a:srgbClr val="FFFFFF"/>
                  </a:solidFill>
                  <a:latin typeface="Open Sans Bold Bold"/>
                </a:rPr>
                <a:t>02</a:t>
              </a:r>
            </a:p>
          </p:txBody>
        </p:sp>
      </p:grpSp>
      <p:sp>
        <p:nvSpPr>
          <p:cNvPr id="17" name="TextBox 17"/>
          <p:cNvSpPr txBox="1"/>
          <p:nvPr/>
        </p:nvSpPr>
        <p:spPr>
          <a:xfrm>
            <a:off x="2915793" y="5630600"/>
            <a:ext cx="8925716" cy="587376"/>
          </a:xfrm>
          <a:prstGeom prst="rect">
            <a:avLst/>
          </a:prstGeom>
        </p:spPr>
        <p:txBody>
          <a:bodyPr lIns="0" tIns="0" rIns="0" bIns="0" rtlCol="0" anchor="t">
            <a:spAutoFit/>
          </a:bodyPr>
          <a:lstStyle/>
          <a:p>
            <a:pPr>
              <a:lnSpc>
                <a:spcPts val="4899"/>
              </a:lnSpc>
            </a:pPr>
            <a:r>
              <a:rPr lang="en-US" sz="3499">
                <a:solidFill>
                  <a:srgbClr val="000000"/>
                </a:solidFill>
                <a:latin typeface="Open Sans 2 Ultra-Bold"/>
              </a:rPr>
              <a:t>Quản lý học bạ tại các Cơ sở giáo dục</a:t>
            </a:r>
          </a:p>
        </p:txBody>
      </p:sp>
      <p:sp>
        <p:nvSpPr>
          <p:cNvPr id="18" name="TextBox 18"/>
          <p:cNvSpPr txBox="1"/>
          <p:nvPr/>
        </p:nvSpPr>
        <p:spPr>
          <a:xfrm>
            <a:off x="1792430" y="6547708"/>
            <a:ext cx="15224949" cy="577081"/>
          </a:xfrm>
          <a:prstGeom prst="rect">
            <a:avLst/>
          </a:prstGeom>
        </p:spPr>
        <p:txBody>
          <a:bodyPr lIns="0" tIns="0" rIns="0" bIns="0" rtlCol="0" anchor="t">
            <a:spAutoFit/>
          </a:bodyPr>
          <a:lstStyle/>
          <a:p>
            <a:pPr marL="647697" lvl="1" indent="-323848" algn="just">
              <a:lnSpc>
                <a:spcPts val="4499"/>
              </a:lnSpc>
              <a:buFont typeface="Arial"/>
              <a:buChar char="•"/>
            </a:pPr>
            <a:r>
              <a:rPr lang="en-US" sz="2999">
                <a:solidFill>
                  <a:srgbClr val="000000"/>
                </a:solidFill>
                <a:latin typeface="Open Sans 1"/>
              </a:rPr>
              <a:t>Một số Cơ sở giáo dục  đã kết xuất được học bạ học sinh dạng PDF, có ký điện tử </a:t>
            </a:r>
          </a:p>
        </p:txBody>
      </p:sp>
      <p:sp>
        <p:nvSpPr>
          <p:cNvPr id="19" name="TextBox 19"/>
          <p:cNvSpPr txBox="1"/>
          <p:nvPr/>
        </p:nvSpPr>
        <p:spPr>
          <a:xfrm>
            <a:off x="2130471" y="7174986"/>
            <a:ext cx="15128829" cy="1692771"/>
          </a:xfrm>
          <a:prstGeom prst="rect">
            <a:avLst/>
          </a:prstGeom>
        </p:spPr>
        <p:txBody>
          <a:bodyPr lIns="0" tIns="0" rIns="0" bIns="0" rtlCol="0" anchor="t">
            <a:spAutoFit/>
          </a:bodyPr>
          <a:lstStyle/>
          <a:p>
            <a:pPr>
              <a:lnSpc>
                <a:spcPts val="4439"/>
              </a:lnSpc>
            </a:pPr>
            <a:r>
              <a:rPr lang="en-US" sz="2999" b="1" spc="53">
                <a:solidFill>
                  <a:srgbClr val="FF0000"/>
                </a:solidFill>
                <a:latin typeface="Open Sans 1"/>
              </a:rPr>
              <a:t>Tuy nhiên đây chưa phải là chuẩn dữ liệu học bạ XML mới theo hướng dẫn số 1396/BGDĐT-GDTH ký 27/3/2024 kèm tài liệu kỹ thuật đặc tả học bạ số thí điểm Tiểu học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7623" y="9258300"/>
            <a:ext cx="5765006" cy="1028700"/>
            <a:chOff x="0" y="0"/>
            <a:chExt cx="1049690" cy="187305"/>
          </a:xfrm>
        </p:grpSpPr>
        <p:sp>
          <p:nvSpPr>
            <p:cNvPr id="3" name="Freeform 3"/>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0ADEF"/>
            </a:solidFill>
          </p:spPr>
        </p:sp>
        <p:sp>
          <p:nvSpPr>
            <p:cNvPr id="4" name="TextBox 4"/>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2715573" y="9480876"/>
            <a:ext cx="5765006" cy="1028700"/>
            <a:chOff x="0" y="0"/>
            <a:chExt cx="1049690" cy="187305"/>
          </a:xfrm>
        </p:grpSpPr>
        <p:sp>
          <p:nvSpPr>
            <p:cNvPr id="6" name="Freeform 6"/>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7" name="TextBox 7"/>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124691" y="1785479"/>
            <a:ext cx="5776504" cy="5925768"/>
          </a:xfrm>
          <a:custGeom>
            <a:avLst/>
            <a:gdLst/>
            <a:ahLst/>
            <a:cxnLst/>
            <a:rect l="l" t="t" r="r" b="b"/>
            <a:pathLst>
              <a:path w="7204182" h="6541111">
                <a:moveTo>
                  <a:pt x="0" y="0"/>
                </a:moveTo>
                <a:lnTo>
                  <a:pt x="7204183" y="0"/>
                </a:lnTo>
                <a:lnTo>
                  <a:pt x="7204183" y="6541111"/>
                </a:lnTo>
                <a:lnTo>
                  <a:pt x="0" y="6541111"/>
                </a:lnTo>
                <a:lnTo>
                  <a:pt x="0" y="0"/>
                </a:lnTo>
                <a:close/>
              </a:path>
            </a:pathLst>
          </a:custGeom>
          <a:blipFill>
            <a:blip r:embed="rId3"/>
            <a:stretch>
              <a:fillRect/>
            </a:stretch>
          </a:blipFill>
          <a:ln w="38100" cap="sq">
            <a:solidFill>
              <a:srgbClr val="0345E4"/>
            </a:solidFill>
            <a:prstDash val="solid"/>
            <a:miter/>
          </a:ln>
        </p:spPr>
      </p:sp>
      <p:sp>
        <p:nvSpPr>
          <p:cNvPr id="9" name="Freeform 9"/>
          <p:cNvSpPr/>
          <p:nvPr/>
        </p:nvSpPr>
        <p:spPr>
          <a:xfrm>
            <a:off x="11129711" y="476910"/>
            <a:ext cx="5862889" cy="7234337"/>
          </a:xfrm>
          <a:custGeom>
            <a:avLst/>
            <a:gdLst/>
            <a:ahLst/>
            <a:cxnLst/>
            <a:rect l="l" t="t" r="r" b="b"/>
            <a:pathLst>
              <a:path w="6895738" h="7971355">
                <a:moveTo>
                  <a:pt x="0" y="0"/>
                </a:moveTo>
                <a:lnTo>
                  <a:pt x="6895738" y="0"/>
                </a:lnTo>
                <a:lnTo>
                  <a:pt x="6895738" y="7971356"/>
                </a:lnTo>
                <a:lnTo>
                  <a:pt x="0" y="7971356"/>
                </a:lnTo>
                <a:lnTo>
                  <a:pt x="0" y="0"/>
                </a:lnTo>
                <a:close/>
              </a:path>
            </a:pathLst>
          </a:custGeom>
          <a:blipFill>
            <a:blip r:embed="rId4"/>
            <a:stretch>
              <a:fillRect/>
            </a:stretch>
          </a:blipFill>
          <a:ln w="38100" cap="sq">
            <a:solidFill>
              <a:srgbClr val="0345E4"/>
            </a:solidFill>
            <a:prstDash val="solid"/>
            <a:miter/>
          </a:ln>
        </p:spPr>
      </p:sp>
      <p:sp>
        <p:nvSpPr>
          <p:cNvPr id="10" name="TextBox 10"/>
          <p:cNvSpPr txBox="1"/>
          <p:nvPr/>
        </p:nvSpPr>
        <p:spPr>
          <a:xfrm>
            <a:off x="644649" y="314325"/>
            <a:ext cx="8575937" cy="1285875"/>
          </a:xfrm>
          <a:prstGeom prst="rect">
            <a:avLst/>
          </a:prstGeom>
        </p:spPr>
        <p:txBody>
          <a:bodyPr lIns="0" tIns="0" rIns="0" bIns="0" rtlCol="0" anchor="t">
            <a:spAutoFit/>
          </a:bodyPr>
          <a:lstStyle/>
          <a:p>
            <a:pPr>
              <a:lnSpc>
                <a:spcPts val="10199"/>
              </a:lnSpc>
            </a:pPr>
            <a:r>
              <a:rPr lang="en-US" sz="8499">
                <a:solidFill>
                  <a:srgbClr val="0345E4"/>
                </a:solidFill>
                <a:latin typeface="Open Sans Bold Bold"/>
              </a:rPr>
              <a:t>FILE HỌC BẠ SỐ</a:t>
            </a:r>
          </a:p>
        </p:txBody>
      </p:sp>
      <p:sp>
        <p:nvSpPr>
          <p:cNvPr id="11" name="Freeform 11"/>
          <p:cNvSpPr/>
          <p:nvPr/>
        </p:nvSpPr>
        <p:spPr>
          <a:xfrm>
            <a:off x="17259300" y="314325"/>
            <a:ext cx="714375" cy="714375"/>
          </a:xfrm>
          <a:custGeom>
            <a:avLst/>
            <a:gdLst/>
            <a:ahLst/>
            <a:cxnLst/>
            <a:rect l="l" t="t" r="r" b="b"/>
            <a:pathLst>
              <a:path w="714375" h="714375">
                <a:moveTo>
                  <a:pt x="0" y="0"/>
                </a:moveTo>
                <a:lnTo>
                  <a:pt x="714375" y="0"/>
                </a:lnTo>
                <a:lnTo>
                  <a:pt x="714375" y="714375"/>
                </a:lnTo>
                <a:lnTo>
                  <a:pt x="0" y="7143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5400000">
            <a:off x="17442568" y="462600"/>
            <a:ext cx="347839" cy="417825"/>
          </a:xfrm>
          <a:custGeom>
            <a:avLst/>
            <a:gdLst/>
            <a:ahLst/>
            <a:cxnLst/>
            <a:rect l="l" t="t" r="r" b="b"/>
            <a:pathLst>
              <a:path w="347839" h="417825">
                <a:moveTo>
                  <a:pt x="0" y="0"/>
                </a:moveTo>
                <a:lnTo>
                  <a:pt x="347839" y="0"/>
                </a:lnTo>
                <a:lnTo>
                  <a:pt x="347839" y="417825"/>
                </a:lnTo>
                <a:lnTo>
                  <a:pt x="0" y="4178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13"/>
          <p:cNvSpPr txBox="1"/>
          <p:nvPr/>
        </p:nvSpPr>
        <p:spPr>
          <a:xfrm>
            <a:off x="644649" y="1514475"/>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1 Italics"/>
              </a:rPr>
              <a:t>II. Giới thiệu về Học bạ số</a:t>
            </a:r>
          </a:p>
        </p:txBody>
      </p:sp>
      <p:pic>
        <p:nvPicPr>
          <p:cNvPr id="14" name="Picture 13"/>
          <p:cNvPicPr>
            <a:picLocks noChangeAspect="1"/>
          </p:cNvPicPr>
          <p:nvPr/>
        </p:nvPicPr>
        <p:blipFill>
          <a:blip r:embed="rId9"/>
          <a:stretch>
            <a:fillRect/>
          </a:stretch>
        </p:blipFill>
        <p:spPr>
          <a:xfrm>
            <a:off x="1066800" y="5040886"/>
            <a:ext cx="3626287" cy="26703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36265"/>
            <a:chOff x="0" y="0"/>
            <a:chExt cx="4816593" cy="404613"/>
          </a:xfrm>
        </p:grpSpPr>
        <p:sp>
          <p:nvSpPr>
            <p:cNvPr id="3" name="Freeform 3"/>
            <p:cNvSpPr/>
            <p:nvPr/>
          </p:nvSpPr>
          <p:spPr>
            <a:xfrm>
              <a:off x="0" y="0"/>
              <a:ext cx="4816592" cy="404613"/>
            </a:xfrm>
            <a:custGeom>
              <a:avLst/>
              <a:gdLst/>
              <a:ahLst/>
              <a:cxnLst/>
              <a:rect l="l" t="t" r="r" b="b"/>
              <a:pathLst>
                <a:path w="4816592" h="404613">
                  <a:moveTo>
                    <a:pt x="0" y="0"/>
                  </a:moveTo>
                  <a:lnTo>
                    <a:pt x="4816592" y="0"/>
                  </a:lnTo>
                  <a:lnTo>
                    <a:pt x="4816592" y="404613"/>
                  </a:lnTo>
                  <a:lnTo>
                    <a:pt x="0" y="404613"/>
                  </a:lnTo>
                  <a:close/>
                </a:path>
              </a:pathLst>
            </a:custGeom>
            <a:solidFill>
              <a:srgbClr val="0345E4"/>
            </a:solidFill>
          </p:spPr>
        </p:sp>
        <p:sp>
          <p:nvSpPr>
            <p:cNvPr id="4" name="TextBox 4"/>
            <p:cNvSpPr txBox="1"/>
            <p:nvPr/>
          </p:nvSpPr>
          <p:spPr>
            <a:xfrm>
              <a:off x="0" y="-38100"/>
              <a:ext cx="4816593" cy="4427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641786" y="8809636"/>
            <a:ext cx="2954728" cy="295472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34225" y="99516"/>
            <a:ext cx="8871672" cy="882018"/>
          </a:xfrm>
          <a:prstGeom prst="rect">
            <a:avLst/>
          </a:prstGeom>
        </p:spPr>
        <p:txBody>
          <a:bodyPr lIns="0" tIns="0" rIns="0" bIns="0" rtlCol="0" anchor="t">
            <a:spAutoFit/>
          </a:bodyPr>
          <a:lstStyle/>
          <a:p>
            <a:pPr marL="0" lvl="0" indent="0" algn="just">
              <a:lnSpc>
                <a:spcPts val="7439"/>
              </a:lnSpc>
            </a:pPr>
            <a:r>
              <a:rPr lang="en-US" sz="4799">
                <a:solidFill>
                  <a:srgbClr val="FFFFFF"/>
                </a:solidFill>
                <a:latin typeface="Open Sans Bold Bold"/>
              </a:rPr>
              <a:t>CHỮ KÝ SỐ TRÊN HỌC BẠ SỐ</a:t>
            </a:r>
          </a:p>
        </p:txBody>
      </p:sp>
      <p:sp>
        <p:nvSpPr>
          <p:cNvPr id="9" name="AutoShape 9"/>
          <p:cNvSpPr/>
          <p:nvPr/>
        </p:nvSpPr>
        <p:spPr>
          <a:xfrm>
            <a:off x="9144000" y="1945840"/>
            <a:ext cx="0" cy="7971901"/>
          </a:xfrm>
          <a:prstGeom prst="line">
            <a:avLst/>
          </a:prstGeom>
          <a:ln w="47625" cap="flat">
            <a:solidFill>
              <a:srgbClr val="000000">
                <a:alpha val="29804"/>
              </a:srgbClr>
            </a:solidFill>
            <a:prstDash val="solid"/>
            <a:headEnd type="none" w="sm" len="sm"/>
            <a:tailEnd type="none" w="sm" len="sm"/>
          </a:ln>
        </p:spPr>
      </p:sp>
      <p:grpSp>
        <p:nvGrpSpPr>
          <p:cNvPr id="10" name="Group 10"/>
          <p:cNvGrpSpPr/>
          <p:nvPr/>
        </p:nvGrpSpPr>
        <p:grpSpPr>
          <a:xfrm>
            <a:off x="434225" y="3136604"/>
            <a:ext cx="669452" cy="673116"/>
            <a:chOff x="0" y="0"/>
            <a:chExt cx="812800" cy="817249"/>
          </a:xfrm>
        </p:grpSpPr>
        <p:sp>
          <p:nvSpPr>
            <p:cNvPr id="11" name="Freeform 1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0345E4"/>
            </a:solidFill>
          </p:spPr>
        </p:sp>
        <p:sp>
          <p:nvSpPr>
            <p:cNvPr id="12" name="TextBox 1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13" name="TextBox 13"/>
          <p:cNvSpPr txBox="1"/>
          <p:nvPr/>
        </p:nvSpPr>
        <p:spPr>
          <a:xfrm>
            <a:off x="1286791" y="3069638"/>
            <a:ext cx="7271421" cy="11135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Bold"/>
              </a:rPr>
              <a:t>Chữ ký số cá nhân:</a:t>
            </a:r>
            <a:r>
              <a:rPr lang="en-US" sz="3024">
                <a:solidFill>
                  <a:srgbClr val="000000"/>
                </a:solidFill>
                <a:latin typeface="Open Sans 1"/>
              </a:rPr>
              <a:t> Thay thế cho chữ ký tay của cá nhân</a:t>
            </a:r>
          </a:p>
        </p:txBody>
      </p:sp>
      <p:grpSp>
        <p:nvGrpSpPr>
          <p:cNvPr id="14" name="Group 14"/>
          <p:cNvGrpSpPr/>
          <p:nvPr/>
        </p:nvGrpSpPr>
        <p:grpSpPr>
          <a:xfrm>
            <a:off x="434225" y="2036546"/>
            <a:ext cx="8229290" cy="692236"/>
            <a:chOff x="0" y="0"/>
            <a:chExt cx="5235350" cy="440390"/>
          </a:xfrm>
        </p:grpSpPr>
        <p:sp>
          <p:nvSpPr>
            <p:cNvPr id="15" name="Freeform 15"/>
            <p:cNvSpPr/>
            <p:nvPr/>
          </p:nvSpPr>
          <p:spPr>
            <a:xfrm>
              <a:off x="0" y="0"/>
              <a:ext cx="5235350" cy="440390"/>
            </a:xfrm>
            <a:custGeom>
              <a:avLst/>
              <a:gdLst/>
              <a:ahLst/>
              <a:cxnLst/>
              <a:rect l="l" t="t" r="r" b="b"/>
              <a:pathLst>
                <a:path w="5235350" h="440390">
                  <a:moveTo>
                    <a:pt x="5032150" y="0"/>
                  </a:moveTo>
                  <a:cubicBezTo>
                    <a:pt x="5144374" y="0"/>
                    <a:pt x="5235350" y="98585"/>
                    <a:pt x="5235350" y="220195"/>
                  </a:cubicBezTo>
                  <a:cubicBezTo>
                    <a:pt x="5235350" y="341805"/>
                    <a:pt x="5144374" y="440390"/>
                    <a:pt x="5032150" y="440390"/>
                  </a:cubicBezTo>
                  <a:lnTo>
                    <a:pt x="203200" y="440390"/>
                  </a:lnTo>
                  <a:cubicBezTo>
                    <a:pt x="90976" y="440390"/>
                    <a:pt x="0" y="341805"/>
                    <a:pt x="0" y="220195"/>
                  </a:cubicBezTo>
                  <a:cubicBezTo>
                    <a:pt x="0" y="98585"/>
                    <a:pt x="90976" y="0"/>
                    <a:pt x="203200" y="0"/>
                  </a:cubicBezTo>
                  <a:close/>
                </a:path>
              </a:pathLst>
            </a:custGeom>
            <a:solidFill>
              <a:srgbClr val="0345E4"/>
            </a:solidFill>
          </p:spPr>
        </p:sp>
        <p:sp>
          <p:nvSpPr>
            <p:cNvPr id="16" name="TextBox 16"/>
            <p:cNvSpPr txBox="1"/>
            <p:nvPr/>
          </p:nvSpPr>
          <p:spPr>
            <a:xfrm>
              <a:off x="0" y="-47625"/>
              <a:ext cx="5235350" cy="488015"/>
            </a:xfrm>
            <a:prstGeom prst="rect">
              <a:avLst/>
            </a:prstGeom>
          </p:spPr>
          <p:txBody>
            <a:bodyPr lIns="50800" tIns="50800" rIns="50800" bIns="50800" rtlCol="0" anchor="ctr"/>
            <a:lstStyle/>
            <a:p>
              <a:pPr algn="ctr">
                <a:lnSpc>
                  <a:spcPts val="4199"/>
                </a:lnSpc>
              </a:pPr>
              <a:r>
                <a:rPr lang="en-US" sz="2999">
                  <a:solidFill>
                    <a:srgbClr val="FFFFFF"/>
                  </a:solidFill>
                  <a:latin typeface="Open Sans 1 Bold"/>
                </a:rPr>
                <a:t>2 loại chữ ký số</a:t>
              </a:r>
            </a:p>
          </p:txBody>
        </p:sp>
      </p:grpSp>
      <p:grpSp>
        <p:nvGrpSpPr>
          <p:cNvPr id="17" name="Group 17"/>
          <p:cNvGrpSpPr/>
          <p:nvPr/>
        </p:nvGrpSpPr>
        <p:grpSpPr>
          <a:xfrm>
            <a:off x="9730596" y="2036546"/>
            <a:ext cx="7962062" cy="692236"/>
            <a:chOff x="0" y="0"/>
            <a:chExt cx="5065344" cy="440390"/>
          </a:xfrm>
        </p:grpSpPr>
        <p:sp>
          <p:nvSpPr>
            <p:cNvPr id="18" name="Freeform 18"/>
            <p:cNvSpPr/>
            <p:nvPr/>
          </p:nvSpPr>
          <p:spPr>
            <a:xfrm>
              <a:off x="0" y="0"/>
              <a:ext cx="5065344" cy="440390"/>
            </a:xfrm>
            <a:custGeom>
              <a:avLst/>
              <a:gdLst/>
              <a:ahLst/>
              <a:cxnLst/>
              <a:rect l="l" t="t" r="r" b="b"/>
              <a:pathLst>
                <a:path w="5065344" h="440390">
                  <a:moveTo>
                    <a:pt x="4862144" y="0"/>
                  </a:moveTo>
                  <a:cubicBezTo>
                    <a:pt x="4974368" y="0"/>
                    <a:pt x="5065344" y="98585"/>
                    <a:pt x="5065344" y="220195"/>
                  </a:cubicBezTo>
                  <a:cubicBezTo>
                    <a:pt x="5065344" y="341805"/>
                    <a:pt x="4974368" y="440390"/>
                    <a:pt x="4862144" y="440390"/>
                  </a:cubicBezTo>
                  <a:lnTo>
                    <a:pt x="203200" y="440390"/>
                  </a:lnTo>
                  <a:cubicBezTo>
                    <a:pt x="90976" y="440390"/>
                    <a:pt x="0" y="341805"/>
                    <a:pt x="0" y="220195"/>
                  </a:cubicBezTo>
                  <a:cubicBezTo>
                    <a:pt x="0" y="98585"/>
                    <a:pt x="90976" y="0"/>
                    <a:pt x="203200" y="0"/>
                  </a:cubicBezTo>
                  <a:close/>
                </a:path>
              </a:pathLst>
            </a:custGeom>
            <a:solidFill>
              <a:srgbClr val="2AAB4A"/>
            </a:solidFill>
          </p:spPr>
        </p:sp>
        <p:sp>
          <p:nvSpPr>
            <p:cNvPr id="19" name="TextBox 19"/>
            <p:cNvSpPr txBox="1"/>
            <p:nvPr/>
          </p:nvSpPr>
          <p:spPr>
            <a:xfrm>
              <a:off x="0" y="-47625"/>
              <a:ext cx="5065344" cy="488015"/>
            </a:xfrm>
            <a:prstGeom prst="rect">
              <a:avLst/>
            </a:prstGeom>
          </p:spPr>
          <p:txBody>
            <a:bodyPr lIns="50800" tIns="50800" rIns="50800" bIns="50800" rtlCol="0" anchor="ctr"/>
            <a:lstStyle/>
            <a:p>
              <a:pPr algn="ctr">
                <a:lnSpc>
                  <a:spcPts val="4199"/>
                </a:lnSpc>
              </a:pPr>
              <a:r>
                <a:rPr lang="en-US" sz="2999">
                  <a:solidFill>
                    <a:srgbClr val="FFFFFF"/>
                  </a:solidFill>
                  <a:latin typeface="Open Sans 1 Bold"/>
                </a:rPr>
                <a:t>Ký số trên học bạ</a:t>
              </a:r>
            </a:p>
          </p:txBody>
        </p:sp>
      </p:grpSp>
      <p:grpSp>
        <p:nvGrpSpPr>
          <p:cNvPr id="20" name="Group 20"/>
          <p:cNvGrpSpPr/>
          <p:nvPr/>
        </p:nvGrpSpPr>
        <p:grpSpPr>
          <a:xfrm>
            <a:off x="434225" y="4746116"/>
            <a:ext cx="669452" cy="673116"/>
            <a:chOff x="0" y="0"/>
            <a:chExt cx="812800" cy="817249"/>
          </a:xfrm>
        </p:grpSpPr>
        <p:sp>
          <p:nvSpPr>
            <p:cNvPr id="21" name="Freeform 2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0345E4"/>
            </a:solidFill>
          </p:spPr>
        </p:sp>
        <p:sp>
          <p:nvSpPr>
            <p:cNvPr id="22" name="TextBox 2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23" name="TextBox 23"/>
          <p:cNvSpPr txBox="1"/>
          <p:nvPr/>
        </p:nvSpPr>
        <p:spPr>
          <a:xfrm>
            <a:off x="1286791" y="4679150"/>
            <a:ext cx="7271421" cy="16850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Bold"/>
              </a:rPr>
              <a:t>Chữ ký số tổ chức:</a:t>
            </a:r>
            <a:r>
              <a:rPr lang="en-US" sz="3024">
                <a:solidFill>
                  <a:srgbClr val="000000"/>
                </a:solidFill>
                <a:latin typeface="Open Sans 1"/>
              </a:rPr>
              <a:t> Thay thế cho con dấu của tổ chức (thường được cấp CKS USB Token)</a:t>
            </a:r>
          </a:p>
        </p:txBody>
      </p:sp>
      <p:grpSp>
        <p:nvGrpSpPr>
          <p:cNvPr id="24" name="Group 24"/>
          <p:cNvGrpSpPr/>
          <p:nvPr/>
        </p:nvGrpSpPr>
        <p:grpSpPr>
          <a:xfrm>
            <a:off x="9730596" y="3136604"/>
            <a:ext cx="669452" cy="673116"/>
            <a:chOff x="0" y="0"/>
            <a:chExt cx="812800" cy="817249"/>
          </a:xfrm>
        </p:grpSpPr>
        <p:sp>
          <p:nvSpPr>
            <p:cNvPr id="25" name="Freeform 25"/>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26" name="TextBox 26"/>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27" name="TextBox 27"/>
          <p:cNvSpPr txBox="1"/>
          <p:nvPr/>
        </p:nvSpPr>
        <p:spPr>
          <a:xfrm>
            <a:off x="10583162" y="3050879"/>
            <a:ext cx="7109496" cy="11135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a:rPr>
              <a:t>GVCN, Ban giám hiệu ký trong học bạ bằng chữ ký số cá nhân</a:t>
            </a:r>
          </a:p>
        </p:txBody>
      </p:sp>
      <p:grpSp>
        <p:nvGrpSpPr>
          <p:cNvPr id="28" name="Group 28"/>
          <p:cNvGrpSpPr/>
          <p:nvPr/>
        </p:nvGrpSpPr>
        <p:grpSpPr>
          <a:xfrm>
            <a:off x="9729788" y="4932829"/>
            <a:ext cx="669452" cy="673116"/>
            <a:chOff x="0" y="0"/>
            <a:chExt cx="812800" cy="817249"/>
          </a:xfrm>
        </p:grpSpPr>
        <p:sp>
          <p:nvSpPr>
            <p:cNvPr id="29" name="Freeform 29"/>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30" name="TextBox 30"/>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31" name="TextBox 31"/>
          <p:cNvSpPr txBox="1"/>
          <p:nvPr/>
        </p:nvSpPr>
        <p:spPr>
          <a:xfrm>
            <a:off x="10583162" y="4847104"/>
            <a:ext cx="7109496" cy="16850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a:rPr>
              <a:t>Nhà trường ký phát hành học bạ bằng CKS công vụ của nhà trường (thay thế cho việc đóng dấu)</a:t>
            </a:r>
          </a:p>
        </p:txBody>
      </p:sp>
      <p:grpSp>
        <p:nvGrpSpPr>
          <p:cNvPr id="32" name="Group 32"/>
          <p:cNvGrpSpPr/>
          <p:nvPr/>
        </p:nvGrpSpPr>
        <p:grpSpPr>
          <a:xfrm>
            <a:off x="9730596" y="7179811"/>
            <a:ext cx="669452" cy="673116"/>
            <a:chOff x="0" y="0"/>
            <a:chExt cx="812800" cy="817249"/>
          </a:xfrm>
        </p:grpSpPr>
        <p:sp>
          <p:nvSpPr>
            <p:cNvPr id="33" name="Freeform 33"/>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34" name="TextBox 34"/>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03</a:t>
              </a:r>
            </a:p>
          </p:txBody>
        </p:sp>
      </p:grpSp>
      <p:sp>
        <p:nvSpPr>
          <p:cNvPr id="35" name="TextBox 35"/>
          <p:cNvSpPr txBox="1"/>
          <p:nvPr/>
        </p:nvSpPr>
        <p:spPr>
          <a:xfrm>
            <a:off x="10583971" y="7094086"/>
            <a:ext cx="7109496" cy="1731243"/>
          </a:xfrm>
          <a:prstGeom prst="rect">
            <a:avLst/>
          </a:prstGeom>
        </p:spPr>
        <p:txBody>
          <a:bodyPr lIns="0" tIns="0" rIns="0" bIns="0" rtlCol="0" anchor="t">
            <a:spAutoFit/>
          </a:bodyPr>
          <a:lstStyle/>
          <a:p>
            <a:pPr algn="just">
              <a:lnSpc>
                <a:spcPts val="4536"/>
              </a:lnSpc>
            </a:pPr>
            <a:r>
              <a:rPr lang="en-US" sz="3024" b="1">
                <a:solidFill>
                  <a:srgbClr val="FF0000"/>
                </a:solidFill>
                <a:latin typeface="Open Sans 1"/>
              </a:rPr>
              <a:t>Trong học bạ số sẽ không còn khái niệm ảnh chữ ký và ảnh con dấu</a:t>
            </a:r>
          </a:p>
          <a:p>
            <a:pPr marL="0" lvl="0" indent="0" algn="just">
              <a:lnSpc>
                <a:spcPts val="4536"/>
              </a:lnSpc>
            </a:pPr>
            <a:endParaRPr lang="en-US" sz="3024">
              <a:solidFill>
                <a:srgbClr val="000000"/>
              </a:solidFill>
              <a:latin typeface="Open Sans 1"/>
            </a:endParaRPr>
          </a:p>
        </p:txBody>
      </p:sp>
      <p:sp>
        <p:nvSpPr>
          <p:cNvPr id="36" name="TextBox 36"/>
          <p:cNvSpPr txBox="1"/>
          <p:nvPr/>
        </p:nvSpPr>
        <p:spPr>
          <a:xfrm>
            <a:off x="434225" y="895809"/>
            <a:ext cx="6707876" cy="542008"/>
          </a:xfrm>
          <a:prstGeom prst="rect">
            <a:avLst/>
          </a:prstGeom>
        </p:spPr>
        <p:txBody>
          <a:bodyPr lIns="0" tIns="0" rIns="0" bIns="0" rtlCol="0" anchor="t">
            <a:spAutoFit/>
          </a:bodyPr>
          <a:lstStyle/>
          <a:p>
            <a:pPr marL="0" lvl="0" indent="0" algn="just">
              <a:lnSpc>
                <a:spcPts val="4536"/>
              </a:lnSpc>
            </a:pPr>
            <a:r>
              <a:rPr lang="en-US" sz="3024">
                <a:solidFill>
                  <a:srgbClr val="FFFFFF"/>
                </a:solidFill>
                <a:latin typeface="Open Sans 1 Italics"/>
              </a:rPr>
              <a:t>II. Giới thiệu về Học bạ số</a:t>
            </a:r>
          </a:p>
        </p:txBody>
      </p:sp>
      <p:sp>
        <p:nvSpPr>
          <p:cNvPr id="37" name="Right Arrow 36"/>
          <p:cNvSpPr/>
          <p:nvPr/>
        </p:nvSpPr>
        <p:spPr>
          <a:xfrm>
            <a:off x="8634036" y="3160483"/>
            <a:ext cx="1066273" cy="586132"/>
          </a:xfrm>
          <a:prstGeom prst="rightArrow">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 name="Right Arrow 37"/>
          <p:cNvSpPr/>
          <p:nvPr/>
        </p:nvSpPr>
        <p:spPr>
          <a:xfrm>
            <a:off x="8630610" y="5019812"/>
            <a:ext cx="1066273" cy="586132"/>
          </a:xfrm>
          <a:prstGeom prst="rightArrow">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5005690"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III. GIẢI PHÁP DÀNH CHO NHÀ TRƯỜNG</a:t>
            </a:r>
          </a:p>
        </p:txBody>
      </p:sp>
      <p:grpSp>
        <p:nvGrpSpPr>
          <p:cNvPr id="6" name="Group 6"/>
          <p:cNvGrpSpPr/>
          <p:nvPr/>
        </p:nvGrpSpPr>
        <p:grpSpPr>
          <a:xfrm>
            <a:off x="580289" y="2876626"/>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9" name="TextBox 9"/>
          <p:cNvSpPr txBox="1"/>
          <p:nvPr/>
        </p:nvSpPr>
        <p:spPr>
          <a:xfrm>
            <a:off x="1599784" y="2859312"/>
            <a:ext cx="15621416" cy="654025"/>
          </a:xfrm>
          <a:prstGeom prst="rect">
            <a:avLst/>
          </a:prstGeom>
        </p:spPr>
        <p:txBody>
          <a:bodyPr wrap="square" lIns="0" tIns="0" rIns="0" bIns="0" rtlCol="0" anchor="t">
            <a:spAutoFit/>
          </a:bodyPr>
          <a:lstStyle/>
          <a:p>
            <a:pPr marL="0" lvl="0" indent="0" algn="just">
              <a:lnSpc>
                <a:spcPts val="5136"/>
              </a:lnSpc>
            </a:pPr>
            <a:r>
              <a:rPr lang="en-US" sz="3424">
                <a:solidFill>
                  <a:srgbClr val="000000"/>
                </a:solidFill>
                <a:latin typeface="Open Sans Bold"/>
              </a:rPr>
              <a:t>Phân hệ quản lý trường học </a:t>
            </a:r>
            <a:r>
              <a:rPr lang="en-US" sz="3424" i="1">
                <a:solidFill>
                  <a:srgbClr val="00B050"/>
                </a:solidFill>
                <a:latin typeface="Open Sans Bold"/>
              </a:rPr>
              <a:t>(Đang sử dụng trên </a:t>
            </a:r>
            <a:r>
              <a:rPr lang="en-US" sz="3424" b="1" i="1">
                <a:solidFill>
                  <a:srgbClr val="00B050"/>
                </a:solidFill>
                <a:latin typeface="Open Sans Bold"/>
              </a:rPr>
              <a:t>csdl.haiphong.edu.vn</a:t>
            </a:r>
            <a:r>
              <a:rPr lang="en-US" sz="3424" i="1">
                <a:solidFill>
                  <a:srgbClr val="00B050"/>
                </a:solidFill>
                <a:latin typeface="Open Sans Bold"/>
              </a:rPr>
              <a:t>) </a:t>
            </a:r>
          </a:p>
        </p:txBody>
      </p:sp>
      <p:sp>
        <p:nvSpPr>
          <p:cNvPr id="10" name="TextBox 10"/>
          <p:cNvSpPr txBox="1"/>
          <p:nvPr/>
        </p:nvSpPr>
        <p:spPr>
          <a:xfrm>
            <a:off x="1599785" y="3545429"/>
            <a:ext cx="15805579" cy="1242406"/>
          </a:xfrm>
          <a:prstGeom prst="rect">
            <a:avLst/>
          </a:prstGeom>
        </p:spPr>
        <p:txBody>
          <a:bodyPr lIns="0" tIns="0" rIns="0" bIns="0" rtlCol="0" anchor="t">
            <a:spAutoFit/>
          </a:bodyPr>
          <a:lstStyle/>
          <a:p>
            <a:pPr marL="652898" lvl="1" indent="-326449" algn="just">
              <a:lnSpc>
                <a:spcPts val="5171"/>
              </a:lnSpc>
              <a:buFont typeface="Arial"/>
              <a:buChar char="•"/>
            </a:pPr>
            <a:r>
              <a:rPr lang="en-US" sz="3024">
                <a:solidFill>
                  <a:srgbClr val="000000"/>
                </a:solidFill>
                <a:latin typeface="Open Sans 1"/>
              </a:rPr>
              <a:t>Quản lý hồ sơ gốc Học sinh, Giáo viên </a:t>
            </a:r>
          </a:p>
          <a:p>
            <a:pPr marL="652898" lvl="1" indent="-326449" algn="just">
              <a:lnSpc>
                <a:spcPts val="5171"/>
              </a:lnSpc>
              <a:buFont typeface="Arial"/>
              <a:buChar char="•"/>
            </a:pPr>
            <a:r>
              <a:rPr lang="en-US" sz="3024">
                <a:solidFill>
                  <a:srgbClr val="000000"/>
                </a:solidFill>
                <a:latin typeface="Open Sans 1"/>
              </a:rPr>
              <a:t>Hỗ trợ đầy đủ nghiệp vụ quản lý tiểu học theo đúng các thông tư của Bộ GDĐT.</a:t>
            </a:r>
          </a:p>
        </p:txBody>
      </p:sp>
      <p:grpSp>
        <p:nvGrpSpPr>
          <p:cNvPr id="11" name="Group 11"/>
          <p:cNvGrpSpPr/>
          <p:nvPr/>
        </p:nvGrpSpPr>
        <p:grpSpPr>
          <a:xfrm>
            <a:off x="580289" y="5278368"/>
            <a:ext cx="669452" cy="673116"/>
            <a:chOff x="0" y="0"/>
            <a:chExt cx="812800" cy="817249"/>
          </a:xfrm>
        </p:grpSpPr>
        <p:sp>
          <p:nvSpPr>
            <p:cNvPr id="12" name="Freeform 12"/>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13" name="TextBox 13"/>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14" name="TextBox 14"/>
          <p:cNvSpPr txBox="1"/>
          <p:nvPr/>
        </p:nvSpPr>
        <p:spPr>
          <a:xfrm>
            <a:off x="1599785" y="5261055"/>
            <a:ext cx="7109496" cy="612493"/>
          </a:xfrm>
          <a:prstGeom prst="rect">
            <a:avLst/>
          </a:prstGeom>
        </p:spPr>
        <p:txBody>
          <a:bodyPr lIns="0" tIns="0" rIns="0" bIns="0" rtlCol="0" anchor="t">
            <a:spAutoFit/>
          </a:bodyPr>
          <a:lstStyle/>
          <a:p>
            <a:pPr marL="0" lvl="0" indent="0" algn="just">
              <a:lnSpc>
                <a:spcPts val="5136"/>
              </a:lnSpc>
            </a:pPr>
            <a:r>
              <a:rPr lang="en-US" sz="3424">
                <a:solidFill>
                  <a:srgbClr val="000000"/>
                </a:solidFill>
                <a:latin typeface="Open Sans Bold"/>
              </a:rPr>
              <a:t>Phân hệ quản lý học bạ số </a:t>
            </a:r>
          </a:p>
        </p:txBody>
      </p:sp>
      <p:sp>
        <p:nvSpPr>
          <p:cNvPr id="15" name="TextBox 15"/>
          <p:cNvSpPr txBox="1"/>
          <p:nvPr/>
        </p:nvSpPr>
        <p:spPr>
          <a:xfrm>
            <a:off x="1599785" y="5947171"/>
            <a:ext cx="15805579" cy="3334246"/>
          </a:xfrm>
          <a:prstGeom prst="rect">
            <a:avLst/>
          </a:prstGeom>
        </p:spPr>
        <p:txBody>
          <a:bodyPr lIns="0" tIns="0" rIns="0" bIns="0" rtlCol="0" anchor="t">
            <a:spAutoFit/>
          </a:bodyPr>
          <a:lstStyle/>
          <a:p>
            <a:pPr marL="652898" lvl="1" indent="-326449" algn="just">
              <a:lnSpc>
                <a:spcPts val="5171"/>
              </a:lnSpc>
              <a:buFont typeface="Arial"/>
              <a:buChar char="•"/>
            </a:pPr>
            <a:r>
              <a:rPr lang="en-US" sz="3024">
                <a:solidFill>
                  <a:srgbClr val="000000"/>
                </a:solidFill>
                <a:latin typeface="Open Sans 1"/>
              </a:rPr>
              <a:t>Quản lý chứng thư số của nhà trường, CBQL, Giáo viên</a:t>
            </a:r>
          </a:p>
          <a:p>
            <a:pPr marL="652898" lvl="1" indent="-326449" algn="just">
              <a:lnSpc>
                <a:spcPts val="5171"/>
              </a:lnSpc>
              <a:buFont typeface="Arial"/>
              <a:buChar char="•"/>
            </a:pPr>
            <a:r>
              <a:rPr lang="en-US" sz="3024">
                <a:solidFill>
                  <a:srgbClr val="000000"/>
                </a:solidFill>
                <a:latin typeface="Open Sans 1"/>
              </a:rPr>
              <a:t>Tạo lập học bạ số theo chuẩn của Bộ GDĐT quy định.</a:t>
            </a:r>
          </a:p>
          <a:p>
            <a:pPr marL="652898" lvl="1" indent="-326449" algn="just">
              <a:lnSpc>
                <a:spcPts val="5171"/>
              </a:lnSpc>
              <a:buFont typeface="Arial"/>
              <a:buChar char="•"/>
            </a:pPr>
            <a:r>
              <a:rPr lang="en-US" sz="3024">
                <a:solidFill>
                  <a:srgbClr val="000000"/>
                </a:solidFill>
                <a:latin typeface="Open Sans 1"/>
              </a:rPr>
              <a:t>Quản lý quy trình ký số đối với GVCN (Không bắt buộc) -&gt; Hiệu trưởng -&gt; phát hành.</a:t>
            </a:r>
          </a:p>
          <a:p>
            <a:pPr marL="652898" lvl="1" indent="-326449" algn="just">
              <a:lnSpc>
                <a:spcPts val="5171"/>
              </a:lnSpc>
              <a:buFont typeface="Arial"/>
              <a:buChar char="•"/>
            </a:pPr>
            <a:r>
              <a:rPr lang="en-US" sz="3024">
                <a:solidFill>
                  <a:srgbClr val="000000"/>
                </a:solidFill>
                <a:latin typeface="Open Sans 1"/>
              </a:rPr>
              <a:t>Gửi học bạ số lên hệ thống CSDL Học bạ số của Sở GDĐT.</a:t>
            </a:r>
          </a:p>
          <a:p>
            <a:pPr marL="652898" lvl="1" indent="-326449" algn="just">
              <a:lnSpc>
                <a:spcPts val="5171"/>
              </a:lnSpc>
              <a:buFont typeface="Arial"/>
              <a:buChar char="•"/>
            </a:pPr>
            <a:r>
              <a:rPr lang="en-US" sz="3024">
                <a:solidFill>
                  <a:srgbClr val="000000"/>
                </a:solidFill>
                <a:latin typeface="Open Sans 1"/>
              </a:rPr>
              <a:t>Quy trình xử lý thu hồi, gửi lại học bạ </a:t>
            </a:r>
          </a:p>
        </p:txBody>
      </p:sp>
      <p:grpSp>
        <p:nvGrpSpPr>
          <p:cNvPr id="16" name="Group 16"/>
          <p:cNvGrpSpPr/>
          <p:nvPr/>
        </p:nvGrpSpPr>
        <p:grpSpPr>
          <a:xfrm>
            <a:off x="16287059" y="8247665"/>
            <a:ext cx="2954728" cy="29547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2498573" y="9362738"/>
            <a:ext cx="4185210" cy="1820435"/>
            <a:chOff x="0" y="0"/>
            <a:chExt cx="1345639" cy="585311"/>
          </a:xfrm>
        </p:grpSpPr>
        <p:sp>
          <p:nvSpPr>
            <p:cNvPr id="20" name="Freeform 20"/>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21" name="TextBox 21"/>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22" name="Group 22"/>
          <p:cNvGrpSpPr/>
          <p:nvPr/>
        </p:nvGrpSpPr>
        <p:grpSpPr>
          <a:xfrm>
            <a:off x="-2228904" y="9753263"/>
            <a:ext cx="7355038" cy="2865341"/>
            <a:chOff x="0" y="0"/>
            <a:chExt cx="1733086" cy="675168"/>
          </a:xfrm>
        </p:grpSpPr>
        <p:sp>
          <p:nvSpPr>
            <p:cNvPr id="23" name="Freeform 23"/>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24" name="TextBox 24"/>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sp>
        <p:nvSpPr>
          <p:cNvPr id="25" name="TextBox 25"/>
          <p:cNvSpPr txBox="1"/>
          <p:nvPr/>
        </p:nvSpPr>
        <p:spPr>
          <a:xfrm>
            <a:off x="580289" y="1836988"/>
            <a:ext cx="10546008" cy="722984"/>
          </a:xfrm>
          <a:prstGeom prst="rect">
            <a:avLst/>
          </a:prstGeom>
        </p:spPr>
        <p:txBody>
          <a:bodyPr lIns="0" tIns="0" rIns="0" bIns="0" rtlCol="0" anchor="t">
            <a:spAutoFit/>
          </a:bodyPr>
          <a:lstStyle/>
          <a:p>
            <a:pPr marL="0" lvl="0" indent="0" algn="just">
              <a:lnSpc>
                <a:spcPts val="6036"/>
              </a:lnSpc>
            </a:pPr>
            <a:r>
              <a:rPr lang="en-US" sz="4024">
                <a:solidFill>
                  <a:srgbClr val="0345E4"/>
                </a:solidFill>
                <a:latin typeface="Open Sans Bold Bold"/>
              </a:rPr>
              <a:t>Nhà trường được cung cấp 2 phân hệ:</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6468" y="511310"/>
            <a:ext cx="10150468" cy="1209364"/>
            <a:chOff x="0" y="0"/>
            <a:chExt cx="3411007" cy="406400"/>
          </a:xfrm>
        </p:grpSpPr>
        <p:sp>
          <p:nvSpPr>
            <p:cNvPr id="3" name="Freeform 3"/>
            <p:cNvSpPr/>
            <p:nvPr/>
          </p:nvSpPr>
          <p:spPr>
            <a:xfrm>
              <a:off x="0" y="0"/>
              <a:ext cx="3411007" cy="406400"/>
            </a:xfrm>
            <a:custGeom>
              <a:avLst/>
              <a:gdLst/>
              <a:ahLst/>
              <a:cxnLst/>
              <a:rect l="l" t="t" r="r" b="b"/>
              <a:pathLst>
                <a:path w="3411007" h="406400">
                  <a:moveTo>
                    <a:pt x="3207807" y="0"/>
                  </a:moveTo>
                  <a:cubicBezTo>
                    <a:pt x="3320031" y="0"/>
                    <a:pt x="3411007" y="90976"/>
                    <a:pt x="3411007" y="203200"/>
                  </a:cubicBezTo>
                  <a:cubicBezTo>
                    <a:pt x="3411007" y="315424"/>
                    <a:pt x="3320031" y="406400"/>
                    <a:pt x="3207807" y="406400"/>
                  </a:cubicBezTo>
                  <a:lnTo>
                    <a:pt x="203200" y="406400"/>
                  </a:lnTo>
                  <a:cubicBezTo>
                    <a:pt x="90976" y="406400"/>
                    <a:pt x="0" y="315424"/>
                    <a:pt x="0" y="203200"/>
                  </a:cubicBezTo>
                  <a:cubicBezTo>
                    <a:pt x="0" y="90976"/>
                    <a:pt x="90976" y="0"/>
                    <a:pt x="203200" y="0"/>
                  </a:cubicBezTo>
                  <a:close/>
                </a:path>
              </a:pathLst>
            </a:custGeom>
            <a:solidFill>
              <a:srgbClr val="0345E4"/>
            </a:solidFill>
            <a:ln w="104775" cap="sq">
              <a:solidFill>
                <a:srgbClr val="3168BD"/>
              </a:solidFill>
              <a:prstDash val="solid"/>
              <a:miter/>
            </a:ln>
          </p:spPr>
        </p:sp>
        <p:sp>
          <p:nvSpPr>
            <p:cNvPr id="4" name="TextBox 4"/>
            <p:cNvSpPr txBox="1"/>
            <p:nvPr/>
          </p:nvSpPr>
          <p:spPr>
            <a:xfrm>
              <a:off x="0" y="-38100"/>
              <a:ext cx="3411007" cy="444500"/>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2614791" y="10033506"/>
            <a:ext cx="8586364" cy="1048817"/>
            <a:chOff x="0" y="0"/>
            <a:chExt cx="3327079" cy="406400"/>
          </a:xfrm>
        </p:grpSpPr>
        <p:sp>
          <p:nvSpPr>
            <p:cNvPr id="6" name="Freeform 6"/>
            <p:cNvSpPr/>
            <p:nvPr/>
          </p:nvSpPr>
          <p:spPr>
            <a:xfrm>
              <a:off x="0" y="0"/>
              <a:ext cx="3327079" cy="406400"/>
            </a:xfrm>
            <a:custGeom>
              <a:avLst/>
              <a:gdLst/>
              <a:ahLst/>
              <a:cxnLst/>
              <a:rect l="l" t="t" r="r" b="b"/>
              <a:pathLst>
                <a:path w="3327079" h="406400">
                  <a:moveTo>
                    <a:pt x="3123879" y="0"/>
                  </a:moveTo>
                  <a:cubicBezTo>
                    <a:pt x="3236104" y="0"/>
                    <a:pt x="3327079" y="90976"/>
                    <a:pt x="3327079" y="203200"/>
                  </a:cubicBezTo>
                  <a:cubicBezTo>
                    <a:pt x="3327079" y="315424"/>
                    <a:pt x="3236104" y="406400"/>
                    <a:pt x="3123879" y="406400"/>
                  </a:cubicBezTo>
                  <a:lnTo>
                    <a:pt x="203200" y="406400"/>
                  </a:lnTo>
                  <a:cubicBezTo>
                    <a:pt x="90976" y="406400"/>
                    <a:pt x="0" y="315424"/>
                    <a:pt x="0" y="203200"/>
                  </a:cubicBezTo>
                  <a:cubicBezTo>
                    <a:pt x="0" y="90976"/>
                    <a:pt x="90976" y="0"/>
                    <a:pt x="203200" y="0"/>
                  </a:cubicBezTo>
                  <a:close/>
                </a:path>
              </a:pathLst>
            </a:custGeom>
            <a:solidFill>
              <a:srgbClr val="3168BD"/>
            </a:solidFill>
          </p:spPr>
        </p:sp>
        <p:sp>
          <p:nvSpPr>
            <p:cNvPr id="7" name="TextBox 7"/>
            <p:cNvSpPr txBox="1"/>
            <p:nvPr/>
          </p:nvSpPr>
          <p:spPr>
            <a:xfrm>
              <a:off x="0" y="-38100"/>
              <a:ext cx="3327079" cy="44450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6247276" y="9750679"/>
            <a:ext cx="8590251" cy="1081425"/>
            <a:chOff x="0" y="0"/>
            <a:chExt cx="3228220" cy="406400"/>
          </a:xfrm>
        </p:grpSpPr>
        <p:sp>
          <p:nvSpPr>
            <p:cNvPr id="9" name="Freeform 9"/>
            <p:cNvSpPr/>
            <p:nvPr/>
          </p:nvSpPr>
          <p:spPr>
            <a:xfrm>
              <a:off x="0" y="0"/>
              <a:ext cx="3228220" cy="406400"/>
            </a:xfrm>
            <a:custGeom>
              <a:avLst/>
              <a:gdLst/>
              <a:ahLst/>
              <a:cxnLst/>
              <a:rect l="l" t="t" r="r" b="b"/>
              <a:pathLst>
                <a:path w="3228220" h="406400">
                  <a:moveTo>
                    <a:pt x="3025020" y="0"/>
                  </a:moveTo>
                  <a:cubicBezTo>
                    <a:pt x="3137244" y="0"/>
                    <a:pt x="3228220" y="90976"/>
                    <a:pt x="3228220" y="203200"/>
                  </a:cubicBezTo>
                  <a:cubicBezTo>
                    <a:pt x="3228220" y="315424"/>
                    <a:pt x="3137244" y="406400"/>
                    <a:pt x="3025020" y="406400"/>
                  </a:cubicBezTo>
                  <a:lnTo>
                    <a:pt x="203200" y="406400"/>
                  </a:lnTo>
                  <a:cubicBezTo>
                    <a:pt x="90976" y="406400"/>
                    <a:pt x="0" y="315424"/>
                    <a:pt x="0" y="203200"/>
                  </a:cubicBezTo>
                  <a:cubicBezTo>
                    <a:pt x="0" y="90976"/>
                    <a:pt x="90976" y="0"/>
                    <a:pt x="203200" y="0"/>
                  </a:cubicBezTo>
                  <a:close/>
                </a:path>
              </a:pathLst>
            </a:custGeom>
            <a:solidFill>
              <a:srgbClr val="0345E4"/>
            </a:solidFill>
          </p:spPr>
        </p:sp>
        <p:sp>
          <p:nvSpPr>
            <p:cNvPr id="10" name="TextBox 10"/>
            <p:cNvSpPr txBox="1"/>
            <p:nvPr/>
          </p:nvSpPr>
          <p:spPr>
            <a:xfrm>
              <a:off x="0" y="-38100"/>
              <a:ext cx="3228220" cy="44450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028700" y="2739850"/>
            <a:ext cx="1006599" cy="10065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1028700" y="4022674"/>
            <a:ext cx="1006599" cy="100659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7" name="Group 17"/>
          <p:cNvGrpSpPr/>
          <p:nvPr/>
        </p:nvGrpSpPr>
        <p:grpSpPr>
          <a:xfrm>
            <a:off x="1028700" y="5305498"/>
            <a:ext cx="1006599" cy="10065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0" name="Group 20"/>
          <p:cNvGrpSpPr/>
          <p:nvPr/>
        </p:nvGrpSpPr>
        <p:grpSpPr>
          <a:xfrm>
            <a:off x="1028700" y="6588322"/>
            <a:ext cx="1006599" cy="100659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3" name="Group 23"/>
          <p:cNvGrpSpPr/>
          <p:nvPr/>
        </p:nvGrpSpPr>
        <p:grpSpPr>
          <a:xfrm>
            <a:off x="1028700" y="7871146"/>
            <a:ext cx="1006599" cy="1006599"/>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26" name="Freeform 26"/>
          <p:cNvSpPr/>
          <p:nvPr/>
        </p:nvSpPr>
        <p:spPr>
          <a:xfrm>
            <a:off x="1174654" y="2730325"/>
            <a:ext cx="809941" cy="874431"/>
          </a:xfrm>
          <a:custGeom>
            <a:avLst/>
            <a:gdLst/>
            <a:ahLst/>
            <a:cxnLst/>
            <a:rect l="l" t="t" r="r" b="b"/>
            <a:pathLst>
              <a:path w="809941" h="874431">
                <a:moveTo>
                  <a:pt x="0" y="0"/>
                </a:moveTo>
                <a:lnTo>
                  <a:pt x="809941" y="0"/>
                </a:lnTo>
                <a:lnTo>
                  <a:pt x="809941" y="874430"/>
                </a:lnTo>
                <a:lnTo>
                  <a:pt x="0" y="874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TextBox 27"/>
          <p:cNvSpPr txBox="1"/>
          <p:nvPr/>
        </p:nvSpPr>
        <p:spPr>
          <a:xfrm>
            <a:off x="1049566" y="841355"/>
            <a:ext cx="7493009" cy="577850"/>
          </a:xfrm>
          <a:prstGeom prst="rect">
            <a:avLst/>
          </a:prstGeom>
        </p:spPr>
        <p:txBody>
          <a:bodyPr lIns="0" tIns="0" rIns="0" bIns="0" rtlCol="0" anchor="t">
            <a:spAutoFit/>
          </a:bodyPr>
          <a:lstStyle/>
          <a:p>
            <a:pPr>
              <a:lnSpc>
                <a:spcPts val="4599"/>
              </a:lnSpc>
            </a:pPr>
            <a:r>
              <a:rPr lang="en-US" sz="3999">
                <a:solidFill>
                  <a:srgbClr val="FFFFFF"/>
                </a:solidFill>
                <a:latin typeface="Montserrat Bold"/>
              </a:rPr>
              <a:t>Điều kiện tạo lập Học bạ số</a:t>
            </a:r>
          </a:p>
        </p:txBody>
      </p:sp>
      <p:sp>
        <p:nvSpPr>
          <p:cNvPr id="28" name="TextBox 28"/>
          <p:cNvSpPr txBox="1"/>
          <p:nvPr/>
        </p:nvSpPr>
        <p:spPr>
          <a:xfrm>
            <a:off x="2342975" y="3038362"/>
            <a:ext cx="12809766"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Nhà trường thực hiện đầy đủ phân công chủ nhiệm lớp học</a:t>
            </a:r>
          </a:p>
        </p:txBody>
      </p:sp>
      <p:sp>
        <p:nvSpPr>
          <p:cNvPr id="29" name="TextBox 29"/>
          <p:cNvSpPr txBox="1"/>
          <p:nvPr/>
        </p:nvSpPr>
        <p:spPr>
          <a:xfrm>
            <a:off x="2342975" y="4380876"/>
            <a:ext cx="1436827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Nhập đầy đủ hồ sơ cán bộ quản lý (Hiệu trưởng/ Hiệu phó)</a:t>
            </a:r>
          </a:p>
        </p:txBody>
      </p:sp>
      <p:sp>
        <p:nvSpPr>
          <p:cNvPr id="30" name="Freeform 30"/>
          <p:cNvSpPr/>
          <p:nvPr/>
        </p:nvSpPr>
        <p:spPr>
          <a:xfrm>
            <a:off x="1174654" y="4022674"/>
            <a:ext cx="809941" cy="874431"/>
          </a:xfrm>
          <a:custGeom>
            <a:avLst/>
            <a:gdLst/>
            <a:ahLst/>
            <a:cxnLst/>
            <a:rect l="l" t="t" r="r" b="b"/>
            <a:pathLst>
              <a:path w="809941" h="874431">
                <a:moveTo>
                  <a:pt x="0" y="0"/>
                </a:moveTo>
                <a:lnTo>
                  <a:pt x="809941" y="0"/>
                </a:lnTo>
                <a:lnTo>
                  <a:pt x="809941" y="874430"/>
                </a:lnTo>
                <a:lnTo>
                  <a:pt x="0" y="874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1174654" y="5305498"/>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2" name="Freeform 32"/>
          <p:cNvSpPr/>
          <p:nvPr/>
        </p:nvSpPr>
        <p:spPr>
          <a:xfrm>
            <a:off x="1174654" y="6588322"/>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Freeform 33"/>
          <p:cNvSpPr/>
          <p:nvPr/>
        </p:nvSpPr>
        <p:spPr>
          <a:xfrm>
            <a:off x="1174654" y="7871146"/>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4" name="TextBox 34"/>
          <p:cNvSpPr txBox="1"/>
          <p:nvPr/>
        </p:nvSpPr>
        <p:spPr>
          <a:xfrm>
            <a:off x="2342975" y="5604010"/>
            <a:ext cx="14764739" cy="857250"/>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Có KQHT về môn học, hoạt động giáo dục, năng lực phẩm chất, nhận xét  của GVCN</a:t>
            </a:r>
          </a:p>
        </p:txBody>
      </p:sp>
      <p:sp>
        <p:nvSpPr>
          <p:cNvPr id="35" name="TextBox 35"/>
          <p:cNvSpPr txBox="1"/>
          <p:nvPr/>
        </p:nvSpPr>
        <p:spPr>
          <a:xfrm>
            <a:off x="2342975" y="6886834"/>
            <a:ext cx="1476473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Tính tổng kết và Xác nhận hoàn thành tổng kết </a:t>
            </a:r>
          </a:p>
        </p:txBody>
      </p:sp>
      <p:sp>
        <p:nvSpPr>
          <p:cNvPr id="36" name="TextBox 36"/>
          <p:cNvSpPr txBox="1"/>
          <p:nvPr/>
        </p:nvSpPr>
        <p:spPr>
          <a:xfrm>
            <a:off x="2342975" y="8169658"/>
            <a:ext cx="1476473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Chỉ tạo học bạ cho các học sinh có trạng thái Lên lớp/ Lưu ban</a:t>
            </a:r>
          </a:p>
        </p:txBody>
      </p:sp>
      <p:grpSp>
        <p:nvGrpSpPr>
          <p:cNvPr id="37" name="Group 37"/>
          <p:cNvGrpSpPr/>
          <p:nvPr/>
        </p:nvGrpSpPr>
        <p:grpSpPr>
          <a:xfrm>
            <a:off x="16287059" y="8247665"/>
            <a:ext cx="2954728" cy="295472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0" name="TextBox 4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7459538"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VAI TRÒ CÁC CÁ NHÂN TRONG QUY TRÌNH QUẢN LÝ</a:t>
            </a:r>
          </a:p>
        </p:txBody>
      </p:sp>
      <p:grpSp>
        <p:nvGrpSpPr>
          <p:cNvPr id="6" name="Group 6"/>
          <p:cNvGrpSpPr/>
          <p:nvPr/>
        </p:nvGrpSpPr>
        <p:grpSpPr>
          <a:xfrm>
            <a:off x="434225" y="1975501"/>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9" name="TextBox 9"/>
          <p:cNvSpPr txBox="1"/>
          <p:nvPr/>
        </p:nvSpPr>
        <p:spPr>
          <a:xfrm>
            <a:off x="1103678" y="2894531"/>
            <a:ext cx="16155622" cy="3703803"/>
          </a:xfrm>
          <a:prstGeom prst="rect">
            <a:avLst/>
          </a:prstGeom>
        </p:spPr>
        <p:txBody>
          <a:bodyPr lIns="0" tIns="0" rIns="0" bIns="0" rtlCol="0" anchor="t">
            <a:spAutoFit/>
          </a:bodyPr>
          <a:lstStyle/>
          <a:p>
            <a:pPr marL="717666" lvl="1" indent="-358833" algn="just">
              <a:lnSpc>
                <a:spcPts val="5950"/>
              </a:lnSpc>
              <a:buAutoNum type="arabicPeriod"/>
            </a:pPr>
            <a:r>
              <a:rPr lang="en-US" sz="3324">
                <a:solidFill>
                  <a:srgbClr val="000000"/>
                </a:solidFill>
                <a:latin typeface="Open Sans 1 Medium"/>
              </a:rPr>
              <a:t>Xác nhận khóa hoàn thành tổng kết (tại Quản lý giáo dục Tiểu học mục 5.5.)</a:t>
            </a:r>
          </a:p>
          <a:p>
            <a:pPr marL="717666" lvl="1" indent="-358833" algn="just">
              <a:lnSpc>
                <a:spcPts val="5950"/>
              </a:lnSpc>
              <a:buAutoNum type="arabicPeriod"/>
            </a:pPr>
            <a:r>
              <a:rPr lang="en-US" sz="3324">
                <a:solidFill>
                  <a:srgbClr val="000000"/>
                </a:solidFill>
                <a:latin typeface="Open Sans 1 Medium"/>
              </a:rPr>
              <a:t>Đăng ký tài khoản Chứng thư số nhà trường</a:t>
            </a:r>
          </a:p>
          <a:p>
            <a:pPr marL="717666" lvl="1" indent="-358833" algn="just">
              <a:lnSpc>
                <a:spcPts val="5950"/>
              </a:lnSpc>
              <a:buAutoNum type="arabicPeriod"/>
            </a:pPr>
            <a:r>
              <a:rPr lang="en-US" sz="3324">
                <a:solidFill>
                  <a:srgbClr val="000000"/>
                </a:solidFill>
                <a:latin typeface="Open Sans 1 Medium"/>
              </a:rPr>
              <a:t>Duyệt tài khoản ký giáo viên và phân quyền nhân sự ký phát hành</a:t>
            </a:r>
          </a:p>
          <a:p>
            <a:pPr marL="717666" lvl="1" indent="-358833" algn="just">
              <a:lnSpc>
                <a:spcPts val="5950"/>
              </a:lnSpc>
              <a:buAutoNum type="arabicPeriod"/>
            </a:pPr>
            <a:r>
              <a:rPr lang="en-US" sz="3324">
                <a:solidFill>
                  <a:srgbClr val="000000"/>
                </a:solidFill>
                <a:latin typeface="Open Sans 1 Medium"/>
              </a:rPr>
              <a:t>Tạo học bạ</a:t>
            </a:r>
          </a:p>
          <a:p>
            <a:pPr marL="717666" lvl="1" indent="-358833" algn="just">
              <a:lnSpc>
                <a:spcPts val="5950"/>
              </a:lnSpc>
              <a:buAutoNum type="arabicPeriod"/>
            </a:pPr>
            <a:r>
              <a:rPr lang="en-US" sz="3324">
                <a:solidFill>
                  <a:srgbClr val="000000"/>
                </a:solidFill>
                <a:latin typeface="Open Sans 1 Medium"/>
              </a:rPr>
              <a:t>Xác nhận hoàn thành và gửi học bạ lên cấp quản lý</a:t>
            </a:r>
          </a:p>
        </p:txBody>
      </p:sp>
      <p:sp>
        <p:nvSpPr>
          <p:cNvPr id="10" name="TextBox 1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grpSp>
        <p:nvGrpSpPr>
          <p:cNvPr id="11" name="Group 11"/>
          <p:cNvGrpSpPr/>
          <p:nvPr/>
        </p:nvGrpSpPr>
        <p:grpSpPr>
          <a:xfrm>
            <a:off x="16287059" y="8247665"/>
            <a:ext cx="2954728" cy="295472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498573" y="9362738"/>
            <a:ext cx="4185210" cy="1820435"/>
            <a:chOff x="0" y="0"/>
            <a:chExt cx="1345639" cy="585311"/>
          </a:xfrm>
        </p:grpSpPr>
        <p:sp>
          <p:nvSpPr>
            <p:cNvPr id="15" name="Freeform 15"/>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16" name="TextBox 16"/>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17" name="Group 17"/>
          <p:cNvGrpSpPr/>
          <p:nvPr/>
        </p:nvGrpSpPr>
        <p:grpSpPr>
          <a:xfrm>
            <a:off x="-2228904" y="9753263"/>
            <a:ext cx="7355038" cy="2865341"/>
            <a:chOff x="0" y="0"/>
            <a:chExt cx="1733086" cy="675168"/>
          </a:xfrm>
        </p:grpSpPr>
        <p:sp>
          <p:nvSpPr>
            <p:cNvPr id="18" name="Freeform 18"/>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19" name="TextBox 19"/>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grpSp>
        <p:nvGrpSpPr>
          <p:cNvPr id="20" name="Group 20"/>
          <p:cNvGrpSpPr/>
          <p:nvPr/>
        </p:nvGrpSpPr>
        <p:grpSpPr>
          <a:xfrm>
            <a:off x="1103678" y="1979386"/>
            <a:ext cx="11099858" cy="669452"/>
            <a:chOff x="0" y="0"/>
            <a:chExt cx="7061562" cy="425895"/>
          </a:xfrm>
        </p:grpSpPr>
        <p:sp>
          <p:nvSpPr>
            <p:cNvPr id="21" name="Freeform 21"/>
            <p:cNvSpPr/>
            <p:nvPr/>
          </p:nvSpPr>
          <p:spPr>
            <a:xfrm>
              <a:off x="0" y="0"/>
              <a:ext cx="7061562" cy="425895"/>
            </a:xfrm>
            <a:custGeom>
              <a:avLst/>
              <a:gdLst/>
              <a:ahLst/>
              <a:cxnLst/>
              <a:rect l="l" t="t" r="r" b="b"/>
              <a:pathLst>
                <a:path w="7061562" h="425895">
                  <a:moveTo>
                    <a:pt x="6858362" y="0"/>
                  </a:moveTo>
                  <a:cubicBezTo>
                    <a:pt x="6970586" y="0"/>
                    <a:pt x="7061562" y="95340"/>
                    <a:pt x="7061562" y="212948"/>
                  </a:cubicBezTo>
                  <a:cubicBezTo>
                    <a:pt x="7061562" y="330556"/>
                    <a:pt x="6970586" y="425895"/>
                    <a:pt x="6858362"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2" name="TextBox 22"/>
            <p:cNvSpPr txBox="1"/>
            <p:nvPr/>
          </p:nvSpPr>
          <p:spPr>
            <a:xfrm>
              <a:off x="0" y="-57150"/>
              <a:ext cx="7061562"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rPr>
                <a:t>Nhóm vai trò quản trị (Tài khoản admin)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2596</Words>
  <Application>Microsoft Office PowerPoint</Application>
  <PresentationFormat>Custom</PresentationFormat>
  <Paragraphs>347</Paragraphs>
  <Slides>26</Slides>
  <Notes>22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26</vt:i4>
      </vt:variant>
    </vt:vector>
  </HeadingPairs>
  <TitlesOfParts>
    <vt:vector size="44" baseType="lpstr">
      <vt:lpstr>Times New Roman</vt:lpstr>
      <vt:lpstr>Open Sans 2 Ultra-Bold</vt:lpstr>
      <vt:lpstr>Open Sans 1 Italics</vt:lpstr>
      <vt:lpstr>Open Sans 1 Ultra-Bold Italics</vt:lpstr>
      <vt:lpstr>Open Sans Bold Bold</vt:lpstr>
      <vt:lpstr>Roboto</vt:lpstr>
      <vt:lpstr>Calibri</vt:lpstr>
      <vt:lpstr>Open Sans 2 Bold</vt:lpstr>
      <vt:lpstr>Arial</vt:lpstr>
      <vt:lpstr>Open Sans 2 Italics</vt:lpstr>
      <vt:lpstr>Montserrat Bold</vt:lpstr>
      <vt:lpstr>Open Sans 1 Medium Italics</vt:lpstr>
      <vt:lpstr>Roboto Bold</vt:lpstr>
      <vt:lpstr>Open Sans 1 Bold</vt:lpstr>
      <vt:lpstr>Open Sans Bold</vt:lpstr>
      <vt:lpstr>Open Sans 1 Medium</vt:lpstr>
      <vt:lpstr>Open Sans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Học Bạ Số - Hà Nội - 18/04/2024 - final</dc:title>
  <dc:creator>Nguyen Ngan</dc:creator>
  <cp:lastModifiedBy>Windows 10</cp:lastModifiedBy>
  <cp:revision>92</cp:revision>
  <dcterms:created xsi:type="dcterms:W3CDTF">2006-08-16T00:00:00Z</dcterms:created>
  <dcterms:modified xsi:type="dcterms:W3CDTF">2024-05-14T08:46:00Z</dcterms:modified>
  <dc:identifier>DAGCMqrhM-Q</dc:identifier>
</cp:coreProperties>
</file>