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2"/>
  </p:sldMasterIdLst>
  <p:notesMasterIdLst>
    <p:notesMasterId r:id="rId28"/>
  </p:notesMasterIdLst>
  <p:sldIdLst>
    <p:sldId id="283" r:id="rId3"/>
    <p:sldId id="280" r:id="rId4"/>
    <p:sldId id="358" r:id="rId5"/>
    <p:sldId id="289" r:id="rId6"/>
    <p:sldId id="287" r:id="rId7"/>
    <p:sldId id="368" r:id="rId8"/>
    <p:sldId id="286" r:id="rId9"/>
    <p:sldId id="278" r:id="rId10"/>
    <p:sldId id="369" r:id="rId11"/>
    <p:sldId id="361" r:id="rId12"/>
    <p:sldId id="318" r:id="rId13"/>
    <p:sldId id="281" r:id="rId14"/>
    <p:sldId id="370" r:id="rId15"/>
    <p:sldId id="371" r:id="rId16"/>
    <p:sldId id="372" r:id="rId17"/>
    <p:sldId id="279" r:id="rId18"/>
    <p:sldId id="359" r:id="rId19"/>
    <p:sldId id="373" r:id="rId20"/>
    <p:sldId id="377" r:id="rId21"/>
    <p:sldId id="374" r:id="rId22"/>
    <p:sldId id="375" r:id="rId23"/>
    <p:sldId id="376" r:id="rId24"/>
    <p:sldId id="378" r:id="rId25"/>
    <p:sldId id="379" r:id="rId26"/>
    <p:sldId id="36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39" d="100"/>
          <a:sy n="39" d="100"/>
        </p:scale>
        <p:origin x="888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D9E34D-FE7A-48DD-AAF9-8B1E8ACF5006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2C06F3-586D-495A-8340-BB6C5BF8AF2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D3751E1-17AB-487A-80A7-25A0F24E06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2C06F3-586D-495A-8340-BB6C5BF8AF2E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  <a:t>2024/5/2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  <a:t>2024/5/2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  <a:t>2024/5/2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800" lvl="2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400" lvl="3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8000" lvl="4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600" lvl="5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200" lvl="6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800" lvl="7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400" lvl="8" indent="-406400">
              <a:spcBef>
                <a:spcPts val="2135"/>
              </a:spcBef>
              <a:spcAft>
                <a:spcPts val="2135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800" lvl="2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400" lvl="3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8000" lvl="4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600" lvl="5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200" lvl="6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800" lvl="7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400" lvl="8" indent="-406400">
              <a:spcBef>
                <a:spcPts val="2135"/>
              </a:spcBef>
              <a:spcAft>
                <a:spcPts val="2135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  <a:t>2024/5/2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200" lvl="1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800" lvl="2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400" lvl="3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8000" lvl="4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600" lvl="5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200" lvl="6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800" lvl="7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400" lvl="8" indent="-406400">
              <a:spcBef>
                <a:spcPts val="2135"/>
              </a:spcBef>
              <a:spcAft>
                <a:spcPts val="2135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 algn="ctr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  <a:t>2024/5/2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  <a:t>2024/5/2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  <a:t>2024/5/2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  <a:t>2024/5/2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  <a:t>2024/5/2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  <a:t>2024/5/2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DF5E-578C-4F7F-BA8F-EE7896D35C60}" type="datetimeFigureOut">
              <a:rPr lang="zh-CN" altLang="en-US" smtClean="0"/>
              <a:t>2024/5/2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964AD-4DC7-4E6B-9B49-09BCF06D9F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C18EDF5E-578C-4F7F-BA8F-EE7896D35C60}" type="datetimeFigureOut">
              <a:rPr lang="zh-CN" altLang="en-US" smtClean="0"/>
              <a:t>2024/5/2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6BA964AD-4DC7-4E6B-9B49-09BCF06D9FE3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5">
                <a:solidFill>
                  <a:schemeClr val="dk2"/>
                </a:solidFill>
              </a:defRPr>
            </a:lvl1pPr>
            <a:lvl2pPr lvl="1" algn="r">
              <a:buNone/>
              <a:defRPr sz="1335">
                <a:solidFill>
                  <a:schemeClr val="dk2"/>
                </a:solidFill>
              </a:defRPr>
            </a:lvl2pPr>
            <a:lvl3pPr lvl="2" algn="r">
              <a:buNone/>
              <a:defRPr sz="1335">
                <a:solidFill>
                  <a:schemeClr val="dk2"/>
                </a:solidFill>
              </a:defRPr>
            </a:lvl3pPr>
            <a:lvl4pPr lvl="3" algn="r">
              <a:buNone/>
              <a:defRPr sz="1335">
                <a:solidFill>
                  <a:schemeClr val="dk2"/>
                </a:solidFill>
              </a:defRPr>
            </a:lvl4pPr>
            <a:lvl5pPr lvl="4" algn="r">
              <a:buNone/>
              <a:defRPr sz="1335">
                <a:solidFill>
                  <a:schemeClr val="dk2"/>
                </a:solidFill>
              </a:defRPr>
            </a:lvl5pPr>
            <a:lvl6pPr lvl="5" algn="r">
              <a:buNone/>
              <a:defRPr sz="1335">
                <a:solidFill>
                  <a:schemeClr val="dk2"/>
                </a:solidFill>
              </a:defRPr>
            </a:lvl6pPr>
            <a:lvl7pPr lvl="6" algn="r">
              <a:buNone/>
              <a:defRPr sz="1335">
                <a:solidFill>
                  <a:schemeClr val="dk2"/>
                </a:solidFill>
              </a:defRPr>
            </a:lvl7pPr>
            <a:lvl8pPr lvl="7" algn="r">
              <a:buNone/>
              <a:defRPr sz="1335">
                <a:solidFill>
                  <a:schemeClr val="dk2"/>
                </a:solidFill>
              </a:defRPr>
            </a:lvl8pPr>
            <a:lvl9pPr lvl="8" algn="r">
              <a:buNone/>
              <a:defRPr sz="1335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jpeg"/><Relationship Id="rId1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jpeg"/><Relationship Id="rId1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jpeg"/><Relationship Id="rId1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jpeg"/><Relationship Id="rId1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2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.sv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.sv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73" y="1202831"/>
            <a:ext cx="5972077" cy="54549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72" y="-147252"/>
            <a:ext cx="5048728" cy="21637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8637" y="484188"/>
            <a:ext cx="2853175" cy="145097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4166" y="1850799"/>
            <a:ext cx="8936935" cy="25592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50" y="295275"/>
            <a:ext cx="5838825" cy="255331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81299" y="2480389"/>
            <a:ext cx="6238626" cy="2834561"/>
            <a:chOff x="5875675" y="3566239"/>
            <a:chExt cx="6238626" cy="2834561"/>
          </a:xfrm>
        </p:grpSpPr>
        <p:pic>
          <p:nvPicPr>
            <p:cNvPr id="5" name="Picture 3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75675" y="3566239"/>
              <a:ext cx="6238626" cy="283456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562850" y="5829300"/>
              <a:ext cx="26384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lang="en-US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luận</a:t>
              </a:r>
              <a:r>
                <a:rPr lang="en-US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lang="en-US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4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372225" y="1390650"/>
            <a:ext cx="5524500" cy="1493489"/>
            <a:chOff x="220394" y="27442"/>
            <a:chExt cx="4162483" cy="3094823"/>
          </a:xfrm>
          <a:solidFill>
            <a:srgbClr val="CCFFFF"/>
          </a:solidFill>
        </p:grpSpPr>
        <p:sp>
          <p:nvSpPr>
            <p:cNvPr id="8" name="椭圆 31"/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9" name="Hộp Văn bản 23"/>
            <p:cNvSpPr txBox="1"/>
            <p:nvPr/>
          </p:nvSpPr>
          <p:spPr>
            <a:xfrm>
              <a:off x="335010" y="327552"/>
              <a:ext cx="4007496" cy="2487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2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Quan sát thí nghiệm để kiểm tra dự đoán của em là đúng hay sai. Giải thích kết quả quan sát được.</a:t>
              </a:r>
              <a:endPara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457950" y="3200400"/>
            <a:ext cx="5410200" cy="1493489"/>
            <a:chOff x="220394" y="27442"/>
            <a:chExt cx="4162483" cy="3094823"/>
          </a:xfrm>
          <a:solidFill>
            <a:srgbClr val="CCFFFF"/>
          </a:solidFill>
        </p:grpSpPr>
        <p:sp>
          <p:nvSpPr>
            <p:cNvPr id="11" name="椭圆 31"/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2" name="Hộp Văn bản 23"/>
            <p:cNvSpPr txBox="1"/>
            <p:nvPr/>
          </p:nvSpPr>
          <p:spPr>
            <a:xfrm>
              <a:off x="298368" y="584143"/>
              <a:ext cx="4007496" cy="1722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2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Từ kết quả thí nghiệm, hãy nhận xét về vai trò của không khí đối với sự cháy.</a:t>
              </a:r>
              <a:endPara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/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4665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95" name="Google Shape;81;p14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/>
          <p:cNvPicPr preferRelativeResize="0"/>
          <p:nvPr/>
        </p:nvPicPr>
        <p:blipFill rotWithShape="1">
          <a:blip r:embed="rId11"/>
          <a:srcRect l="13052" t="3784" r="13119" b="3450"/>
          <a:stretch>
            <a:fillRect/>
          </a:stretch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225" y="4105275"/>
            <a:ext cx="5838825" cy="2553313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571501" y="314326"/>
            <a:ext cx="8572500" cy="2514600"/>
          </a:xfrm>
          <a:custGeom>
            <a:avLst/>
            <a:gdLst>
              <a:gd name="connsiteX0" fmla="*/ 0 w 8572500"/>
              <a:gd name="connsiteY0" fmla="*/ 419108 h 2514600"/>
              <a:gd name="connsiteX1" fmla="*/ 419108 w 8572500"/>
              <a:gd name="connsiteY1" fmla="*/ 0 h 2514600"/>
              <a:gd name="connsiteX2" fmla="*/ 8153392 w 8572500"/>
              <a:gd name="connsiteY2" fmla="*/ 0 h 2514600"/>
              <a:gd name="connsiteX3" fmla="*/ 8572500 w 8572500"/>
              <a:gd name="connsiteY3" fmla="*/ 419108 h 2514600"/>
              <a:gd name="connsiteX4" fmla="*/ 8572500 w 8572500"/>
              <a:gd name="connsiteY4" fmla="*/ 2095492 h 2514600"/>
              <a:gd name="connsiteX5" fmla="*/ 8153392 w 8572500"/>
              <a:gd name="connsiteY5" fmla="*/ 2514600 h 2514600"/>
              <a:gd name="connsiteX6" fmla="*/ 419108 w 8572500"/>
              <a:gd name="connsiteY6" fmla="*/ 2514600 h 2514600"/>
              <a:gd name="connsiteX7" fmla="*/ 0 w 8572500"/>
              <a:gd name="connsiteY7" fmla="*/ 2095492 h 2514600"/>
              <a:gd name="connsiteX8" fmla="*/ 0 w 8572500"/>
              <a:gd name="connsiteY8" fmla="*/ 419108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72500" h="2514600" fill="none" extrusionOk="0">
                <a:moveTo>
                  <a:pt x="0" y="419108"/>
                </a:moveTo>
                <a:cubicBezTo>
                  <a:pt x="-1557" y="215383"/>
                  <a:pt x="188823" y="21284"/>
                  <a:pt x="419108" y="0"/>
                </a:cubicBezTo>
                <a:cubicBezTo>
                  <a:pt x="2054916" y="-123866"/>
                  <a:pt x="4727627" y="81108"/>
                  <a:pt x="8153392" y="0"/>
                </a:cubicBezTo>
                <a:cubicBezTo>
                  <a:pt x="8389526" y="-7171"/>
                  <a:pt x="8557033" y="188917"/>
                  <a:pt x="8572500" y="419108"/>
                </a:cubicBezTo>
                <a:cubicBezTo>
                  <a:pt x="8581600" y="806803"/>
                  <a:pt x="8430125" y="1424718"/>
                  <a:pt x="8572500" y="2095492"/>
                </a:cubicBezTo>
                <a:cubicBezTo>
                  <a:pt x="8574973" y="2320392"/>
                  <a:pt x="8398832" y="2539949"/>
                  <a:pt x="8153392" y="2514600"/>
                </a:cubicBezTo>
                <a:cubicBezTo>
                  <a:pt x="5259244" y="2496745"/>
                  <a:pt x="2812551" y="2405256"/>
                  <a:pt x="419108" y="2514600"/>
                </a:cubicBezTo>
                <a:cubicBezTo>
                  <a:pt x="193076" y="2501052"/>
                  <a:pt x="14072" y="2353235"/>
                  <a:pt x="0" y="2095492"/>
                </a:cubicBezTo>
                <a:cubicBezTo>
                  <a:pt x="-13164" y="1547438"/>
                  <a:pt x="-9008" y="1099647"/>
                  <a:pt x="0" y="419108"/>
                </a:cubicBezTo>
                <a:close/>
              </a:path>
              <a:path w="8572500" h="2514600" stroke="0" extrusionOk="0">
                <a:moveTo>
                  <a:pt x="0" y="419108"/>
                </a:moveTo>
                <a:cubicBezTo>
                  <a:pt x="9124" y="188179"/>
                  <a:pt x="168937" y="37150"/>
                  <a:pt x="419108" y="0"/>
                </a:cubicBezTo>
                <a:cubicBezTo>
                  <a:pt x="2547825" y="96512"/>
                  <a:pt x="6597843" y="-165548"/>
                  <a:pt x="8153392" y="0"/>
                </a:cubicBezTo>
                <a:cubicBezTo>
                  <a:pt x="8414720" y="749"/>
                  <a:pt x="8579877" y="188846"/>
                  <a:pt x="8572500" y="419108"/>
                </a:cubicBezTo>
                <a:cubicBezTo>
                  <a:pt x="8646860" y="659219"/>
                  <a:pt x="8575029" y="1496944"/>
                  <a:pt x="8572500" y="2095492"/>
                </a:cubicBezTo>
                <a:cubicBezTo>
                  <a:pt x="8579948" y="2286925"/>
                  <a:pt x="8406422" y="2504837"/>
                  <a:pt x="8153392" y="2514600"/>
                </a:cubicBezTo>
                <a:cubicBezTo>
                  <a:pt x="4450800" y="2676312"/>
                  <a:pt x="1460225" y="2658222"/>
                  <a:pt x="419108" y="2514600"/>
                </a:cubicBezTo>
                <a:cubicBezTo>
                  <a:pt x="221808" y="2496561"/>
                  <a:pt x="11081" y="2322197"/>
                  <a:pt x="0" y="2095492"/>
                </a:cubicBezTo>
                <a:cubicBezTo>
                  <a:pt x="92736" y="1435236"/>
                  <a:pt x="-108990" y="945156"/>
                  <a:pt x="0" y="419108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vi-V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 quả thí nghiệm: </a:t>
            </a:r>
            <a:r>
              <a:rPr lang="vi-VN" sz="24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Ngọn nến ở hình 1b tắt nhanh nhất, sau đó đến ngọn nến ở hình 1c và cuối cùng là ngọn nến ở hình 1a. </a:t>
            </a:r>
            <a:endParaRPr lang="en-US" sz="2400" b="1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vi-V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 nhân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vi-V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 do lượng không khí ở hình 1b ít nhất, sau đó đến hình 1c, còn nến ở hình 1a luôn có không khí xung quanh nên chỉ tắt khi hết nến.</a:t>
            </a: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25542" y="1229318"/>
            <a:ext cx="2863334" cy="52659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5" name="Rectangle: Rounded Corners 4"/>
          <p:cNvSpPr/>
          <p:nvPr/>
        </p:nvSpPr>
        <p:spPr>
          <a:xfrm>
            <a:off x="2038351" y="3143251"/>
            <a:ext cx="6581774" cy="714374"/>
          </a:xfrm>
          <a:custGeom>
            <a:avLst/>
            <a:gdLst>
              <a:gd name="connsiteX0" fmla="*/ 0 w 6581774"/>
              <a:gd name="connsiteY0" fmla="*/ 119065 h 714374"/>
              <a:gd name="connsiteX1" fmla="*/ 119065 w 6581774"/>
              <a:gd name="connsiteY1" fmla="*/ 0 h 714374"/>
              <a:gd name="connsiteX2" fmla="*/ 6462709 w 6581774"/>
              <a:gd name="connsiteY2" fmla="*/ 0 h 714374"/>
              <a:gd name="connsiteX3" fmla="*/ 6581774 w 6581774"/>
              <a:gd name="connsiteY3" fmla="*/ 119065 h 714374"/>
              <a:gd name="connsiteX4" fmla="*/ 6581774 w 6581774"/>
              <a:gd name="connsiteY4" fmla="*/ 595309 h 714374"/>
              <a:gd name="connsiteX5" fmla="*/ 6462709 w 6581774"/>
              <a:gd name="connsiteY5" fmla="*/ 714374 h 714374"/>
              <a:gd name="connsiteX6" fmla="*/ 119065 w 6581774"/>
              <a:gd name="connsiteY6" fmla="*/ 714374 h 714374"/>
              <a:gd name="connsiteX7" fmla="*/ 0 w 6581774"/>
              <a:gd name="connsiteY7" fmla="*/ 595309 h 714374"/>
              <a:gd name="connsiteX8" fmla="*/ 0 w 6581774"/>
              <a:gd name="connsiteY8" fmla="*/ 119065 h 714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81774" h="714374" fill="none" extrusionOk="0">
                <a:moveTo>
                  <a:pt x="0" y="119065"/>
                </a:moveTo>
                <a:cubicBezTo>
                  <a:pt x="-457" y="61446"/>
                  <a:pt x="53489" y="3281"/>
                  <a:pt x="119065" y="0"/>
                </a:cubicBezTo>
                <a:cubicBezTo>
                  <a:pt x="1536156" y="-123866"/>
                  <a:pt x="4317922" y="81108"/>
                  <a:pt x="6462709" y="0"/>
                </a:cubicBezTo>
                <a:cubicBezTo>
                  <a:pt x="6530814" y="-3606"/>
                  <a:pt x="6569183" y="54346"/>
                  <a:pt x="6581774" y="119065"/>
                </a:cubicBezTo>
                <a:cubicBezTo>
                  <a:pt x="6619791" y="278711"/>
                  <a:pt x="6568452" y="386483"/>
                  <a:pt x="6581774" y="595309"/>
                </a:cubicBezTo>
                <a:cubicBezTo>
                  <a:pt x="6585789" y="650406"/>
                  <a:pt x="6533499" y="723502"/>
                  <a:pt x="6462709" y="714374"/>
                </a:cubicBezTo>
                <a:cubicBezTo>
                  <a:pt x="4350885" y="696519"/>
                  <a:pt x="1773085" y="605030"/>
                  <a:pt x="119065" y="714374"/>
                </a:cubicBezTo>
                <a:cubicBezTo>
                  <a:pt x="55652" y="708528"/>
                  <a:pt x="3335" y="667294"/>
                  <a:pt x="0" y="595309"/>
                </a:cubicBezTo>
                <a:cubicBezTo>
                  <a:pt x="38690" y="398553"/>
                  <a:pt x="39208" y="345522"/>
                  <a:pt x="0" y="119065"/>
                </a:cubicBezTo>
                <a:close/>
              </a:path>
              <a:path w="6581774" h="714374" stroke="0" extrusionOk="0">
                <a:moveTo>
                  <a:pt x="0" y="119065"/>
                </a:moveTo>
                <a:cubicBezTo>
                  <a:pt x="10358" y="53917"/>
                  <a:pt x="50145" y="6280"/>
                  <a:pt x="119065" y="0"/>
                </a:cubicBezTo>
                <a:cubicBezTo>
                  <a:pt x="3072964" y="96512"/>
                  <a:pt x="5258184" y="-165548"/>
                  <a:pt x="6462709" y="0"/>
                </a:cubicBezTo>
                <a:cubicBezTo>
                  <a:pt x="6538115" y="242"/>
                  <a:pt x="6583422" y="53576"/>
                  <a:pt x="6581774" y="119065"/>
                </a:cubicBezTo>
                <a:cubicBezTo>
                  <a:pt x="6567070" y="342878"/>
                  <a:pt x="6623739" y="434696"/>
                  <a:pt x="6581774" y="595309"/>
                </a:cubicBezTo>
                <a:cubicBezTo>
                  <a:pt x="6581997" y="659868"/>
                  <a:pt x="6535511" y="711185"/>
                  <a:pt x="6462709" y="714374"/>
                </a:cubicBezTo>
                <a:cubicBezTo>
                  <a:pt x="5516292" y="876086"/>
                  <a:pt x="1086070" y="857996"/>
                  <a:pt x="119065" y="714374"/>
                </a:cubicBezTo>
                <a:cubicBezTo>
                  <a:pt x="57756" y="712025"/>
                  <a:pt x="5943" y="658513"/>
                  <a:pt x="0" y="595309"/>
                </a:cubicBezTo>
                <a:cubicBezTo>
                  <a:pt x="-10969" y="398429"/>
                  <a:pt x="-10622" y="273884"/>
                  <a:pt x="0" y="119065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 khí có vai trò duy trì sự cháy.</a:t>
            </a:r>
            <a:endParaRPr lang="vi-VN" sz="3200" b="1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476875" y="1453697"/>
            <a:ext cx="59626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6000" b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2: Vai trò của không khí đối với sự sống</a:t>
            </a:r>
            <a:endParaRPr kumimoji="0" lang="zh-CN" altLang="en-US" sz="6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anose="020B0604030504040204" pitchFamily="34" charset="0"/>
              <a:ea typeface="字魂59号-创粗黑" panose="00000500000000000000" pitchFamily="2" charset="-122"/>
              <a:cs typeface="Tahoma" panose="020B0604030504040204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73" y="906375"/>
            <a:ext cx="6296639" cy="57513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9551" y="157729"/>
            <a:ext cx="11830050" cy="10772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just" defTabSz="914400">
              <a:defRPr/>
            </a:pP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</a:rPr>
              <a:t>1. 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</a:rPr>
              <a:t>Để tay trước mũi ngậm miệng lại rồi hít vào thở ra như hình 2a. Lấy tay bịt mũi, ngậm miệng lại như hình 2b.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4674" y="1557337"/>
            <a:ext cx="4816993" cy="3414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533400" y="1734685"/>
            <a:ext cx="5972175" cy="1631440"/>
          </a:xfrm>
          <a:custGeom>
            <a:avLst/>
            <a:gdLst>
              <a:gd name="connsiteX0" fmla="*/ 0 w 5972175"/>
              <a:gd name="connsiteY0" fmla="*/ 271912 h 1631440"/>
              <a:gd name="connsiteX1" fmla="*/ 271912 w 5972175"/>
              <a:gd name="connsiteY1" fmla="*/ 0 h 1631440"/>
              <a:gd name="connsiteX2" fmla="*/ 5700263 w 5972175"/>
              <a:gd name="connsiteY2" fmla="*/ 0 h 1631440"/>
              <a:gd name="connsiteX3" fmla="*/ 5972175 w 5972175"/>
              <a:gd name="connsiteY3" fmla="*/ 271912 h 1631440"/>
              <a:gd name="connsiteX4" fmla="*/ 5972175 w 5972175"/>
              <a:gd name="connsiteY4" fmla="*/ 1359528 h 1631440"/>
              <a:gd name="connsiteX5" fmla="*/ 5700263 w 5972175"/>
              <a:gd name="connsiteY5" fmla="*/ 1631440 h 1631440"/>
              <a:gd name="connsiteX6" fmla="*/ 271912 w 5972175"/>
              <a:gd name="connsiteY6" fmla="*/ 1631440 h 1631440"/>
              <a:gd name="connsiteX7" fmla="*/ 0 w 5972175"/>
              <a:gd name="connsiteY7" fmla="*/ 1359528 h 1631440"/>
              <a:gd name="connsiteX8" fmla="*/ 0 w 5972175"/>
              <a:gd name="connsiteY8" fmla="*/ 271912 h 163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72175" h="1631440" fill="none" extrusionOk="0">
                <a:moveTo>
                  <a:pt x="0" y="271912"/>
                </a:moveTo>
                <a:cubicBezTo>
                  <a:pt x="-1874" y="107598"/>
                  <a:pt x="93193" y="-2021"/>
                  <a:pt x="271912" y="0"/>
                </a:cubicBezTo>
                <a:cubicBezTo>
                  <a:pt x="2051099" y="87592"/>
                  <a:pt x="3518921" y="46549"/>
                  <a:pt x="5700263" y="0"/>
                </a:cubicBezTo>
                <a:cubicBezTo>
                  <a:pt x="5846166" y="-8204"/>
                  <a:pt x="5982706" y="120888"/>
                  <a:pt x="5972175" y="271912"/>
                </a:cubicBezTo>
                <a:cubicBezTo>
                  <a:pt x="5934587" y="438224"/>
                  <a:pt x="5952142" y="917031"/>
                  <a:pt x="5972175" y="1359528"/>
                </a:cubicBezTo>
                <a:cubicBezTo>
                  <a:pt x="5957254" y="1497782"/>
                  <a:pt x="5823731" y="1620704"/>
                  <a:pt x="5700263" y="1631440"/>
                </a:cubicBezTo>
                <a:cubicBezTo>
                  <a:pt x="5095996" y="1465805"/>
                  <a:pt x="1829132" y="1711886"/>
                  <a:pt x="271912" y="1631440"/>
                </a:cubicBezTo>
                <a:cubicBezTo>
                  <a:pt x="135165" y="1626578"/>
                  <a:pt x="-8387" y="1497813"/>
                  <a:pt x="0" y="1359528"/>
                </a:cubicBezTo>
                <a:cubicBezTo>
                  <a:pt x="-66514" y="1068405"/>
                  <a:pt x="-10312" y="526599"/>
                  <a:pt x="0" y="271912"/>
                </a:cubicBezTo>
                <a:close/>
              </a:path>
              <a:path w="5972175" h="1631440" stroke="0" extrusionOk="0">
                <a:moveTo>
                  <a:pt x="0" y="271912"/>
                </a:moveTo>
                <a:cubicBezTo>
                  <a:pt x="-16632" y="114099"/>
                  <a:pt x="136523" y="11343"/>
                  <a:pt x="271912" y="0"/>
                </a:cubicBezTo>
                <a:cubicBezTo>
                  <a:pt x="1519636" y="165973"/>
                  <a:pt x="4479804" y="17081"/>
                  <a:pt x="5700263" y="0"/>
                </a:cubicBezTo>
                <a:cubicBezTo>
                  <a:pt x="5849930" y="8276"/>
                  <a:pt x="5970383" y="139996"/>
                  <a:pt x="5972175" y="271912"/>
                </a:cubicBezTo>
                <a:cubicBezTo>
                  <a:pt x="6001543" y="547851"/>
                  <a:pt x="5888965" y="857035"/>
                  <a:pt x="5972175" y="1359528"/>
                </a:cubicBezTo>
                <a:cubicBezTo>
                  <a:pt x="6000704" y="1501642"/>
                  <a:pt x="5848800" y="1644034"/>
                  <a:pt x="5700263" y="1631440"/>
                </a:cubicBezTo>
                <a:cubicBezTo>
                  <a:pt x="5055638" y="1757353"/>
                  <a:pt x="837763" y="1641861"/>
                  <a:pt x="271912" y="1631440"/>
                </a:cubicBezTo>
                <a:cubicBezTo>
                  <a:pt x="124743" y="1630931"/>
                  <a:pt x="-3985" y="1501070"/>
                  <a:pt x="0" y="1359528"/>
                </a:cubicBezTo>
                <a:cubicBezTo>
                  <a:pt x="76997" y="985811"/>
                  <a:pt x="-70597" y="725536"/>
                  <a:pt x="0" y="271912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cảm thấy thế nào trong mỗi trường hợp?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7225" y="3725410"/>
            <a:ext cx="5972175" cy="2428254"/>
          </a:xfrm>
          <a:custGeom>
            <a:avLst/>
            <a:gdLst>
              <a:gd name="connsiteX0" fmla="*/ 0 w 5972175"/>
              <a:gd name="connsiteY0" fmla="*/ 404717 h 2428254"/>
              <a:gd name="connsiteX1" fmla="*/ 404717 w 5972175"/>
              <a:gd name="connsiteY1" fmla="*/ 0 h 2428254"/>
              <a:gd name="connsiteX2" fmla="*/ 5567458 w 5972175"/>
              <a:gd name="connsiteY2" fmla="*/ 0 h 2428254"/>
              <a:gd name="connsiteX3" fmla="*/ 5972175 w 5972175"/>
              <a:gd name="connsiteY3" fmla="*/ 404717 h 2428254"/>
              <a:gd name="connsiteX4" fmla="*/ 5972175 w 5972175"/>
              <a:gd name="connsiteY4" fmla="*/ 2023537 h 2428254"/>
              <a:gd name="connsiteX5" fmla="*/ 5567458 w 5972175"/>
              <a:gd name="connsiteY5" fmla="*/ 2428254 h 2428254"/>
              <a:gd name="connsiteX6" fmla="*/ 404717 w 5972175"/>
              <a:gd name="connsiteY6" fmla="*/ 2428254 h 2428254"/>
              <a:gd name="connsiteX7" fmla="*/ 0 w 5972175"/>
              <a:gd name="connsiteY7" fmla="*/ 2023537 h 2428254"/>
              <a:gd name="connsiteX8" fmla="*/ 0 w 5972175"/>
              <a:gd name="connsiteY8" fmla="*/ 404717 h 2428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72175" h="2428254" fill="none" extrusionOk="0">
                <a:moveTo>
                  <a:pt x="0" y="404717"/>
                </a:moveTo>
                <a:cubicBezTo>
                  <a:pt x="-1761" y="167909"/>
                  <a:pt x="140091" y="-2910"/>
                  <a:pt x="404717" y="0"/>
                </a:cubicBezTo>
                <a:cubicBezTo>
                  <a:pt x="2078067" y="87592"/>
                  <a:pt x="4946880" y="46549"/>
                  <a:pt x="5567458" y="0"/>
                </a:cubicBezTo>
                <a:cubicBezTo>
                  <a:pt x="5785222" y="-11058"/>
                  <a:pt x="6010125" y="178130"/>
                  <a:pt x="5972175" y="404717"/>
                </a:cubicBezTo>
                <a:cubicBezTo>
                  <a:pt x="5835589" y="568735"/>
                  <a:pt x="5950145" y="1430704"/>
                  <a:pt x="5972175" y="2023537"/>
                </a:cubicBezTo>
                <a:cubicBezTo>
                  <a:pt x="5968806" y="2244365"/>
                  <a:pt x="5770017" y="2419827"/>
                  <a:pt x="5567458" y="2428254"/>
                </a:cubicBezTo>
                <a:cubicBezTo>
                  <a:pt x="3301867" y="2262619"/>
                  <a:pt x="2499085" y="2508700"/>
                  <a:pt x="404717" y="2428254"/>
                </a:cubicBezTo>
                <a:cubicBezTo>
                  <a:pt x="206434" y="2419115"/>
                  <a:pt x="-5990" y="2238565"/>
                  <a:pt x="0" y="2023537"/>
                </a:cubicBezTo>
                <a:cubicBezTo>
                  <a:pt x="121974" y="1514417"/>
                  <a:pt x="-69526" y="766936"/>
                  <a:pt x="0" y="404717"/>
                </a:cubicBezTo>
                <a:close/>
              </a:path>
              <a:path w="5972175" h="2428254" stroke="0" extrusionOk="0">
                <a:moveTo>
                  <a:pt x="0" y="404717"/>
                </a:moveTo>
                <a:cubicBezTo>
                  <a:pt x="-8245" y="177410"/>
                  <a:pt x="206875" y="19700"/>
                  <a:pt x="404717" y="0"/>
                </a:cubicBezTo>
                <a:cubicBezTo>
                  <a:pt x="996217" y="165973"/>
                  <a:pt x="3192858" y="17081"/>
                  <a:pt x="5567458" y="0"/>
                </a:cubicBezTo>
                <a:cubicBezTo>
                  <a:pt x="5789197" y="29094"/>
                  <a:pt x="5971507" y="188007"/>
                  <a:pt x="5972175" y="404717"/>
                </a:cubicBezTo>
                <a:cubicBezTo>
                  <a:pt x="5846248" y="869924"/>
                  <a:pt x="5939881" y="1613346"/>
                  <a:pt x="5972175" y="2023537"/>
                </a:cubicBezTo>
                <a:cubicBezTo>
                  <a:pt x="6001199" y="2238858"/>
                  <a:pt x="5790487" y="2432022"/>
                  <a:pt x="5567458" y="2428254"/>
                </a:cubicBezTo>
                <a:cubicBezTo>
                  <a:pt x="4954589" y="2554167"/>
                  <a:pt x="1473924" y="2438675"/>
                  <a:pt x="404717" y="2428254"/>
                </a:cubicBezTo>
                <a:cubicBezTo>
                  <a:pt x="204294" y="2424341"/>
                  <a:pt x="-7304" y="2231239"/>
                  <a:pt x="0" y="2023537"/>
                </a:cubicBezTo>
                <a:cubicBezTo>
                  <a:pt x="-120197" y="1410941"/>
                  <a:pt x="-12293" y="752581"/>
                  <a:pt x="0" y="40471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có nhận xét gì về vai trò của không khí đối với sự sống của con người?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/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4665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95" name="Google Shape;81;p14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/>
          <p:cNvPicPr preferRelativeResize="0"/>
          <p:nvPr/>
        </p:nvPicPr>
        <p:blipFill rotWithShape="1">
          <a:blip r:embed="rId11"/>
          <a:srcRect l="13052" t="3784" r="13119" b="3450"/>
          <a:stretch>
            <a:fillRect/>
          </a:stretch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74" y="1423987"/>
            <a:ext cx="4816993" cy="3414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: Rounded Corners 2"/>
          <p:cNvSpPr/>
          <p:nvPr/>
        </p:nvSpPr>
        <p:spPr>
          <a:xfrm>
            <a:off x="5336567" y="533400"/>
            <a:ext cx="6398233" cy="5189306"/>
          </a:xfrm>
          <a:custGeom>
            <a:avLst/>
            <a:gdLst>
              <a:gd name="connsiteX0" fmla="*/ 0 w 6398233"/>
              <a:gd name="connsiteY0" fmla="*/ 864902 h 5189306"/>
              <a:gd name="connsiteX1" fmla="*/ 864902 w 6398233"/>
              <a:gd name="connsiteY1" fmla="*/ 0 h 5189306"/>
              <a:gd name="connsiteX2" fmla="*/ 5533331 w 6398233"/>
              <a:gd name="connsiteY2" fmla="*/ 0 h 5189306"/>
              <a:gd name="connsiteX3" fmla="*/ 6398233 w 6398233"/>
              <a:gd name="connsiteY3" fmla="*/ 864902 h 5189306"/>
              <a:gd name="connsiteX4" fmla="*/ 6398233 w 6398233"/>
              <a:gd name="connsiteY4" fmla="*/ 4324404 h 5189306"/>
              <a:gd name="connsiteX5" fmla="*/ 5533331 w 6398233"/>
              <a:gd name="connsiteY5" fmla="*/ 5189306 h 5189306"/>
              <a:gd name="connsiteX6" fmla="*/ 864902 w 6398233"/>
              <a:gd name="connsiteY6" fmla="*/ 5189306 h 5189306"/>
              <a:gd name="connsiteX7" fmla="*/ 0 w 6398233"/>
              <a:gd name="connsiteY7" fmla="*/ 4324404 h 5189306"/>
              <a:gd name="connsiteX8" fmla="*/ 0 w 6398233"/>
              <a:gd name="connsiteY8" fmla="*/ 864902 h 5189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98233" h="5189306" fill="none" extrusionOk="0">
                <a:moveTo>
                  <a:pt x="0" y="864902"/>
                </a:moveTo>
                <a:cubicBezTo>
                  <a:pt x="-3675" y="452726"/>
                  <a:pt x="390280" y="54898"/>
                  <a:pt x="864902" y="0"/>
                </a:cubicBezTo>
                <a:cubicBezTo>
                  <a:pt x="2257118" y="-123866"/>
                  <a:pt x="4423160" y="81108"/>
                  <a:pt x="5533331" y="0"/>
                </a:cubicBezTo>
                <a:cubicBezTo>
                  <a:pt x="6025538" y="-22335"/>
                  <a:pt x="6349489" y="391251"/>
                  <a:pt x="6398233" y="864902"/>
                </a:cubicBezTo>
                <a:cubicBezTo>
                  <a:pt x="6565950" y="2395416"/>
                  <a:pt x="6268334" y="2826722"/>
                  <a:pt x="6398233" y="4324404"/>
                </a:cubicBezTo>
                <a:cubicBezTo>
                  <a:pt x="6400749" y="4795394"/>
                  <a:pt x="6036088" y="5234814"/>
                  <a:pt x="5533331" y="5189306"/>
                </a:cubicBezTo>
                <a:cubicBezTo>
                  <a:pt x="3998198" y="5171451"/>
                  <a:pt x="2390930" y="5079962"/>
                  <a:pt x="864902" y="5189306"/>
                </a:cubicBezTo>
                <a:cubicBezTo>
                  <a:pt x="409522" y="5133735"/>
                  <a:pt x="22101" y="4843345"/>
                  <a:pt x="0" y="4324404"/>
                </a:cubicBezTo>
                <a:cubicBezTo>
                  <a:pt x="118672" y="3283926"/>
                  <a:pt x="-34222" y="1774149"/>
                  <a:pt x="0" y="864902"/>
                </a:cubicBezTo>
                <a:close/>
              </a:path>
              <a:path w="6398233" h="5189306" stroke="0" extrusionOk="0">
                <a:moveTo>
                  <a:pt x="0" y="864902"/>
                </a:moveTo>
                <a:cubicBezTo>
                  <a:pt x="69913" y="391349"/>
                  <a:pt x="355151" y="63715"/>
                  <a:pt x="864902" y="0"/>
                </a:cubicBezTo>
                <a:cubicBezTo>
                  <a:pt x="3168181" y="96512"/>
                  <a:pt x="4092208" y="-165548"/>
                  <a:pt x="5533331" y="0"/>
                </a:cubicBezTo>
                <a:cubicBezTo>
                  <a:pt x="6059724" y="1222"/>
                  <a:pt x="6482484" y="400989"/>
                  <a:pt x="6398233" y="864902"/>
                </a:cubicBezTo>
                <a:cubicBezTo>
                  <a:pt x="6268020" y="1500028"/>
                  <a:pt x="6523206" y="3313059"/>
                  <a:pt x="6398233" y="4324404"/>
                </a:cubicBezTo>
                <a:cubicBezTo>
                  <a:pt x="6415089" y="4711466"/>
                  <a:pt x="6064438" y="5165113"/>
                  <a:pt x="5533331" y="5189306"/>
                </a:cubicBezTo>
                <a:cubicBezTo>
                  <a:pt x="3941703" y="5351018"/>
                  <a:pt x="1758278" y="5332928"/>
                  <a:pt x="864902" y="5189306"/>
                </a:cubicBezTo>
                <a:cubicBezTo>
                  <a:pt x="409178" y="5177718"/>
                  <a:pt x="82745" y="4766519"/>
                  <a:pt x="0" y="4324404"/>
                </a:cubicBezTo>
                <a:cubicBezTo>
                  <a:pt x="128997" y="3063013"/>
                  <a:pt x="-102252" y="1513538"/>
                  <a:pt x="0" y="864902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 tay trước mũi, ngậm miệng lại rồi hít vào thở ra sẽ thấy có luồng gió nhẹ từ mũi thổi vào tay. </a:t>
            </a:r>
            <a:endParaRPr lang="en-US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 tay bịt mũi, ngậm miệng lại sẽ thấy khó thở và khó chịu.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704850" y="373904"/>
            <a:ext cx="11010900" cy="854821"/>
          </a:xfrm>
          <a:custGeom>
            <a:avLst/>
            <a:gdLst>
              <a:gd name="connsiteX0" fmla="*/ 0 w 11010900"/>
              <a:gd name="connsiteY0" fmla="*/ 142473 h 854821"/>
              <a:gd name="connsiteX1" fmla="*/ 142473 w 11010900"/>
              <a:gd name="connsiteY1" fmla="*/ 0 h 854821"/>
              <a:gd name="connsiteX2" fmla="*/ 10868427 w 11010900"/>
              <a:gd name="connsiteY2" fmla="*/ 0 h 854821"/>
              <a:gd name="connsiteX3" fmla="*/ 11010900 w 11010900"/>
              <a:gd name="connsiteY3" fmla="*/ 142473 h 854821"/>
              <a:gd name="connsiteX4" fmla="*/ 11010900 w 11010900"/>
              <a:gd name="connsiteY4" fmla="*/ 712348 h 854821"/>
              <a:gd name="connsiteX5" fmla="*/ 10868427 w 11010900"/>
              <a:gd name="connsiteY5" fmla="*/ 854821 h 854821"/>
              <a:gd name="connsiteX6" fmla="*/ 142473 w 11010900"/>
              <a:gd name="connsiteY6" fmla="*/ 854821 h 854821"/>
              <a:gd name="connsiteX7" fmla="*/ 0 w 11010900"/>
              <a:gd name="connsiteY7" fmla="*/ 712348 h 854821"/>
              <a:gd name="connsiteX8" fmla="*/ 0 w 11010900"/>
              <a:gd name="connsiteY8" fmla="*/ 142473 h 854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10900" h="854821" fill="none" extrusionOk="0">
                <a:moveTo>
                  <a:pt x="0" y="142473"/>
                </a:moveTo>
                <a:cubicBezTo>
                  <a:pt x="-599" y="74455"/>
                  <a:pt x="64354" y="10208"/>
                  <a:pt x="142473" y="0"/>
                </a:cubicBezTo>
                <a:cubicBezTo>
                  <a:pt x="2982727" y="-123866"/>
                  <a:pt x="7134476" y="81108"/>
                  <a:pt x="10868427" y="0"/>
                </a:cubicBezTo>
                <a:cubicBezTo>
                  <a:pt x="10948294" y="-1815"/>
                  <a:pt x="11000176" y="64672"/>
                  <a:pt x="11010900" y="142473"/>
                </a:cubicBezTo>
                <a:cubicBezTo>
                  <a:pt x="10967063" y="294330"/>
                  <a:pt x="11015557" y="605560"/>
                  <a:pt x="11010900" y="712348"/>
                </a:cubicBezTo>
                <a:cubicBezTo>
                  <a:pt x="11014300" y="782006"/>
                  <a:pt x="10954493" y="868209"/>
                  <a:pt x="10868427" y="854821"/>
                </a:cubicBezTo>
                <a:cubicBezTo>
                  <a:pt x="8314436" y="836966"/>
                  <a:pt x="4745658" y="745477"/>
                  <a:pt x="142473" y="854821"/>
                </a:cubicBezTo>
                <a:cubicBezTo>
                  <a:pt x="66703" y="847552"/>
                  <a:pt x="4291" y="799046"/>
                  <a:pt x="0" y="712348"/>
                </a:cubicBezTo>
                <a:cubicBezTo>
                  <a:pt x="-25702" y="491060"/>
                  <a:pt x="3174" y="375560"/>
                  <a:pt x="0" y="142473"/>
                </a:cubicBezTo>
                <a:close/>
              </a:path>
              <a:path w="11010900" h="854821" stroke="0" extrusionOk="0">
                <a:moveTo>
                  <a:pt x="0" y="142473"/>
                </a:moveTo>
                <a:cubicBezTo>
                  <a:pt x="7197" y="64211"/>
                  <a:pt x="62214" y="3125"/>
                  <a:pt x="142473" y="0"/>
                </a:cubicBezTo>
                <a:cubicBezTo>
                  <a:pt x="3183435" y="96512"/>
                  <a:pt x="5966712" y="-165548"/>
                  <a:pt x="10868427" y="0"/>
                </a:cubicBezTo>
                <a:cubicBezTo>
                  <a:pt x="10959035" y="299"/>
                  <a:pt x="11019156" y="65135"/>
                  <a:pt x="11010900" y="142473"/>
                </a:cubicBezTo>
                <a:cubicBezTo>
                  <a:pt x="10968891" y="214644"/>
                  <a:pt x="11001022" y="545539"/>
                  <a:pt x="11010900" y="712348"/>
                </a:cubicBezTo>
                <a:cubicBezTo>
                  <a:pt x="11012233" y="783867"/>
                  <a:pt x="10957225" y="850243"/>
                  <a:pt x="10868427" y="854821"/>
                </a:cubicBezTo>
                <a:cubicBezTo>
                  <a:pt x="5961389" y="1016533"/>
                  <a:pt x="3675702" y="998443"/>
                  <a:pt x="142473" y="854821"/>
                </a:cubicBezTo>
                <a:cubicBezTo>
                  <a:pt x="65638" y="853844"/>
                  <a:pt x="11866" y="785935"/>
                  <a:pt x="0" y="712348"/>
                </a:cubicBezTo>
                <a:cubicBezTo>
                  <a:pt x="24506" y="496411"/>
                  <a:pt x="27002" y="353364"/>
                  <a:pt x="0" y="142473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 khí có vai trò duy trì sự sống của con người.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949" y="1690687"/>
            <a:ext cx="8279207" cy="45481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9551" y="157729"/>
            <a:ext cx="11830050" cy="15696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just" defTabSz="914400"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</a:rPr>
              <a:t>Quan sát hình 3. </a:t>
            </a:r>
          </a:p>
          <a:p>
            <a:pPr marL="457200" lvl="0" indent="-457200" algn="just" defTabSz="914400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</a:rPr>
              <a:t>Hãy dự đoán: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</a:rPr>
              <a:t>Nếu đậy kín cây ở hình 3a và lọ đựng con gián ở hình 3b thì sau một thời gian cây và con gián sẽ như thế nào?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2774" y="1995487"/>
            <a:ext cx="5857875" cy="34973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81075" y="5543550"/>
            <a:ext cx="100679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rút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vai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khí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/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4665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95" name="Google Shape;81;p14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/>
          <p:cNvPicPr preferRelativeResize="0"/>
          <p:nvPr/>
        </p:nvPicPr>
        <p:blipFill rotWithShape="1">
          <a:blip r:embed="rId11"/>
          <a:srcRect l="13052" t="3784" r="13119" b="3450"/>
          <a:stretch>
            <a:fillRect/>
          </a:stretch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4" y="0"/>
            <a:ext cx="6265119" cy="205058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15117" y="1554354"/>
            <a:ext cx="9900583" cy="5132196"/>
            <a:chOff x="4412349" y="1244373"/>
            <a:chExt cx="9900583" cy="5132196"/>
          </a:xfrm>
        </p:grpSpPr>
        <p:grpSp>
          <p:nvGrpSpPr>
            <p:cNvPr id="16" name="Group 15"/>
            <p:cNvGrpSpPr/>
            <p:nvPr/>
          </p:nvGrpSpPr>
          <p:grpSpPr>
            <a:xfrm>
              <a:off x="4412349" y="1244373"/>
              <a:ext cx="9576733" cy="4131438"/>
              <a:chOff x="4326532" y="734513"/>
              <a:chExt cx="9576733" cy="4131438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4824420" y="734513"/>
                <a:ext cx="9078845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Quan sát và làm thí nghiệm để: Giải thích được vai trò của không khí đối với sự cháy.</a:t>
                </a:r>
                <a:endPara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20" name="Picture 4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6315" y="781905"/>
                <a:ext cx="461639" cy="461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4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6315" y="2029141"/>
                <a:ext cx="461639" cy="461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4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6532" y="3251787"/>
                <a:ext cx="461639" cy="461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4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74157" y="4404312"/>
                <a:ext cx="461639" cy="461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4991224" y="2452410"/>
              <a:ext cx="911215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Trình bày được vai trò và ứng dụng tính chất của không khí đối với sự sống.</a:t>
              </a:r>
              <a:endPara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052992" y="3654384"/>
              <a:ext cx="921231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Giải thích được nguyên nhân gây ra ô nhiễm không khí; sự cần thiết phải bảo vệ bầu không khí trong lành.</a:t>
              </a:r>
              <a:endPara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100617" y="4806909"/>
              <a:ext cx="921231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Thực hiện được việc làm phù hợp để bảo vệ bầu không khí trong lành và vận động những người xung quanh cùng thực hiện.</a:t>
              </a:r>
              <a:endPara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571501" y="314326"/>
            <a:ext cx="8572500" cy="1114424"/>
          </a:xfrm>
          <a:custGeom>
            <a:avLst/>
            <a:gdLst>
              <a:gd name="connsiteX0" fmla="*/ 0 w 8572500"/>
              <a:gd name="connsiteY0" fmla="*/ 185741 h 1114424"/>
              <a:gd name="connsiteX1" fmla="*/ 185741 w 8572500"/>
              <a:gd name="connsiteY1" fmla="*/ 0 h 1114424"/>
              <a:gd name="connsiteX2" fmla="*/ 8386759 w 8572500"/>
              <a:gd name="connsiteY2" fmla="*/ 0 h 1114424"/>
              <a:gd name="connsiteX3" fmla="*/ 8572500 w 8572500"/>
              <a:gd name="connsiteY3" fmla="*/ 185741 h 1114424"/>
              <a:gd name="connsiteX4" fmla="*/ 8572500 w 8572500"/>
              <a:gd name="connsiteY4" fmla="*/ 928683 h 1114424"/>
              <a:gd name="connsiteX5" fmla="*/ 8386759 w 8572500"/>
              <a:gd name="connsiteY5" fmla="*/ 1114424 h 1114424"/>
              <a:gd name="connsiteX6" fmla="*/ 185741 w 8572500"/>
              <a:gd name="connsiteY6" fmla="*/ 1114424 h 1114424"/>
              <a:gd name="connsiteX7" fmla="*/ 0 w 8572500"/>
              <a:gd name="connsiteY7" fmla="*/ 928683 h 1114424"/>
              <a:gd name="connsiteX8" fmla="*/ 0 w 8572500"/>
              <a:gd name="connsiteY8" fmla="*/ 185741 h 1114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72500" h="1114424" fill="none" extrusionOk="0">
                <a:moveTo>
                  <a:pt x="0" y="185741"/>
                </a:moveTo>
                <a:cubicBezTo>
                  <a:pt x="-80" y="84591"/>
                  <a:pt x="83412" y="4558"/>
                  <a:pt x="185741" y="0"/>
                </a:cubicBezTo>
                <a:cubicBezTo>
                  <a:pt x="1171341" y="-123866"/>
                  <a:pt x="5793342" y="81108"/>
                  <a:pt x="8386759" y="0"/>
                </a:cubicBezTo>
                <a:cubicBezTo>
                  <a:pt x="8493838" y="-6910"/>
                  <a:pt x="8563234" y="83923"/>
                  <a:pt x="8572500" y="185741"/>
                </a:cubicBezTo>
                <a:cubicBezTo>
                  <a:pt x="8571562" y="303581"/>
                  <a:pt x="8518432" y="670401"/>
                  <a:pt x="8572500" y="928683"/>
                </a:cubicBezTo>
                <a:cubicBezTo>
                  <a:pt x="8576680" y="1020165"/>
                  <a:pt x="8492784" y="1120671"/>
                  <a:pt x="8386759" y="1114424"/>
                </a:cubicBezTo>
                <a:cubicBezTo>
                  <a:pt x="5449126" y="1096569"/>
                  <a:pt x="2574143" y="1005080"/>
                  <a:pt x="185741" y="1114424"/>
                </a:cubicBezTo>
                <a:cubicBezTo>
                  <a:pt x="90229" y="1096800"/>
                  <a:pt x="4317" y="1039327"/>
                  <a:pt x="0" y="928683"/>
                </a:cubicBezTo>
                <a:cubicBezTo>
                  <a:pt x="51127" y="781251"/>
                  <a:pt x="27767" y="423536"/>
                  <a:pt x="0" y="185741"/>
                </a:cubicBezTo>
                <a:close/>
              </a:path>
              <a:path w="8572500" h="1114424" stroke="0" extrusionOk="0">
                <a:moveTo>
                  <a:pt x="0" y="185741"/>
                </a:moveTo>
                <a:cubicBezTo>
                  <a:pt x="10102" y="83754"/>
                  <a:pt x="75562" y="15089"/>
                  <a:pt x="185741" y="0"/>
                </a:cubicBezTo>
                <a:cubicBezTo>
                  <a:pt x="2891028" y="96512"/>
                  <a:pt x="4916235" y="-165548"/>
                  <a:pt x="8386759" y="0"/>
                </a:cubicBezTo>
                <a:cubicBezTo>
                  <a:pt x="8499344" y="251"/>
                  <a:pt x="8578224" y="84094"/>
                  <a:pt x="8572500" y="185741"/>
                </a:cubicBezTo>
                <a:cubicBezTo>
                  <a:pt x="8555341" y="550749"/>
                  <a:pt x="8617199" y="642503"/>
                  <a:pt x="8572500" y="928683"/>
                </a:cubicBezTo>
                <a:cubicBezTo>
                  <a:pt x="8572951" y="1028843"/>
                  <a:pt x="8506232" y="1106776"/>
                  <a:pt x="8386759" y="1114424"/>
                </a:cubicBezTo>
                <a:cubicBezTo>
                  <a:pt x="5334375" y="1276136"/>
                  <a:pt x="2984413" y="1258046"/>
                  <a:pt x="185741" y="1114424"/>
                </a:cubicBezTo>
                <a:cubicBezTo>
                  <a:pt x="90294" y="1110657"/>
                  <a:pt x="18772" y="1023199"/>
                  <a:pt x="0" y="928683"/>
                </a:cubicBezTo>
                <a:cubicBezTo>
                  <a:pt x="-27267" y="788917"/>
                  <a:pt x="52088" y="527230"/>
                  <a:pt x="0" y="185741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30000"/>
              </a:lnSpc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 và con gián sẽ bị yếu đi, thậm chí là chết.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825542" y="1229318"/>
            <a:ext cx="2863334" cy="52659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5" name="Rectangle: Rounded Corners 4"/>
          <p:cNvSpPr/>
          <p:nvPr/>
        </p:nvSpPr>
        <p:spPr>
          <a:xfrm>
            <a:off x="933450" y="1676400"/>
            <a:ext cx="7905750" cy="1200149"/>
          </a:xfrm>
          <a:custGeom>
            <a:avLst/>
            <a:gdLst>
              <a:gd name="connsiteX0" fmla="*/ 0 w 7905750"/>
              <a:gd name="connsiteY0" fmla="*/ 200029 h 1200149"/>
              <a:gd name="connsiteX1" fmla="*/ 200029 w 7905750"/>
              <a:gd name="connsiteY1" fmla="*/ 0 h 1200149"/>
              <a:gd name="connsiteX2" fmla="*/ 7705721 w 7905750"/>
              <a:gd name="connsiteY2" fmla="*/ 0 h 1200149"/>
              <a:gd name="connsiteX3" fmla="*/ 7905750 w 7905750"/>
              <a:gd name="connsiteY3" fmla="*/ 200029 h 1200149"/>
              <a:gd name="connsiteX4" fmla="*/ 7905750 w 7905750"/>
              <a:gd name="connsiteY4" fmla="*/ 1000120 h 1200149"/>
              <a:gd name="connsiteX5" fmla="*/ 7705721 w 7905750"/>
              <a:gd name="connsiteY5" fmla="*/ 1200149 h 1200149"/>
              <a:gd name="connsiteX6" fmla="*/ 200029 w 7905750"/>
              <a:gd name="connsiteY6" fmla="*/ 1200149 h 1200149"/>
              <a:gd name="connsiteX7" fmla="*/ 0 w 7905750"/>
              <a:gd name="connsiteY7" fmla="*/ 1000120 h 1200149"/>
              <a:gd name="connsiteX8" fmla="*/ 0 w 7905750"/>
              <a:gd name="connsiteY8" fmla="*/ 200029 h 1200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05750" h="1200149" fill="none" extrusionOk="0">
                <a:moveTo>
                  <a:pt x="0" y="200029"/>
                </a:moveTo>
                <a:cubicBezTo>
                  <a:pt x="-323" y="95307"/>
                  <a:pt x="90400" y="15191"/>
                  <a:pt x="200029" y="0"/>
                </a:cubicBezTo>
                <a:cubicBezTo>
                  <a:pt x="3242608" y="-123866"/>
                  <a:pt x="4164734" y="81108"/>
                  <a:pt x="7705721" y="0"/>
                </a:cubicBezTo>
                <a:cubicBezTo>
                  <a:pt x="7824011" y="-12011"/>
                  <a:pt x="7903719" y="89724"/>
                  <a:pt x="7905750" y="200029"/>
                </a:cubicBezTo>
                <a:cubicBezTo>
                  <a:pt x="7847659" y="347833"/>
                  <a:pt x="7927828" y="828549"/>
                  <a:pt x="7905750" y="1000120"/>
                </a:cubicBezTo>
                <a:cubicBezTo>
                  <a:pt x="7907521" y="1105890"/>
                  <a:pt x="7819843" y="1206769"/>
                  <a:pt x="7705721" y="1200149"/>
                </a:cubicBezTo>
                <a:cubicBezTo>
                  <a:pt x="4166570" y="1182294"/>
                  <a:pt x="1459469" y="1090805"/>
                  <a:pt x="200029" y="1200149"/>
                </a:cubicBezTo>
                <a:cubicBezTo>
                  <a:pt x="93698" y="1189823"/>
                  <a:pt x="1122" y="1112688"/>
                  <a:pt x="0" y="1000120"/>
                </a:cubicBezTo>
                <a:cubicBezTo>
                  <a:pt x="5172" y="889941"/>
                  <a:pt x="64075" y="442300"/>
                  <a:pt x="0" y="200029"/>
                </a:cubicBezTo>
                <a:close/>
              </a:path>
              <a:path w="7905750" h="1200149" stroke="0" extrusionOk="0">
                <a:moveTo>
                  <a:pt x="0" y="200029"/>
                </a:moveTo>
                <a:cubicBezTo>
                  <a:pt x="9281" y="90103"/>
                  <a:pt x="84670" y="9705"/>
                  <a:pt x="200029" y="0"/>
                </a:cubicBezTo>
                <a:cubicBezTo>
                  <a:pt x="1739043" y="96512"/>
                  <a:pt x="4800245" y="-165548"/>
                  <a:pt x="7705721" y="0"/>
                </a:cubicBezTo>
                <a:cubicBezTo>
                  <a:pt x="7828601" y="311"/>
                  <a:pt x="7920505" y="91966"/>
                  <a:pt x="7905750" y="200029"/>
                </a:cubicBezTo>
                <a:cubicBezTo>
                  <a:pt x="7914053" y="322329"/>
                  <a:pt x="7871679" y="824692"/>
                  <a:pt x="7905750" y="1000120"/>
                </a:cubicBezTo>
                <a:cubicBezTo>
                  <a:pt x="7907768" y="1099745"/>
                  <a:pt x="7824791" y="1196257"/>
                  <a:pt x="7705721" y="1200149"/>
                </a:cubicBezTo>
                <a:cubicBezTo>
                  <a:pt x="5598636" y="1361861"/>
                  <a:pt x="1450273" y="1343771"/>
                  <a:pt x="200029" y="1200149"/>
                </a:cubicBezTo>
                <a:cubicBezTo>
                  <a:pt x="102694" y="1193213"/>
                  <a:pt x="13561" y="1104766"/>
                  <a:pt x="0" y="1000120"/>
                </a:cubicBezTo>
                <a:cubicBezTo>
                  <a:pt x="50563" y="808443"/>
                  <a:pt x="68159" y="592704"/>
                  <a:pt x="0" y="200029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 khí có vai trò duy trì sự sống cho cả động vật và thực vật (sinh vật). 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199" y="3186112"/>
            <a:ext cx="5857875" cy="34973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3838575" y="345329"/>
            <a:ext cx="4286250" cy="854821"/>
          </a:xfrm>
          <a:custGeom>
            <a:avLst/>
            <a:gdLst>
              <a:gd name="connsiteX0" fmla="*/ 0 w 4286250"/>
              <a:gd name="connsiteY0" fmla="*/ 142473 h 854821"/>
              <a:gd name="connsiteX1" fmla="*/ 142473 w 4286250"/>
              <a:gd name="connsiteY1" fmla="*/ 0 h 854821"/>
              <a:gd name="connsiteX2" fmla="*/ 4143777 w 4286250"/>
              <a:gd name="connsiteY2" fmla="*/ 0 h 854821"/>
              <a:gd name="connsiteX3" fmla="*/ 4286250 w 4286250"/>
              <a:gd name="connsiteY3" fmla="*/ 142473 h 854821"/>
              <a:gd name="connsiteX4" fmla="*/ 4286250 w 4286250"/>
              <a:gd name="connsiteY4" fmla="*/ 712348 h 854821"/>
              <a:gd name="connsiteX5" fmla="*/ 4143777 w 4286250"/>
              <a:gd name="connsiteY5" fmla="*/ 854821 h 854821"/>
              <a:gd name="connsiteX6" fmla="*/ 142473 w 4286250"/>
              <a:gd name="connsiteY6" fmla="*/ 854821 h 854821"/>
              <a:gd name="connsiteX7" fmla="*/ 0 w 4286250"/>
              <a:gd name="connsiteY7" fmla="*/ 712348 h 854821"/>
              <a:gd name="connsiteX8" fmla="*/ 0 w 4286250"/>
              <a:gd name="connsiteY8" fmla="*/ 142473 h 854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86250" h="854821" fill="none" extrusionOk="0">
                <a:moveTo>
                  <a:pt x="0" y="142473"/>
                </a:moveTo>
                <a:cubicBezTo>
                  <a:pt x="-599" y="74455"/>
                  <a:pt x="64354" y="10208"/>
                  <a:pt x="142473" y="0"/>
                </a:cubicBezTo>
                <a:cubicBezTo>
                  <a:pt x="1883796" y="-123866"/>
                  <a:pt x="3147088" y="81108"/>
                  <a:pt x="4143777" y="0"/>
                </a:cubicBezTo>
                <a:cubicBezTo>
                  <a:pt x="4223644" y="-1815"/>
                  <a:pt x="4275526" y="64672"/>
                  <a:pt x="4286250" y="142473"/>
                </a:cubicBezTo>
                <a:cubicBezTo>
                  <a:pt x="4242413" y="294330"/>
                  <a:pt x="4290907" y="605560"/>
                  <a:pt x="4286250" y="712348"/>
                </a:cubicBezTo>
                <a:cubicBezTo>
                  <a:pt x="4289650" y="782006"/>
                  <a:pt x="4229843" y="868209"/>
                  <a:pt x="4143777" y="854821"/>
                </a:cubicBezTo>
                <a:cubicBezTo>
                  <a:pt x="2804786" y="836966"/>
                  <a:pt x="1265073" y="745477"/>
                  <a:pt x="142473" y="854821"/>
                </a:cubicBezTo>
                <a:cubicBezTo>
                  <a:pt x="66703" y="847552"/>
                  <a:pt x="4291" y="799046"/>
                  <a:pt x="0" y="712348"/>
                </a:cubicBezTo>
                <a:cubicBezTo>
                  <a:pt x="-25702" y="491060"/>
                  <a:pt x="3174" y="375560"/>
                  <a:pt x="0" y="142473"/>
                </a:cubicBezTo>
                <a:close/>
              </a:path>
              <a:path w="4286250" h="854821" stroke="0" extrusionOk="0">
                <a:moveTo>
                  <a:pt x="0" y="142473"/>
                </a:moveTo>
                <a:cubicBezTo>
                  <a:pt x="7197" y="64211"/>
                  <a:pt x="62214" y="3125"/>
                  <a:pt x="142473" y="0"/>
                </a:cubicBezTo>
                <a:cubicBezTo>
                  <a:pt x="1196068" y="96512"/>
                  <a:pt x="2296294" y="-165548"/>
                  <a:pt x="4143777" y="0"/>
                </a:cubicBezTo>
                <a:cubicBezTo>
                  <a:pt x="4234385" y="299"/>
                  <a:pt x="4294506" y="65135"/>
                  <a:pt x="4286250" y="142473"/>
                </a:cubicBezTo>
                <a:cubicBezTo>
                  <a:pt x="4244241" y="214644"/>
                  <a:pt x="4276372" y="545539"/>
                  <a:pt x="4286250" y="712348"/>
                </a:cubicBezTo>
                <a:cubicBezTo>
                  <a:pt x="4287583" y="783867"/>
                  <a:pt x="4232575" y="850243"/>
                  <a:pt x="4143777" y="854821"/>
                </a:cubicBezTo>
                <a:cubicBezTo>
                  <a:pt x="3536715" y="1016533"/>
                  <a:pt x="1597043" y="998443"/>
                  <a:pt x="142473" y="854821"/>
                </a:cubicBezTo>
                <a:cubicBezTo>
                  <a:pt x="65638" y="853844"/>
                  <a:pt x="11866" y="785935"/>
                  <a:pt x="0" y="712348"/>
                </a:cubicBezTo>
                <a:cubicBezTo>
                  <a:pt x="24506" y="496411"/>
                  <a:pt x="27002" y="353364"/>
                  <a:pt x="0" y="142473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30000"/>
              </a:lnSpc>
            </a:pPr>
            <a:r>
              <a:rPr lang="pt-BR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Quan sát hình 4.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5150" y="576262"/>
            <a:ext cx="552450" cy="619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425" y="1590675"/>
            <a:ext cx="4591050" cy="2438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425" y="4090987"/>
            <a:ext cx="3543300" cy="2600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Rectangle: Rounded Corners 11"/>
          <p:cNvSpPr/>
          <p:nvPr/>
        </p:nvSpPr>
        <p:spPr>
          <a:xfrm>
            <a:off x="5172076" y="2019300"/>
            <a:ext cx="6724649" cy="1276349"/>
          </a:xfrm>
          <a:custGeom>
            <a:avLst/>
            <a:gdLst>
              <a:gd name="connsiteX0" fmla="*/ 0 w 6724649"/>
              <a:gd name="connsiteY0" fmla="*/ 212729 h 1276349"/>
              <a:gd name="connsiteX1" fmla="*/ 212729 w 6724649"/>
              <a:gd name="connsiteY1" fmla="*/ 0 h 1276349"/>
              <a:gd name="connsiteX2" fmla="*/ 6511920 w 6724649"/>
              <a:gd name="connsiteY2" fmla="*/ 0 h 1276349"/>
              <a:gd name="connsiteX3" fmla="*/ 6724649 w 6724649"/>
              <a:gd name="connsiteY3" fmla="*/ 212729 h 1276349"/>
              <a:gd name="connsiteX4" fmla="*/ 6724649 w 6724649"/>
              <a:gd name="connsiteY4" fmla="*/ 1063620 h 1276349"/>
              <a:gd name="connsiteX5" fmla="*/ 6511920 w 6724649"/>
              <a:gd name="connsiteY5" fmla="*/ 1276349 h 1276349"/>
              <a:gd name="connsiteX6" fmla="*/ 212729 w 6724649"/>
              <a:gd name="connsiteY6" fmla="*/ 1276349 h 1276349"/>
              <a:gd name="connsiteX7" fmla="*/ 0 w 6724649"/>
              <a:gd name="connsiteY7" fmla="*/ 1063620 h 1276349"/>
              <a:gd name="connsiteX8" fmla="*/ 0 w 6724649"/>
              <a:gd name="connsiteY8" fmla="*/ 212729 h 1276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24649" h="1276349" fill="none" extrusionOk="0">
                <a:moveTo>
                  <a:pt x="0" y="212729"/>
                </a:moveTo>
                <a:cubicBezTo>
                  <a:pt x="-167" y="98220"/>
                  <a:pt x="95870" y="11306"/>
                  <a:pt x="212729" y="0"/>
                </a:cubicBezTo>
                <a:cubicBezTo>
                  <a:pt x="1738524" y="-123866"/>
                  <a:pt x="5697893" y="81108"/>
                  <a:pt x="6511920" y="0"/>
                </a:cubicBezTo>
                <a:cubicBezTo>
                  <a:pt x="6637889" y="-13033"/>
                  <a:pt x="6722081" y="95454"/>
                  <a:pt x="6724649" y="212729"/>
                </a:cubicBezTo>
                <a:cubicBezTo>
                  <a:pt x="6726797" y="608517"/>
                  <a:pt x="6652121" y="850746"/>
                  <a:pt x="6724649" y="1063620"/>
                </a:cubicBezTo>
                <a:cubicBezTo>
                  <a:pt x="6729394" y="1168506"/>
                  <a:pt x="6638931" y="1293627"/>
                  <a:pt x="6511920" y="1276349"/>
                </a:cubicBezTo>
                <a:cubicBezTo>
                  <a:pt x="3372023" y="1258494"/>
                  <a:pt x="2428072" y="1167005"/>
                  <a:pt x="212729" y="1276349"/>
                </a:cubicBezTo>
                <a:cubicBezTo>
                  <a:pt x="97238" y="1271373"/>
                  <a:pt x="6298" y="1192866"/>
                  <a:pt x="0" y="1063620"/>
                </a:cubicBezTo>
                <a:cubicBezTo>
                  <a:pt x="41278" y="889252"/>
                  <a:pt x="11074" y="303434"/>
                  <a:pt x="0" y="212729"/>
                </a:cubicBezTo>
                <a:close/>
              </a:path>
              <a:path w="6724649" h="1276349" stroke="0" extrusionOk="0">
                <a:moveTo>
                  <a:pt x="0" y="212729"/>
                </a:moveTo>
                <a:cubicBezTo>
                  <a:pt x="16293" y="96202"/>
                  <a:pt x="89471" y="11462"/>
                  <a:pt x="212729" y="0"/>
                </a:cubicBezTo>
                <a:cubicBezTo>
                  <a:pt x="986809" y="96512"/>
                  <a:pt x="3448046" y="-165548"/>
                  <a:pt x="6511920" y="0"/>
                </a:cubicBezTo>
                <a:cubicBezTo>
                  <a:pt x="6652096" y="569"/>
                  <a:pt x="6734534" y="96856"/>
                  <a:pt x="6724649" y="212729"/>
                </a:cubicBezTo>
                <a:cubicBezTo>
                  <a:pt x="6667016" y="571746"/>
                  <a:pt x="6660836" y="937534"/>
                  <a:pt x="6724649" y="1063620"/>
                </a:cubicBezTo>
                <a:cubicBezTo>
                  <a:pt x="6727497" y="1165798"/>
                  <a:pt x="6643121" y="1270140"/>
                  <a:pt x="6511920" y="1276349"/>
                </a:cubicBezTo>
                <a:cubicBezTo>
                  <a:pt x="5439018" y="1438061"/>
                  <a:pt x="2936441" y="1419971"/>
                  <a:pt x="212729" y="1276349"/>
                </a:cubicBezTo>
                <a:cubicBezTo>
                  <a:pt x="98438" y="1274662"/>
                  <a:pt x="2519" y="1180025"/>
                  <a:pt x="0" y="1063620"/>
                </a:cubicBezTo>
                <a:cubicBezTo>
                  <a:pt x="-64683" y="963703"/>
                  <a:pt x="-10459" y="453173"/>
                  <a:pt x="0" y="212729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795C4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 thích vì sao trong các nhà kính trồng rau thường có cửa thông khí.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/>
          <p:cNvSpPr/>
          <p:nvPr/>
        </p:nvSpPr>
        <p:spPr>
          <a:xfrm>
            <a:off x="5257802" y="3943350"/>
            <a:ext cx="6734174" cy="1276349"/>
          </a:xfrm>
          <a:custGeom>
            <a:avLst/>
            <a:gdLst>
              <a:gd name="connsiteX0" fmla="*/ 0 w 6734174"/>
              <a:gd name="connsiteY0" fmla="*/ 212729 h 1276349"/>
              <a:gd name="connsiteX1" fmla="*/ 212729 w 6734174"/>
              <a:gd name="connsiteY1" fmla="*/ 0 h 1276349"/>
              <a:gd name="connsiteX2" fmla="*/ 6521445 w 6734174"/>
              <a:gd name="connsiteY2" fmla="*/ 0 h 1276349"/>
              <a:gd name="connsiteX3" fmla="*/ 6734174 w 6734174"/>
              <a:gd name="connsiteY3" fmla="*/ 212729 h 1276349"/>
              <a:gd name="connsiteX4" fmla="*/ 6734174 w 6734174"/>
              <a:gd name="connsiteY4" fmla="*/ 1063620 h 1276349"/>
              <a:gd name="connsiteX5" fmla="*/ 6521445 w 6734174"/>
              <a:gd name="connsiteY5" fmla="*/ 1276349 h 1276349"/>
              <a:gd name="connsiteX6" fmla="*/ 212729 w 6734174"/>
              <a:gd name="connsiteY6" fmla="*/ 1276349 h 1276349"/>
              <a:gd name="connsiteX7" fmla="*/ 0 w 6734174"/>
              <a:gd name="connsiteY7" fmla="*/ 1063620 h 1276349"/>
              <a:gd name="connsiteX8" fmla="*/ 0 w 6734174"/>
              <a:gd name="connsiteY8" fmla="*/ 212729 h 1276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4174" h="1276349" fill="none" extrusionOk="0">
                <a:moveTo>
                  <a:pt x="0" y="212729"/>
                </a:moveTo>
                <a:cubicBezTo>
                  <a:pt x="-167" y="98220"/>
                  <a:pt x="95870" y="11306"/>
                  <a:pt x="212729" y="0"/>
                </a:cubicBezTo>
                <a:cubicBezTo>
                  <a:pt x="2412571" y="-123866"/>
                  <a:pt x="4334865" y="81108"/>
                  <a:pt x="6521445" y="0"/>
                </a:cubicBezTo>
                <a:cubicBezTo>
                  <a:pt x="6647414" y="-13033"/>
                  <a:pt x="6731606" y="95454"/>
                  <a:pt x="6734174" y="212729"/>
                </a:cubicBezTo>
                <a:cubicBezTo>
                  <a:pt x="6736322" y="608517"/>
                  <a:pt x="6661646" y="850746"/>
                  <a:pt x="6734174" y="1063620"/>
                </a:cubicBezTo>
                <a:cubicBezTo>
                  <a:pt x="6738919" y="1168506"/>
                  <a:pt x="6648456" y="1293627"/>
                  <a:pt x="6521445" y="1276349"/>
                </a:cubicBezTo>
                <a:cubicBezTo>
                  <a:pt x="4884278" y="1258494"/>
                  <a:pt x="1959127" y="1167005"/>
                  <a:pt x="212729" y="1276349"/>
                </a:cubicBezTo>
                <a:cubicBezTo>
                  <a:pt x="97238" y="1271373"/>
                  <a:pt x="6298" y="1192866"/>
                  <a:pt x="0" y="1063620"/>
                </a:cubicBezTo>
                <a:cubicBezTo>
                  <a:pt x="41278" y="889252"/>
                  <a:pt x="11074" y="303434"/>
                  <a:pt x="0" y="212729"/>
                </a:cubicBezTo>
                <a:close/>
              </a:path>
              <a:path w="6734174" h="1276349" stroke="0" extrusionOk="0">
                <a:moveTo>
                  <a:pt x="0" y="212729"/>
                </a:moveTo>
                <a:cubicBezTo>
                  <a:pt x="16293" y="96202"/>
                  <a:pt x="89471" y="11462"/>
                  <a:pt x="212729" y="0"/>
                </a:cubicBezTo>
                <a:cubicBezTo>
                  <a:pt x="1607517" y="96512"/>
                  <a:pt x="4204645" y="-165548"/>
                  <a:pt x="6521445" y="0"/>
                </a:cubicBezTo>
                <a:cubicBezTo>
                  <a:pt x="6661621" y="569"/>
                  <a:pt x="6744059" y="96856"/>
                  <a:pt x="6734174" y="212729"/>
                </a:cubicBezTo>
                <a:cubicBezTo>
                  <a:pt x="6676541" y="571746"/>
                  <a:pt x="6670361" y="937534"/>
                  <a:pt x="6734174" y="1063620"/>
                </a:cubicBezTo>
                <a:cubicBezTo>
                  <a:pt x="6737022" y="1165798"/>
                  <a:pt x="6652646" y="1270140"/>
                  <a:pt x="6521445" y="1276349"/>
                </a:cubicBezTo>
                <a:cubicBezTo>
                  <a:pt x="4778306" y="1438061"/>
                  <a:pt x="2950099" y="1419971"/>
                  <a:pt x="212729" y="1276349"/>
                </a:cubicBezTo>
                <a:cubicBezTo>
                  <a:pt x="98438" y="1274662"/>
                  <a:pt x="2519" y="1180025"/>
                  <a:pt x="0" y="1063620"/>
                </a:cubicBezTo>
                <a:cubicBezTo>
                  <a:pt x="-64683" y="963703"/>
                  <a:pt x="-10459" y="453173"/>
                  <a:pt x="0" y="212729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795C4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 ta sục không khí vào bể cá cảnh để làm gì?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/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4665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95" name="Google Shape;81;p14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/>
          <p:cNvPicPr preferRelativeResize="0"/>
          <p:nvPr/>
        </p:nvPicPr>
        <p:blipFill rotWithShape="1">
          <a:blip r:embed="rId11"/>
          <a:srcRect l="13052" t="3784" r="13119" b="3450"/>
          <a:stretch>
            <a:fillRect/>
          </a:stretch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50" y="647700"/>
            <a:ext cx="4591050" cy="2438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4005262"/>
            <a:ext cx="3543300" cy="2600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Rectangle: Rounded Corners 11"/>
          <p:cNvSpPr/>
          <p:nvPr/>
        </p:nvSpPr>
        <p:spPr>
          <a:xfrm>
            <a:off x="5305426" y="923925"/>
            <a:ext cx="6724649" cy="1866899"/>
          </a:xfrm>
          <a:custGeom>
            <a:avLst/>
            <a:gdLst>
              <a:gd name="connsiteX0" fmla="*/ 0 w 6724649"/>
              <a:gd name="connsiteY0" fmla="*/ 311156 h 1866899"/>
              <a:gd name="connsiteX1" fmla="*/ 311156 w 6724649"/>
              <a:gd name="connsiteY1" fmla="*/ 0 h 1866899"/>
              <a:gd name="connsiteX2" fmla="*/ 6413493 w 6724649"/>
              <a:gd name="connsiteY2" fmla="*/ 0 h 1866899"/>
              <a:gd name="connsiteX3" fmla="*/ 6724649 w 6724649"/>
              <a:gd name="connsiteY3" fmla="*/ 311156 h 1866899"/>
              <a:gd name="connsiteX4" fmla="*/ 6724649 w 6724649"/>
              <a:gd name="connsiteY4" fmla="*/ 1555743 h 1866899"/>
              <a:gd name="connsiteX5" fmla="*/ 6413493 w 6724649"/>
              <a:gd name="connsiteY5" fmla="*/ 1866899 h 1866899"/>
              <a:gd name="connsiteX6" fmla="*/ 311156 w 6724649"/>
              <a:gd name="connsiteY6" fmla="*/ 1866899 h 1866899"/>
              <a:gd name="connsiteX7" fmla="*/ 0 w 6724649"/>
              <a:gd name="connsiteY7" fmla="*/ 1555743 h 1866899"/>
              <a:gd name="connsiteX8" fmla="*/ 0 w 6724649"/>
              <a:gd name="connsiteY8" fmla="*/ 311156 h 1866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24649" h="1866899" fill="none" extrusionOk="0">
                <a:moveTo>
                  <a:pt x="0" y="311156"/>
                </a:moveTo>
                <a:cubicBezTo>
                  <a:pt x="-876" y="154917"/>
                  <a:pt x="140288" y="17622"/>
                  <a:pt x="311156" y="0"/>
                </a:cubicBezTo>
                <a:cubicBezTo>
                  <a:pt x="1897998" y="-123866"/>
                  <a:pt x="4674898" y="81108"/>
                  <a:pt x="6413493" y="0"/>
                </a:cubicBezTo>
                <a:cubicBezTo>
                  <a:pt x="6600436" y="-23197"/>
                  <a:pt x="6711954" y="140356"/>
                  <a:pt x="6724649" y="311156"/>
                </a:cubicBezTo>
                <a:cubicBezTo>
                  <a:pt x="6771532" y="859608"/>
                  <a:pt x="6692402" y="1304590"/>
                  <a:pt x="6724649" y="1555743"/>
                </a:cubicBezTo>
                <a:cubicBezTo>
                  <a:pt x="6728715" y="1716794"/>
                  <a:pt x="6595057" y="1884527"/>
                  <a:pt x="6413493" y="1866899"/>
                </a:cubicBezTo>
                <a:cubicBezTo>
                  <a:pt x="5496163" y="1849044"/>
                  <a:pt x="1560999" y="1757555"/>
                  <a:pt x="311156" y="1866899"/>
                </a:cubicBezTo>
                <a:cubicBezTo>
                  <a:pt x="150977" y="1837813"/>
                  <a:pt x="2473" y="1732208"/>
                  <a:pt x="0" y="1555743"/>
                </a:cubicBezTo>
                <a:cubicBezTo>
                  <a:pt x="-83400" y="1008765"/>
                  <a:pt x="-24442" y="846257"/>
                  <a:pt x="0" y="311156"/>
                </a:cubicBezTo>
                <a:close/>
              </a:path>
              <a:path w="6724649" h="1866899" stroke="0" extrusionOk="0">
                <a:moveTo>
                  <a:pt x="0" y="311156"/>
                </a:moveTo>
                <a:cubicBezTo>
                  <a:pt x="16811" y="140300"/>
                  <a:pt x="132924" y="12682"/>
                  <a:pt x="311156" y="0"/>
                </a:cubicBezTo>
                <a:cubicBezTo>
                  <a:pt x="2248666" y="96512"/>
                  <a:pt x="3448853" y="-165548"/>
                  <a:pt x="6413493" y="0"/>
                </a:cubicBezTo>
                <a:cubicBezTo>
                  <a:pt x="6594991" y="242"/>
                  <a:pt x="6755016" y="144268"/>
                  <a:pt x="6724649" y="311156"/>
                </a:cubicBezTo>
                <a:cubicBezTo>
                  <a:pt x="6613366" y="550341"/>
                  <a:pt x="6653279" y="1336805"/>
                  <a:pt x="6724649" y="1555743"/>
                </a:cubicBezTo>
                <a:cubicBezTo>
                  <a:pt x="6730020" y="1698718"/>
                  <a:pt x="6597645" y="1861328"/>
                  <a:pt x="6413493" y="1866899"/>
                </a:cubicBezTo>
                <a:cubicBezTo>
                  <a:pt x="5200803" y="2028611"/>
                  <a:pt x="965642" y="2010521"/>
                  <a:pt x="311156" y="1866899"/>
                </a:cubicBezTo>
                <a:cubicBezTo>
                  <a:pt x="147634" y="1862504"/>
                  <a:pt x="7850" y="1724217"/>
                  <a:pt x="0" y="1555743"/>
                </a:cubicBezTo>
                <a:cubicBezTo>
                  <a:pt x="41429" y="1070492"/>
                  <a:pt x="27084" y="783732"/>
                  <a:pt x="0" y="311156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795C4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rong các nhà kính trồng rau thường có cửa thông khí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ể không khí được lưu thông trong nhà nhằm duy trì sự sống cho cây trồng.</a:t>
            </a:r>
            <a:endParaRPr kumimoji="0" lang="vi-VN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/>
          <p:cNvSpPr/>
          <p:nvPr/>
        </p:nvSpPr>
        <p:spPr>
          <a:xfrm>
            <a:off x="5143502" y="4572000"/>
            <a:ext cx="6734174" cy="1762125"/>
          </a:xfrm>
          <a:custGeom>
            <a:avLst/>
            <a:gdLst>
              <a:gd name="connsiteX0" fmla="*/ 0 w 6734174"/>
              <a:gd name="connsiteY0" fmla="*/ 293693 h 1762125"/>
              <a:gd name="connsiteX1" fmla="*/ 293693 w 6734174"/>
              <a:gd name="connsiteY1" fmla="*/ 0 h 1762125"/>
              <a:gd name="connsiteX2" fmla="*/ 6440481 w 6734174"/>
              <a:gd name="connsiteY2" fmla="*/ 0 h 1762125"/>
              <a:gd name="connsiteX3" fmla="*/ 6734174 w 6734174"/>
              <a:gd name="connsiteY3" fmla="*/ 293693 h 1762125"/>
              <a:gd name="connsiteX4" fmla="*/ 6734174 w 6734174"/>
              <a:gd name="connsiteY4" fmla="*/ 1468432 h 1762125"/>
              <a:gd name="connsiteX5" fmla="*/ 6440481 w 6734174"/>
              <a:gd name="connsiteY5" fmla="*/ 1762125 h 1762125"/>
              <a:gd name="connsiteX6" fmla="*/ 293693 w 6734174"/>
              <a:gd name="connsiteY6" fmla="*/ 1762125 h 1762125"/>
              <a:gd name="connsiteX7" fmla="*/ 0 w 6734174"/>
              <a:gd name="connsiteY7" fmla="*/ 1468432 h 1762125"/>
              <a:gd name="connsiteX8" fmla="*/ 0 w 6734174"/>
              <a:gd name="connsiteY8" fmla="*/ 293693 h 1762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4174" h="1762125" fill="none" extrusionOk="0">
                <a:moveTo>
                  <a:pt x="0" y="293693"/>
                </a:moveTo>
                <a:cubicBezTo>
                  <a:pt x="-329" y="137363"/>
                  <a:pt x="133278" y="32167"/>
                  <a:pt x="293693" y="0"/>
                </a:cubicBezTo>
                <a:cubicBezTo>
                  <a:pt x="2943652" y="-123866"/>
                  <a:pt x="5459280" y="81108"/>
                  <a:pt x="6440481" y="0"/>
                </a:cubicBezTo>
                <a:cubicBezTo>
                  <a:pt x="6618319" y="-24026"/>
                  <a:pt x="6725050" y="132244"/>
                  <a:pt x="6734174" y="293693"/>
                </a:cubicBezTo>
                <a:cubicBezTo>
                  <a:pt x="6816070" y="827768"/>
                  <a:pt x="6636181" y="910204"/>
                  <a:pt x="6734174" y="1468432"/>
                </a:cubicBezTo>
                <a:cubicBezTo>
                  <a:pt x="6739716" y="1615918"/>
                  <a:pt x="6606026" y="1768190"/>
                  <a:pt x="6440481" y="1762125"/>
                </a:cubicBezTo>
                <a:cubicBezTo>
                  <a:pt x="5265173" y="1744270"/>
                  <a:pt x="1599019" y="1652781"/>
                  <a:pt x="293693" y="1762125"/>
                </a:cubicBezTo>
                <a:cubicBezTo>
                  <a:pt x="141082" y="1738216"/>
                  <a:pt x="1150" y="1632782"/>
                  <a:pt x="0" y="1468432"/>
                </a:cubicBezTo>
                <a:cubicBezTo>
                  <a:pt x="30714" y="1075260"/>
                  <a:pt x="48599" y="704494"/>
                  <a:pt x="0" y="293693"/>
                </a:cubicBezTo>
                <a:close/>
              </a:path>
              <a:path w="6734174" h="1762125" stroke="0" extrusionOk="0">
                <a:moveTo>
                  <a:pt x="0" y="293693"/>
                </a:moveTo>
                <a:cubicBezTo>
                  <a:pt x="7603" y="131939"/>
                  <a:pt x="119580" y="23658"/>
                  <a:pt x="293693" y="0"/>
                </a:cubicBezTo>
                <a:cubicBezTo>
                  <a:pt x="3045394" y="96512"/>
                  <a:pt x="4753888" y="-165548"/>
                  <a:pt x="6440481" y="0"/>
                </a:cubicBezTo>
                <a:cubicBezTo>
                  <a:pt x="6627872" y="632"/>
                  <a:pt x="6751943" y="134393"/>
                  <a:pt x="6734174" y="293693"/>
                </a:cubicBezTo>
                <a:cubicBezTo>
                  <a:pt x="6795486" y="421779"/>
                  <a:pt x="6741311" y="1288428"/>
                  <a:pt x="6734174" y="1468432"/>
                </a:cubicBezTo>
                <a:cubicBezTo>
                  <a:pt x="6735985" y="1620897"/>
                  <a:pt x="6612446" y="1757705"/>
                  <a:pt x="6440481" y="1762125"/>
                </a:cubicBezTo>
                <a:cubicBezTo>
                  <a:pt x="4182455" y="1923837"/>
                  <a:pt x="3183326" y="1905747"/>
                  <a:pt x="293693" y="1762125"/>
                </a:cubicBezTo>
                <a:cubicBezTo>
                  <a:pt x="158047" y="1748105"/>
                  <a:pt x="20834" y="1621681"/>
                  <a:pt x="0" y="1468432"/>
                </a:cubicBezTo>
                <a:cubicBezTo>
                  <a:pt x="-89826" y="1036679"/>
                  <a:pt x="-26364" y="607300"/>
                  <a:pt x="0" y="293693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795C4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Người ta sục không khí vào bể cá cảnh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ể tăng lượng không khí trong nước duy trì sự sống cho cá.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00+ hình ảnh chibi cô giáo - hinhanhsieudep.ne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48614" y="1213320"/>
            <a:ext cx="4849575" cy="645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Nhóm 52"/>
          <p:cNvGrpSpPr/>
          <p:nvPr/>
        </p:nvGrpSpPr>
        <p:grpSpPr>
          <a:xfrm>
            <a:off x="544655" y="718499"/>
            <a:ext cx="7756037" cy="4840837"/>
            <a:chOff x="-2709109" y="150330"/>
            <a:chExt cx="9293463" cy="5102325"/>
          </a:xfrm>
        </p:grpSpPr>
        <p:sp>
          <p:nvSpPr>
            <p:cNvPr id="4" name="Bong bóng Lời nói: Hình bầu dục 53"/>
            <p:cNvSpPr/>
            <p:nvPr/>
          </p:nvSpPr>
          <p:spPr>
            <a:xfrm>
              <a:off x="-2709109" y="150330"/>
              <a:ext cx="9293463" cy="5102325"/>
            </a:xfrm>
            <a:prstGeom prst="wedgeEllipseCallout">
              <a:avLst>
                <a:gd name="adj1" fmla="val 38399"/>
                <a:gd name="adj2" fmla="val 52853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 dirty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5" name="Hộp Văn bản 54"/>
            <p:cNvSpPr txBox="1"/>
            <p:nvPr/>
          </p:nvSpPr>
          <p:spPr>
            <a:xfrm>
              <a:off x="-1785472" y="1377964"/>
              <a:ext cx="7405835" cy="2724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Lấy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ví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dụ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khác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vai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trò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khí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đối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với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sự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sống</a:t>
              </a:r>
              <a:r>
                <a:rPr lang="en-US" sz="5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5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69" y="-2015600"/>
            <a:ext cx="9542585" cy="87162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5758" y="257757"/>
            <a:ext cx="7931583" cy="41517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98" t="17636"/>
          <a:stretch>
            <a:fillRect/>
          </a:stretch>
        </p:blipFill>
        <p:spPr>
          <a:xfrm>
            <a:off x="2816520" y="1234507"/>
            <a:ext cx="6365360" cy="5623493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1182685" y="5848315"/>
            <a:ext cx="627521" cy="401735"/>
            <a:chOff x="10682682" y="5470524"/>
            <a:chExt cx="1334089" cy="854076"/>
          </a:xfrm>
        </p:grpSpPr>
        <p:pic>
          <p:nvPicPr>
            <p:cNvPr id="9" name="图形 8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 rot="19154618">
              <a:off x="11162695" y="5470524"/>
              <a:ext cx="854076" cy="854076"/>
            </a:xfrm>
            <a:prstGeom prst="rect">
              <a:avLst/>
            </a:prstGeom>
          </p:spPr>
        </p:pic>
        <p:pic>
          <p:nvPicPr>
            <p:cNvPr id="10" name="图形 9"/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 rot="16200000">
              <a:off x="11139555" y="5382465"/>
              <a:ext cx="117339" cy="1031085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73333" y="471149"/>
            <a:ext cx="7450081" cy="37484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00+ hình ảnh chibi cô giáo - hinhanhsieudep.ne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48614" y="1213320"/>
            <a:ext cx="4849575" cy="645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Nhóm 52"/>
          <p:cNvGrpSpPr/>
          <p:nvPr/>
        </p:nvGrpSpPr>
        <p:grpSpPr>
          <a:xfrm>
            <a:off x="544655" y="718499"/>
            <a:ext cx="7756037" cy="4840837"/>
            <a:chOff x="-2709109" y="150330"/>
            <a:chExt cx="9293463" cy="5102325"/>
          </a:xfrm>
        </p:grpSpPr>
        <p:sp>
          <p:nvSpPr>
            <p:cNvPr id="4" name="Bong bóng Lời nói: Hình bầu dục 53"/>
            <p:cNvSpPr/>
            <p:nvPr/>
          </p:nvSpPr>
          <p:spPr>
            <a:xfrm>
              <a:off x="-2709109" y="150330"/>
              <a:ext cx="9293463" cy="5102325"/>
            </a:xfrm>
            <a:prstGeom prst="wedgeEllipseCallout">
              <a:avLst>
                <a:gd name="adj1" fmla="val 38399"/>
                <a:gd name="adj2" fmla="val 52853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 dirty="0">
                <a:solidFill>
                  <a:srgbClr val="D6F4F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5" name="Hộp Văn bản 54"/>
            <p:cNvSpPr txBox="1"/>
            <p:nvPr/>
          </p:nvSpPr>
          <p:spPr>
            <a:xfrm>
              <a:off x="-2013733" y="1066739"/>
              <a:ext cx="7902709" cy="3600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72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Làm</a:t>
              </a:r>
              <a:r>
                <a:rPr lang="en-US" sz="72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thế</a:t>
              </a:r>
              <a:r>
                <a:rPr lang="en-US" sz="72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nào</a:t>
              </a:r>
              <a:r>
                <a:rPr lang="en-US" sz="72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để</a:t>
              </a:r>
              <a:r>
                <a:rPr lang="en-US" sz="72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tắt</a:t>
              </a:r>
              <a:r>
                <a:rPr lang="en-US" sz="72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ngọn</a:t>
              </a:r>
              <a:r>
                <a:rPr lang="en-US" sz="72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nến</a:t>
              </a:r>
              <a:r>
                <a:rPr lang="en-US" sz="72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mà</a:t>
              </a:r>
              <a:r>
                <a:rPr lang="en-US" sz="72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không</a:t>
              </a:r>
              <a:r>
                <a:rPr lang="en-US" sz="72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cần</a:t>
              </a:r>
              <a:r>
                <a:rPr lang="en-US" sz="72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thổi</a:t>
              </a:r>
              <a:r>
                <a:rPr lang="en-US" sz="7200" b="1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candle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48" y="1228722"/>
            <a:ext cx="2268221" cy="4536444"/>
          </a:xfrm>
          <a:prstGeom prst="rect">
            <a:avLst/>
          </a:prstGeom>
        </p:spPr>
      </p:pic>
      <p:sp>
        <p:nvSpPr>
          <p:cNvPr id="4" name="Rectangle: Rounded Corners 2"/>
          <p:cNvSpPr/>
          <p:nvPr/>
        </p:nvSpPr>
        <p:spPr>
          <a:xfrm>
            <a:off x="5576095" y="2486569"/>
            <a:ext cx="5482430" cy="2037805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lấy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lọ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nhỏ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úp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ngọn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nến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6" name="Picture 5" descr="A clear glass bottle with a black background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628775" y="742950"/>
            <a:ext cx="9563100" cy="5486400"/>
          </a:xfrm>
          <a:prstGeom prst="rect">
            <a:avLst/>
          </a:prstGeom>
        </p:spPr>
      </p:pic>
      <p:pic>
        <p:nvPicPr>
          <p:cNvPr id="8" name="Picture 7" descr="A close up of a candle&#10;&#10;Description automatically generate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50" y="1276350"/>
            <a:ext cx="2262188" cy="4524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98" t="17636"/>
          <a:stretch>
            <a:fillRect/>
          </a:stretch>
        </p:blipFill>
        <p:spPr>
          <a:xfrm>
            <a:off x="2816520" y="1234507"/>
            <a:ext cx="6365360" cy="5623493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1182685" y="5848315"/>
            <a:ext cx="627521" cy="401735"/>
            <a:chOff x="10682682" y="5470524"/>
            <a:chExt cx="1334089" cy="854076"/>
          </a:xfrm>
        </p:grpSpPr>
        <p:pic>
          <p:nvPicPr>
            <p:cNvPr id="9" name="图形 8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 rot="19154618">
              <a:off x="11162695" y="5470524"/>
              <a:ext cx="854076" cy="854076"/>
            </a:xfrm>
            <a:prstGeom prst="rect">
              <a:avLst/>
            </a:prstGeom>
          </p:spPr>
        </p:pic>
        <p:pic>
          <p:nvPicPr>
            <p:cNvPr id="10" name="图形 9"/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 rot="16200000">
              <a:off x="11139555" y="5382465"/>
              <a:ext cx="117339" cy="1031085"/>
            </a:xfrm>
            <a:prstGeom prst="rect">
              <a:avLst/>
            </a:prstGeom>
          </p:spPr>
        </p:pic>
      </p:grpSp>
      <p:sp>
        <p:nvSpPr>
          <p:cNvPr id="2" name="文本框 3"/>
          <p:cNvSpPr txBox="1"/>
          <p:nvPr/>
        </p:nvSpPr>
        <p:spPr>
          <a:xfrm>
            <a:off x="2758366" y="186872"/>
            <a:ext cx="590938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solidFill>
                    <a:srgbClr val="0F863B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solidFill>
                    <a:srgbClr val="0F863B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altLang="zh-CN" sz="6600" b="1" i="0" u="none" strike="noStrike" kern="1200" cap="none" spc="0" normalizeH="0" noProof="0" dirty="0">
                <a:ln>
                  <a:solidFill>
                    <a:srgbClr val="0F863B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6600" b="1" i="0" u="none" strike="noStrike" kern="1200" cap="none" spc="0" normalizeH="0" noProof="0" dirty="0" err="1">
                <a:ln>
                  <a:solidFill>
                    <a:srgbClr val="0F863B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kumimoji="0" lang="en-US" altLang="zh-CN" sz="6600" b="1" i="0" u="none" strike="noStrike" kern="1200" cap="none" spc="0" normalizeH="0" noProof="0" dirty="0">
                <a:ln>
                  <a:solidFill>
                    <a:srgbClr val="0F863B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6600" b="1" i="0" u="none" strike="noStrike" kern="1200" cap="none" spc="0" normalizeH="0" noProof="0" dirty="0" err="1">
                <a:ln>
                  <a:solidFill>
                    <a:srgbClr val="0F863B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kiến</a:t>
            </a:r>
            <a:r>
              <a:rPr kumimoji="0" lang="en-US" altLang="zh-CN" sz="6600" b="1" i="0" u="none" strike="noStrike" kern="1200" cap="none" spc="0" normalizeH="0" noProof="0" dirty="0">
                <a:ln>
                  <a:solidFill>
                    <a:srgbClr val="0F863B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6600" b="1" i="0" u="none" strike="noStrike" kern="1200" cap="none" spc="0" normalizeH="0" noProof="0" dirty="0" err="1">
                <a:ln>
                  <a:solidFill>
                    <a:srgbClr val="0F863B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endParaRPr kumimoji="0" lang="zh-CN" altLang="en-US" sz="6600" b="1" i="0" u="none" strike="noStrike" kern="1200" cap="none" spc="0" normalizeH="0" baseline="0" noProof="0" dirty="0">
              <a:ln>
                <a:solidFill>
                  <a:srgbClr val="0F863B"/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anose="020B0604030504040204" pitchFamily="34" charset="0"/>
              <a:ea typeface="字魂59号-创粗黑" panose="00000500000000000000" pitchFamily="2" charset="-122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476875" y="1453697"/>
            <a:ext cx="59626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60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altLang="zh-CN" sz="60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60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altLang="zh-CN" sz="60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1: Vai </a:t>
            </a:r>
            <a:r>
              <a:rPr lang="en-US" altLang="zh-CN" sz="60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altLang="zh-CN" sz="60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60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altLang="zh-CN" sz="60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60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altLang="zh-CN" sz="60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60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r>
              <a:rPr lang="en-US" altLang="zh-CN" sz="60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60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đối</a:t>
            </a:r>
            <a:r>
              <a:rPr lang="en-US" altLang="zh-CN" sz="60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60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altLang="zh-CN" sz="60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60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altLang="zh-CN" sz="60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60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cháy</a:t>
            </a:r>
            <a:endParaRPr kumimoji="0" lang="zh-CN" altLang="en-US" sz="6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anose="020B0604030504040204" pitchFamily="34" charset="0"/>
              <a:ea typeface="字魂59号-创粗黑" panose="00000500000000000000" pitchFamily="2" charset="-122"/>
              <a:cs typeface="Tahoma" panose="020B0604030504040204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73" y="906375"/>
            <a:ext cx="6296639" cy="57513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9551" y="157729"/>
            <a:ext cx="1183005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just" defTabSz="914400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</a:rPr>
              <a:t>Chuẩn bị: </a:t>
            </a: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</a:rPr>
              <a:t>3 cốc nến, 1 lọ thủy tinh to, 1 lọ thủy tinh nhỏ, 3 đế phẳng, diêm. 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4487" y="1885950"/>
            <a:ext cx="8886825" cy="3886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9625" y="5572125"/>
            <a:ext cx="10877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</a:rPr>
              <a:t>Tiến hành: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</a:rPr>
              <a:t>Thắp ba ngọn nến như nhau được đặt trên đế và úp lọ thủy tinh to, nhỏ vào hai cốc nến như hình 1.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1451" y="824479"/>
            <a:ext cx="11830050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just" defTabSz="914400">
              <a:defRPr/>
            </a:pPr>
            <a:r>
              <a:rPr lang="vi-VN" sz="2800" b="1" i="1" dirty="0">
                <a:solidFill>
                  <a:prstClr val="black"/>
                </a:solidFill>
                <a:latin typeface="Calibri" panose="020F0502020204030204" pitchFamily="34" charset="0"/>
              </a:rPr>
              <a:t>Trước khi làm thí nghiệm hãy quan sát hình 1 và dự đoán ngọn nến nào sẽ cháy lâu nhất, ngọn nến nào sẽ tắt nhanh nhất.</a:t>
            </a:r>
            <a:endParaRPr kumimoji="0" lang="en-US" sz="28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í nghiệm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749</Words>
  <Application>Microsoft Office PowerPoint</Application>
  <PresentationFormat>Widescreen</PresentationFormat>
  <Paragraphs>58</Paragraphs>
  <Slides>25</Slides>
  <Notes>24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Calibri</vt:lpstr>
      <vt:lpstr>等线</vt:lpstr>
      <vt:lpstr>Georgia</vt:lpstr>
      <vt:lpstr>Tahoma</vt:lpstr>
      <vt:lpstr>Times New Roman</vt:lpstr>
      <vt:lpstr>字魂59号-创粗黑</vt:lpstr>
      <vt:lpstr>Office 主题​​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nguye</cp:lastModifiedBy>
  <cp:revision>42</cp:revision>
  <dcterms:created xsi:type="dcterms:W3CDTF">2023-07-22T13:22:00Z</dcterms:created>
  <dcterms:modified xsi:type="dcterms:W3CDTF">2024-05-02T05:13:14Z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8474E89840C7421BB4CA3FA189981BCF</vt:lpwstr>
  </property>
  <property fmtid="{D5CDD505-2E9C-101B-9397-08002B2CF9AE}" pid="3" name="KSOProductBuildVer">
    <vt:lpwstr>1033-11.2.0.11537</vt:lpwstr>
  </property>
</Properties>
</file>