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</p:sldMasterIdLst>
  <p:notesMasterIdLst>
    <p:notesMasterId r:id="rId26"/>
  </p:notesMasterIdLst>
  <p:sldIdLst>
    <p:sldId id="357" r:id="rId4"/>
    <p:sldId id="358" r:id="rId5"/>
    <p:sldId id="359" r:id="rId6"/>
    <p:sldId id="374" r:id="rId7"/>
    <p:sldId id="354" r:id="rId8"/>
    <p:sldId id="360" r:id="rId9"/>
    <p:sldId id="340" r:id="rId10"/>
    <p:sldId id="366" r:id="rId11"/>
    <p:sldId id="365" r:id="rId12"/>
    <p:sldId id="263" r:id="rId13"/>
    <p:sldId id="367" r:id="rId14"/>
    <p:sldId id="375" r:id="rId15"/>
    <p:sldId id="376" r:id="rId16"/>
    <p:sldId id="377" r:id="rId17"/>
    <p:sldId id="378" r:id="rId18"/>
    <p:sldId id="379" r:id="rId19"/>
    <p:sldId id="361" r:id="rId20"/>
    <p:sldId id="264" r:id="rId21"/>
    <p:sldId id="380" r:id="rId22"/>
    <p:sldId id="373" r:id="rId23"/>
    <p:sldId id="362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0C1"/>
    <a:srgbClr val="F4C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6CCC6-006B-4F0B-A4B2-2FBC9B3DB68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EACAA-6A60-4FBD-9DA4-32FB12A9C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10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2478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1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0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4682874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文框 6">
            <a:extLst>
              <a:ext uri="{FF2B5EF4-FFF2-40B4-BE49-F238E27FC236}">
                <a16:creationId xmlns:a16="http://schemas.microsoft.com/office/drawing/2014/main" xmlns="" id="{37222E41-4B38-46D2-84BB-1F05C3849F6C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0BA3D50F-CC80-4F5B-B51E-7D1884D27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F7A1D87E-969D-4B0E-AD89-70060ABB2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373401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文框 6">
            <a:extLst>
              <a:ext uri="{FF2B5EF4-FFF2-40B4-BE49-F238E27FC236}">
                <a16:creationId xmlns:a16="http://schemas.microsoft.com/office/drawing/2014/main" xmlns="" id="{89CC1AFE-07C7-4EE1-B4B2-69116D841501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8541943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4C47E4C6-B78F-439C-BBDD-EEFAE8E88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5CD13D1B-F8EF-4988-9001-B90002E3B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026336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9836167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165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73320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8261-940E-418E-9D7E-87AEE8FBC64B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2FC11-E6C3-42FB-BE0F-EA92CB58407F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7527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31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95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22011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361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680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045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933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978094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737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636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177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713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0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59111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585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60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879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8808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1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l="40850" t="7222" r="7067" b="14722"/>
          <a:stretch/>
        </p:blipFill>
        <p:spPr>
          <a:xfrm rot="14540938">
            <a:off x="8766024" y="11724"/>
            <a:ext cx="1982188" cy="1881739"/>
          </a:xfrm>
          <a:prstGeom prst="teardrop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0692478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7485510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6">
            <a:extLst>
              <a:ext uri="{FF2B5EF4-FFF2-40B4-BE49-F238E27FC236}">
                <a16:creationId xmlns:a16="http://schemas.microsoft.com/office/drawing/2014/main" xmlns="" id="{EB860E48-C92F-4211-BC95-B79D308CF20D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78874060-8E29-45EC-A816-4B5547A4F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C94A973E-C8AE-421A-BD0A-4F821A6CD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0341922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B5592DAD-D856-48DB-823B-B67FA8840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2159089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338B36F-D5B9-4013-A64E-E76B4E42DB4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91E1E12E-EDE8-4573-9F28-B2E519691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4B9B10F-5259-4CB6-9E4D-72F9574EA31F}"/>
                </a:ext>
              </a:extLst>
            </p:cNvPr>
            <p:cNvSpPr/>
            <p:nvPr userDrawn="1"/>
          </p:nvSpPr>
          <p:spPr>
            <a:xfrm>
              <a:off x="5410200" y="6083300"/>
              <a:ext cx="1498600" cy="584200"/>
            </a:xfrm>
            <a:prstGeom prst="rect">
              <a:avLst/>
            </a:prstGeom>
            <a:solidFill>
              <a:srgbClr val="F0A3C3"/>
            </a:solidFill>
            <a:ln>
              <a:solidFill>
                <a:srgbClr val="F0A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375570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0.jpe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75BF2E6-8C10-3339-42DE-B721B84025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0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5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9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181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18281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48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ogue-ExtraBold" panose="020B0500000000000000" pitchFamily="34" charset="0"/>
                    <a:cs typeface="Calibri" panose="020F0502020204030204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17CB38-01EF-B438-C154-6ACCEDF00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783" y="2405530"/>
            <a:ext cx="6437934" cy="2389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5EEEB3F-E11F-9A47-FB5C-9BFCF416DE96}"/>
              </a:ext>
            </a:extLst>
          </p:cNvPr>
          <p:cNvGrpSpPr/>
          <p:nvPr/>
        </p:nvGrpSpPr>
        <p:grpSpPr>
          <a:xfrm>
            <a:off x="4167130" y="62079"/>
            <a:ext cx="7893428" cy="5420503"/>
            <a:chOff x="1047524" y="-365000"/>
            <a:chExt cx="7615645" cy="5512526"/>
          </a:xfrm>
        </p:grpSpPr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55125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E5909E0-47E7-938C-F466-1DB14CF78037}"/>
                </a:ext>
              </a:extLst>
            </p:cNvPr>
            <p:cNvSpPr txBox="1"/>
            <p:nvPr/>
          </p:nvSpPr>
          <p:spPr>
            <a:xfrm>
              <a:off x="1945674" y="1924811"/>
              <a:ext cx="5955698" cy="1471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4B94BFC-7C66-833F-9973-3B957A88F70E}"/>
              </a:ext>
            </a:extLst>
          </p:cNvPr>
          <p:cNvGrpSpPr/>
          <p:nvPr/>
        </p:nvGrpSpPr>
        <p:grpSpPr>
          <a:xfrm>
            <a:off x="441990" y="5798714"/>
            <a:ext cx="4160208" cy="1533324"/>
            <a:chOff x="713015" y="309923"/>
            <a:chExt cx="4001042" cy="1927275"/>
          </a:xfrm>
        </p:grpSpPr>
        <p:sp>
          <p:nvSpPr>
            <p:cNvPr id="19" name="Rectangle: Rounded Corners 69">
              <a:extLst>
                <a:ext uri="{FF2B5EF4-FFF2-40B4-BE49-F238E27FC236}">
                  <a16:creationId xmlns:a16="http://schemas.microsoft.com/office/drawing/2014/main" xmlns="" id="{ED03F842-A1C1-DA7A-21C5-C1D48C650EA9}"/>
                </a:ext>
              </a:extLst>
            </p:cNvPr>
            <p:cNvSpPr/>
            <p:nvPr/>
          </p:nvSpPr>
          <p:spPr>
            <a:xfrm>
              <a:off x="713015" y="309923"/>
              <a:ext cx="4001042" cy="1022488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E29D8AE-E7D8-40BA-AC8D-EB118EFB2B52}"/>
                </a:ext>
              </a:extLst>
            </p:cNvPr>
            <p:cNvSpPr txBox="1"/>
            <p:nvPr/>
          </p:nvSpPr>
          <p:spPr>
            <a:xfrm>
              <a:off x="713015" y="418992"/>
              <a:ext cx="4001042" cy="1818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Thảo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4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Kitten" pitchFamily="50" charset="0"/>
                <a:ea typeface="微软雅黑"/>
                <a:cs typeface="+mn-cs"/>
              </a:endParaRPr>
            </a:p>
          </p:txBody>
        </p:sp>
      </p:grpSp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335344" y="1723080"/>
            <a:ext cx="4464522" cy="419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472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5AFB57A-944E-B4C9-15BF-3B18F4B402DE}"/>
              </a:ext>
            </a:extLst>
          </p:cNvPr>
          <p:cNvGrpSpPr/>
          <p:nvPr/>
        </p:nvGrpSpPr>
        <p:grpSpPr>
          <a:xfrm>
            <a:off x="790575" y="454717"/>
            <a:ext cx="2981325" cy="183128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xmlns="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803AD19-B78D-107B-1CC1-524E82DE985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Chậm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1D24A0-4A82-4495-24EA-75BD9AE1C070}"/>
              </a:ext>
            </a:extLst>
          </p:cNvPr>
          <p:cNvSpPr txBox="1"/>
          <p:nvPr/>
        </p:nvSpPr>
        <p:spPr>
          <a:xfrm>
            <a:off x="4410074" y="496115"/>
            <a:ext cx="689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Rùa nhích từng bước khá chậm.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951CD4-EA09-CEA3-CC38-4516D460C196}"/>
              </a:ext>
            </a:extLst>
          </p:cNvPr>
          <p:cNvSpPr txBox="1"/>
          <p:nvPr/>
        </p:nvSpPr>
        <p:spPr>
          <a:xfrm>
            <a:off x="4381499" y="135628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Ốc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sên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0A24E93-C5D6-50D2-5D7F-87BE3419E3B8}"/>
              </a:ext>
            </a:extLst>
          </p:cNvPr>
          <p:cNvGrpSpPr/>
          <p:nvPr/>
        </p:nvGrpSpPr>
        <p:grpSpPr>
          <a:xfrm>
            <a:off x="857250" y="3102667"/>
            <a:ext cx="2981325" cy="1831283"/>
            <a:chOff x="4669971" y="1083367"/>
            <a:chExt cx="5774633" cy="5774633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CA721D00-CDE5-C54B-04E9-B55C1DC89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7F945D0-9981-C0AD-DD20-1944F98E240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N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hanh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852EC4-75AF-42BF-2E02-53AFF1F5A9A5}"/>
              </a:ext>
            </a:extLst>
          </p:cNvPr>
          <p:cNvSpPr txBox="1"/>
          <p:nvPr/>
        </p:nvSpPr>
        <p:spPr>
          <a:xfrm>
            <a:off x="4495799" y="3029765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Con mèo chạy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khá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5FE376-4707-55CD-40B4-22591E347979}"/>
              </a:ext>
            </a:extLst>
          </p:cNvPr>
          <p:cNvSpPr txBox="1"/>
          <p:nvPr/>
        </p:nvSpPr>
        <p:spPr>
          <a:xfrm>
            <a:off x="4448174" y="400423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89F66E1-07A9-19C0-E4F2-19B9CD1BD535}"/>
              </a:ext>
            </a:extLst>
          </p:cNvPr>
          <p:cNvSpPr txBox="1"/>
          <p:nvPr/>
        </p:nvSpPr>
        <p:spPr>
          <a:xfrm>
            <a:off x="4495799" y="4937684"/>
            <a:ext cx="7267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Báo đang lao đi rất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1C256D-E77A-1F0A-7169-FE99E719D03D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từ phù hợp thay cho mỗi ô vuông trong bảng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D48195-7FD2-47B7-C1A9-CBEC9E259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B8C729-6341-494C-C014-74DD7E30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6" y="1971674"/>
            <a:ext cx="10723793" cy="31718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9CAC110-CE1E-9570-527D-CF21344C3B5D}"/>
              </a:ext>
            </a:extLst>
          </p:cNvPr>
          <p:cNvSpPr/>
          <p:nvPr/>
        </p:nvSpPr>
        <p:spPr>
          <a:xfrm>
            <a:off x="6858000" y="3114675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au,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chót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1426712-690B-B3B1-96C1-E66BD650A2B0}"/>
              </a:ext>
            </a:extLst>
          </p:cNvPr>
          <p:cNvSpPr/>
          <p:nvPr/>
        </p:nvSpPr>
        <p:spPr>
          <a:xfrm>
            <a:off x="1438275" y="3743325"/>
            <a:ext cx="1781175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74C24E5-B33F-6DBE-C289-48D9533ADCA0}"/>
              </a:ext>
            </a:extLst>
          </p:cNvPr>
          <p:cNvSpPr/>
          <p:nvPr/>
        </p:nvSpPr>
        <p:spPr>
          <a:xfrm>
            <a:off x="6838950" y="381000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7241B2B-83F6-7B51-A11E-93736D2F851B}"/>
              </a:ext>
            </a:extLst>
          </p:cNvPr>
          <p:cNvSpPr/>
          <p:nvPr/>
        </p:nvSpPr>
        <p:spPr>
          <a:xfrm>
            <a:off x="1485900" y="4371975"/>
            <a:ext cx="190500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FFC38F9-8FE6-546E-4D0F-973DDEA05005}"/>
              </a:ext>
            </a:extLst>
          </p:cNvPr>
          <p:cNvSpPr/>
          <p:nvPr/>
        </p:nvSpPr>
        <p:spPr>
          <a:xfrm>
            <a:off x="7010400" y="440055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rì, xanh biếc, xanh ngắt, xanh lè, xanh lét…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42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014DED-3AAE-F218-5874-AC5BF519473C}"/>
              </a:ext>
            </a:extLst>
          </p:cNvPr>
          <p:cNvSpPr txBox="1"/>
          <p:nvPr/>
        </p:nvSpPr>
        <p:spPr>
          <a:xfrm>
            <a:off x="1762125" y="323850"/>
            <a:ext cx="999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Từ ngữ nào có thể thay thế cho từ ngữ in đậm trong đoạn văn dưới đây?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FCEDE3D-9E6C-2B2F-FA8B-44EC962D491B}"/>
              </a:ext>
            </a:extLst>
          </p:cNvPr>
          <p:cNvSpPr/>
          <p:nvPr/>
        </p:nvSpPr>
        <p:spPr>
          <a:xfrm>
            <a:off x="466725" y="466725"/>
            <a:ext cx="1400175" cy="5238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91E7F4-4182-3B6D-CFD3-656D22F5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2" y="1614487"/>
            <a:ext cx="7423036" cy="110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68556A-364C-0702-5097-D70B83DC65A3}"/>
              </a:ext>
            </a:extLst>
          </p:cNvPr>
          <p:cNvSpPr txBox="1"/>
          <p:nvPr/>
        </p:nvSpPr>
        <p:spPr>
          <a:xfrm>
            <a:off x="717478" y="3085530"/>
            <a:ext cx="108336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vàng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theo màu nắng. Những đám mây trôi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chậm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trên nền trời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hơi xanh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như dùng dằng chờ gió đến đẩy đi. Chờ mãi gió không tới, mây lại đứng soi mình xuống mặt hồ nước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trong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phẳng lặng.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246A0B27-3C88-0E99-EEA8-391D1C4B38B9}"/>
              </a:ext>
            </a:extLst>
          </p:cNvPr>
          <p:cNvSpPr/>
          <p:nvPr/>
        </p:nvSpPr>
        <p:spPr>
          <a:xfrm>
            <a:off x="6353174" y="3552825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14C528AF-11B9-AB1A-D6A8-ABD08EE2D52E}"/>
              </a:ext>
            </a:extLst>
          </p:cNvPr>
          <p:cNvSpPr/>
          <p:nvPr/>
        </p:nvSpPr>
        <p:spPr>
          <a:xfrm>
            <a:off x="2876549" y="3962400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532A81D5-6938-013B-0439-8D3A504464A8}"/>
              </a:ext>
            </a:extLst>
          </p:cNvPr>
          <p:cNvSpPr/>
          <p:nvPr/>
        </p:nvSpPr>
        <p:spPr>
          <a:xfrm>
            <a:off x="6343649" y="3971925"/>
            <a:ext cx="160972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7BF8E6F6-CC2C-DD63-085A-25D14B9FBC31}"/>
              </a:ext>
            </a:extLst>
          </p:cNvPr>
          <p:cNvSpPr/>
          <p:nvPr/>
        </p:nvSpPr>
        <p:spPr>
          <a:xfrm>
            <a:off x="2143125" y="4810125"/>
            <a:ext cx="1562100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02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Các từ ngữ được in đậm và các từ ngữ thay thế để thể hiện mức độ của đặc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08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52AC064-59EE-89A9-7879-493D90D2AC13}"/>
              </a:ext>
            </a:extLst>
          </p:cNvPr>
          <p:cNvSpPr/>
          <p:nvPr/>
        </p:nvSpPr>
        <p:spPr>
          <a:xfrm>
            <a:off x="2324100" y="400050"/>
            <a:ext cx="7315200" cy="7143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96C8F8E-3ADC-2AAF-B2F1-F9A890041F41}"/>
              </a:ext>
            </a:extLst>
          </p:cNvPr>
          <p:cNvCxnSpPr>
            <a:stCxn id="2" idx="2"/>
          </p:cNvCxnSpPr>
          <p:nvPr/>
        </p:nvCxnSpPr>
        <p:spPr>
          <a:xfrm flipH="1">
            <a:off x="2743200" y="1114425"/>
            <a:ext cx="3238500" cy="7524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7E45006-3299-52AB-7797-45718C32082F}"/>
              </a:ext>
            </a:extLst>
          </p:cNvPr>
          <p:cNvSpPr/>
          <p:nvPr/>
        </p:nvSpPr>
        <p:spPr>
          <a:xfrm>
            <a:off x="657225" y="1876425"/>
            <a:ext cx="4029075" cy="2076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hợp tính từ với </a:t>
            </a:r>
            <a:r>
              <a:rPr lang="vi-VN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hơi, khá, rất, quá,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4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868982D-63FE-2DFA-91ED-EA474CBDF4FC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981700" y="1114425"/>
            <a:ext cx="34099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407471E-541C-A944-C994-46549100B5DD}"/>
              </a:ext>
            </a:extLst>
          </p:cNvPr>
          <p:cNvSpPr/>
          <p:nvPr/>
        </p:nvSpPr>
        <p:spPr>
          <a:xfrm>
            <a:off x="5838825" y="1905000"/>
            <a:ext cx="5495925" cy="292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các tính từ thể hiện mức độ (như 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veo, trắng tinh, vàng rực, xanh xanh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các kết hợp từ tạo ra dựa trên một từ chỉ mức độ tiêu chuẩn (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thẫm, đỏ đậm, đỏ nhạt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02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52AC064-59EE-89A9-7879-493D90D2AC13}"/>
              </a:ext>
            </a:extLst>
          </p:cNvPr>
          <p:cNvSpPr/>
          <p:nvPr/>
        </p:nvSpPr>
        <p:spPr>
          <a:xfrm>
            <a:off x="1657350" y="3143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C3E554-64E8-6CBF-083D-D451FB5AC1B7}"/>
              </a:ext>
            </a:extLst>
          </p:cNvPr>
          <p:cNvSpPr txBox="1"/>
          <p:nvPr/>
        </p:nvSpPr>
        <p:spPr>
          <a:xfrm>
            <a:off x="2095500" y="2333625"/>
            <a:ext cx="8934450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VD: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hơn.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nhất.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65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, room&#10;&#10;Description automatically generated">
            <a:extLst>
              <a:ext uri="{FF2B5EF4-FFF2-40B4-BE49-F238E27FC236}">
                <a16:creationId xmlns:a16="http://schemas.microsoft.com/office/drawing/2014/main" xmlns="" id="{BDF7A61C-9CDA-D92B-C1F9-F6020E9506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23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5E915BD-DE06-C4DE-DC8C-F3C1AEBC2A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A11A057-03B6-A30B-99F5-50F932D3E1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4" t="4381"/>
          <a:stretch/>
        </p:blipFill>
        <p:spPr>
          <a:xfrm flipH="1">
            <a:off x="6907820" y="2342518"/>
            <a:ext cx="3117670" cy="507590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838F2225-867A-36A9-5B30-D9B1A930D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896949" y="2595476"/>
            <a:ext cx="3117670" cy="4509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3E9A109-B92F-5D5A-FF95-6CA86C1764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711" y1="30260" x2="21548" y2="53428"/>
                        <a14:foregroundMark x1="21548" y1="53428" x2="28452" y2="76596"/>
                        <a14:foregroundMark x1="28452" y1="76596" x2="44351" y2="81324"/>
                        <a14:foregroundMark x1="44351" y1="81324" x2="61715" y2="76359"/>
                        <a14:foregroundMark x1="61715" y1="76359" x2="67364" y2="47518"/>
                        <a14:foregroundMark x1="67364" y1="47518" x2="54603" y2="23877"/>
                        <a14:foregroundMark x1="54603" y1="23877" x2="39121" y2="23641"/>
                        <a14:foregroundMark x1="39121" y1="23641" x2="24268" y2="36879"/>
                        <a14:foregroundMark x1="24268" y1="36879" x2="20084" y2="49882"/>
                        <a14:foregroundMark x1="52301" y1="17730" x2="69456" y2="32151"/>
                        <a14:foregroundMark x1="69456" y1="32151" x2="75314" y2="51300"/>
                        <a14:foregroundMark x1="77406" y1="59102" x2="73431" y2="75650"/>
                        <a14:foregroundMark x1="73431" y1="75650" x2="73013" y2="75650"/>
                        <a14:foregroundMark x1="54393" y1="81087" x2="43096" y2="66903"/>
                        <a14:foregroundMark x1="43096" y1="66903" x2="44142" y2="45390"/>
                        <a14:foregroundMark x1="44142" y1="45390" x2="48326" y2="40426"/>
                        <a14:foregroundMark x1="57322" y1="32388" x2="44142" y2="47518"/>
                        <a14:foregroundMark x1="44142" y1="47518" x2="33264" y2="70686"/>
                        <a14:foregroundMark x1="33264" y1="70686" x2="36820" y2="82979"/>
                        <a14:foregroundMark x1="42259" y1="85343" x2="68410" y2="73759"/>
                        <a14:foregroundMark x1="68410" y1="73759" x2="69874" y2="69976"/>
                        <a14:foregroundMark x1="51255" y1="56974" x2="66318" y2="52246"/>
                        <a14:foregroundMark x1="69874" y1="26005" x2="66527" y2="19858"/>
                        <a14:foregroundMark x1="59414" y1="49409" x2="56276" y2="72813"/>
                        <a14:foregroundMark x1="72385" y1="31915" x2="70293" y2="26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4942" y="1267682"/>
            <a:ext cx="933674" cy="826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9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0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2A08D2-8855-5590-D76D-219C7B59A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1555" y="1195645"/>
            <a:ext cx="582828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40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5591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C19E77-72D7-F70C-DF74-76B38EE72F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697D91-33DE-12BB-585F-1700B44519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2B345F0-6E2E-6830-D263-E86CBDD9CEB2}"/>
              </a:ext>
            </a:extLst>
          </p:cNvPr>
          <p:cNvSpPr/>
          <p:nvPr/>
        </p:nvSpPr>
        <p:spPr>
          <a:xfrm>
            <a:off x="1819275" y="4286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7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ả gì">
            <a:hlinkClick r:id="" action="ppaction://media"/>
            <a:extLst>
              <a:ext uri="{FF2B5EF4-FFF2-40B4-BE49-F238E27FC236}">
                <a16:creationId xmlns:a16="http://schemas.microsoft.com/office/drawing/2014/main" xmlns="" id="{75871BA5-0C53-8D9F-9742-0C913F4F0B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07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7">
            <a:extLst>
              <a:ext uri="{FF2B5EF4-FFF2-40B4-BE49-F238E27FC236}">
                <a16:creationId xmlns:a16="http://schemas.microsoft.com/office/drawing/2014/main" xmlns="" id="{D07B028A-289F-E4B9-0E7D-4521ACB3C0C1}"/>
              </a:ext>
            </a:extLst>
          </p:cNvPr>
          <p:cNvSpPr/>
          <p:nvPr/>
        </p:nvSpPr>
        <p:spPr>
          <a:xfrm>
            <a:off x="2410580" y="779566"/>
            <a:ext cx="7933570" cy="144928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45F6AB5-688F-E163-66F5-C77872C9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3" t="4762"/>
          <a:stretch/>
        </p:blipFill>
        <p:spPr>
          <a:xfrm>
            <a:off x="301697" y="2561852"/>
            <a:ext cx="1962999" cy="2824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E1F0630-7522-BBB3-8F4F-FA6C5F427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1" t="2222" r="56803" b="9620"/>
          <a:stretch/>
        </p:blipFill>
        <p:spPr>
          <a:xfrm rot="443231">
            <a:off x="1353108" y="2430801"/>
            <a:ext cx="2541561" cy="2632961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52BA9FC-3B6A-B03A-1ED3-11EA40526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25992" r="29425" b="33398"/>
          <a:stretch/>
        </p:blipFill>
        <p:spPr>
          <a:xfrm>
            <a:off x="-583974" y="4110928"/>
            <a:ext cx="4781826" cy="25500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3B0E368-3231-20A0-5AEC-4FF999FAB0E6}"/>
              </a:ext>
            </a:extLst>
          </p:cNvPr>
          <p:cNvSpPr txBox="1"/>
          <p:nvPr/>
        </p:nvSpPr>
        <p:spPr>
          <a:xfrm>
            <a:off x="4714875" y="2981325"/>
            <a:ext cx="6162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lừng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to…</a:t>
            </a:r>
          </a:p>
        </p:txBody>
      </p: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Tìm từ ngữ thích hợp để tả độ cao tăng dần của mỗi con vật trong tranh: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DF660FE-4114-61ED-810F-BA9967A1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37" y="1881187"/>
            <a:ext cx="8520113" cy="2249900"/>
          </a:xfrm>
          <a:prstGeom prst="rect">
            <a:avLst/>
          </a:prstGeom>
        </p:spPr>
      </p:pic>
      <p:sp>
        <p:nvSpPr>
          <p:cNvPr id="18" name="Double Wave 17">
            <a:extLst>
              <a:ext uri="{FF2B5EF4-FFF2-40B4-BE49-F238E27FC236}">
                <a16:creationId xmlns:a16="http://schemas.microsoft.com/office/drawing/2014/main" xmlns="" id="{5CF5DF4D-45F0-3614-70A3-1D953BE01555}"/>
              </a:ext>
            </a:extLst>
          </p:cNvPr>
          <p:cNvSpPr/>
          <p:nvPr/>
        </p:nvSpPr>
        <p:spPr>
          <a:xfrm>
            <a:off x="2438400" y="4562475"/>
            <a:ext cx="1504950" cy="771525"/>
          </a:xfrm>
          <a:prstGeom prst="doubleWave">
            <a:avLst/>
          </a:prstGeom>
          <a:solidFill>
            <a:srgbClr val="F4C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xmlns="" id="{346D977B-825D-CCC8-7A89-5D58D728FA66}"/>
              </a:ext>
            </a:extLst>
          </p:cNvPr>
          <p:cNvSpPr/>
          <p:nvPr/>
        </p:nvSpPr>
        <p:spPr>
          <a:xfrm>
            <a:off x="4391025" y="4552950"/>
            <a:ext cx="1504950" cy="771525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Double Wave 33">
            <a:extLst>
              <a:ext uri="{FF2B5EF4-FFF2-40B4-BE49-F238E27FC236}">
                <a16:creationId xmlns:a16="http://schemas.microsoft.com/office/drawing/2014/main" xmlns="" id="{B26AC362-5CE7-1127-904D-76C0E46B1458}"/>
              </a:ext>
            </a:extLst>
          </p:cNvPr>
          <p:cNvSpPr/>
          <p:nvPr/>
        </p:nvSpPr>
        <p:spPr>
          <a:xfrm>
            <a:off x="6477000" y="4543425"/>
            <a:ext cx="1504950" cy="771525"/>
          </a:xfrm>
          <a:prstGeom prst="doubleWave">
            <a:avLst/>
          </a:prstGeom>
          <a:solidFill>
            <a:srgbClr val="F8C0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Double Wave 34">
            <a:extLst>
              <a:ext uri="{FF2B5EF4-FFF2-40B4-BE49-F238E27FC236}">
                <a16:creationId xmlns:a16="http://schemas.microsoft.com/office/drawing/2014/main" xmlns="" id="{ACABC93E-6246-0E8B-75B4-97AD4AC12623}"/>
              </a:ext>
            </a:extLst>
          </p:cNvPr>
          <p:cNvSpPr/>
          <p:nvPr/>
        </p:nvSpPr>
        <p:spPr>
          <a:xfrm>
            <a:off x="8639174" y="4514850"/>
            <a:ext cx="1590675" cy="771525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2891 -0.38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543 -0.3979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1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8438 -0.442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57812 -0.5048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6" y="-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Ngoài các từ này, các em còn có thể sử dụng các từ chỉ mức độ như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lắm, quá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(thường sử dụng khi nói).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C0CB29-849E-4E8F-ED15-F5E889A32AA5}"/>
              </a:ext>
            </a:extLst>
          </p:cNvPr>
          <p:cNvSpPr txBox="1"/>
          <p:nvPr/>
        </p:nvSpPr>
        <p:spPr>
          <a:xfrm>
            <a:off x="1800226" y="519651"/>
            <a:ext cx="9763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Đặt 3 câu có dùng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hơi, khá, rất, quá, lắm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kết hợp với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hoặc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886"/>
            <a:ext cx="168264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7EC801-AFD0-FCFA-00FD-40652A6A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7" y="1843087"/>
            <a:ext cx="7214457" cy="199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21D06-3B94-6BCC-3248-A35716B09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2" y="4133849"/>
            <a:ext cx="6923523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585</Words>
  <Application>Microsoft Office PowerPoint</Application>
  <PresentationFormat>Custom</PresentationFormat>
  <Paragraphs>65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主题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30</cp:revision>
  <dcterms:created xsi:type="dcterms:W3CDTF">2023-10-09T07:09:50Z</dcterms:created>
  <dcterms:modified xsi:type="dcterms:W3CDTF">2024-05-01T09:42:15Z</dcterms:modified>
</cp:coreProperties>
</file>