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6" r:id="rId3"/>
  </p:sldMasterIdLst>
  <p:notesMasterIdLst>
    <p:notesMasterId r:id="rId31"/>
  </p:notesMasterIdLst>
  <p:sldIdLst>
    <p:sldId id="417" r:id="rId4"/>
    <p:sldId id="264" r:id="rId5"/>
    <p:sldId id="343" r:id="rId6"/>
    <p:sldId id="344" r:id="rId7"/>
    <p:sldId id="345" r:id="rId8"/>
    <p:sldId id="346" r:id="rId9"/>
    <p:sldId id="416" r:id="rId10"/>
    <p:sldId id="418" r:id="rId11"/>
    <p:sldId id="423" r:id="rId12"/>
    <p:sldId id="419" r:id="rId13"/>
    <p:sldId id="435" r:id="rId14"/>
    <p:sldId id="421" r:id="rId15"/>
    <p:sldId id="436" r:id="rId16"/>
    <p:sldId id="424" r:id="rId17"/>
    <p:sldId id="437" r:id="rId18"/>
    <p:sldId id="438" r:id="rId19"/>
    <p:sldId id="428" r:id="rId20"/>
    <p:sldId id="434" r:id="rId21"/>
    <p:sldId id="439" r:id="rId22"/>
    <p:sldId id="430" r:id="rId23"/>
    <p:sldId id="429" r:id="rId24"/>
    <p:sldId id="440" r:id="rId25"/>
    <p:sldId id="441" r:id="rId26"/>
    <p:sldId id="442" r:id="rId27"/>
    <p:sldId id="443" r:id="rId28"/>
    <p:sldId id="4410" r:id="rId29"/>
    <p:sldId id="39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86" autoAdjust="0"/>
  </p:normalViewPr>
  <p:slideViewPr>
    <p:cSldViewPr snapToGrid="0">
      <p:cViewPr varScale="1">
        <p:scale>
          <a:sx n="62" d="100"/>
          <a:sy n="62" d="100"/>
        </p:scale>
        <p:origin x="-10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7DC31-CC71-4DCC-ADEB-9342BBD5534E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09675-725C-43C5-946D-3F49CA426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47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59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3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3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69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198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71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92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00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8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5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/>
              <a:t>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09675-725C-43C5-946D-3F49CA4263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61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19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30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5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50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59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55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78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2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33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00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9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0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54500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635340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4049686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200363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3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10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8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7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56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6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5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0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3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0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0A2AD-B2CE-DC4F-8015-E18525983D45}" type="datetimeFigureOut">
              <a:rPr kumimoji="1" lang="zh-CN" altLang="en-US" smtClean="0"/>
              <a:t>2024/5/1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6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7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8433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1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170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58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B8A989C-D1DD-4C6A-B8FA-CB2F4A0E961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691" y="293605"/>
            <a:ext cx="1369440" cy="13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0B1C65-CBFD-B32F-46A9-B5208A70B0DE}"/>
              </a:ext>
            </a:extLst>
          </p:cNvPr>
          <p:cNvSpPr txBox="1"/>
          <p:nvPr userDrawn="1"/>
        </p:nvSpPr>
        <p:spPr>
          <a:xfrm rot="16200000">
            <a:off x="-5913767" y="2836778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44DA456-FD25-E832-D27F-6E0CE93E9FBC}"/>
              </a:ext>
            </a:extLst>
          </p:cNvPr>
          <p:cNvSpPr txBox="1"/>
          <p:nvPr userDrawn="1"/>
        </p:nvSpPr>
        <p:spPr>
          <a:xfrm rot="16200000">
            <a:off x="13238732" y="3238927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3DEE9D-DA77-527F-9437-D38A4AEAEFC1}"/>
              </a:ext>
            </a:extLst>
          </p:cNvPr>
          <p:cNvSpPr txBox="1"/>
          <p:nvPr userDrawn="1"/>
        </p:nvSpPr>
        <p:spPr>
          <a:xfrm>
            <a:off x="3656281" y="7671935"/>
            <a:ext cx="4879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790896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4.gif"/><Relationship Id="rId18" Type="http://schemas.openxmlformats.org/officeDocument/2006/relationships/slide" Target="slide5.xml"/><Relationship Id="rId3" Type="http://schemas.microsoft.com/office/2007/relationships/media" Target="../media/media2.mp3"/><Relationship Id="rId21" Type="http://schemas.openxmlformats.org/officeDocument/2006/relationships/image" Target="../media/image18.png"/><Relationship Id="rId7" Type="http://schemas.openxmlformats.org/officeDocument/2006/relationships/audio" Target="../media/audio1.wav"/><Relationship Id="rId12" Type="http://schemas.openxmlformats.org/officeDocument/2006/relationships/slide" Target="slide7.xml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6.xml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5.png"/><Relationship Id="rId23" Type="http://schemas.openxmlformats.org/officeDocument/2006/relationships/audio" Target="../media/audio1.wav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14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14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F96884-9C22-4ACF-A882-57D58B55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975" y="1571886"/>
            <a:ext cx="939475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398" y="4823693"/>
            <a:ext cx="1664602" cy="2034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784C8B-767E-A500-9A9E-1675F6935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88C4667-CDC6-6705-8EF0-C29F866B4E58}"/>
              </a:ext>
            </a:extLst>
          </p:cNvPr>
          <p:cNvSpPr/>
          <p:nvPr/>
        </p:nvSpPr>
        <p:spPr>
          <a:xfrm>
            <a:off x="957943" y="1491342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F2923F-B8EF-7014-7BB3-90187D66FF0B}"/>
              </a:ext>
            </a:extLst>
          </p:cNvPr>
          <p:cNvSpPr txBox="1"/>
          <p:nvPr/>
        </p:nvSpPr>
        <p:spPr>
          <a:xfrm>
            <a:off x="3918857" y="1545772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ở vùng sông nước miền Tây</a:t>
            </a:r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8B9BA93-C133-4265-B45B-F6FDACB7B23A}"/>
              </a:ext>
            </a:extLst>
          </p:cNvPr>
          <p:cNvSpPr/>
          <p:nvPr/>
        </p:nvSpPr>
        <p:spPr>
          <a:xfrm>
            <a:off x="1055915" y="2917372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820C82B-45EA-EBE6-5D03-0A1415BDC021}"/>
              </a:ext>
            </a:extLst>
          </p:cNvPr>
          <p:cNvSpPr txBox="1"/>
          <p:nvPr/>
        </p:nvSpPr>
        <p:spPr>
          <a:xfrm>
            <a:off x="3973286" y="3069772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xưa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B4B8054-B94A-B2E2-3598-3EA7BF533DCA}"/>
              </a:ext>
            </a:extLst>
          </p:cNvPr>
          <p:cNvSpPr txBox="1"/>
          <p:nvPr/>
        </p:nvSpPr>
        <p:spPr>
          <a:xfrm>
            <a:off x="5998029" y="3058886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endParaRPr lang="en-US" sz="3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BE3890C-4005-7AE6-28F9-72A8BB42E260}"/>
              </a:ext>
            </a:extLst>
          </p:cNvPr>
          <p:cNvSpPr/>
          <p:nvPr/>
        </p:nvSpPr>
        <p:spPr>
          <a:xfrm>
            <a:off x="968828" y="4430485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D6BC34D-9CBC-B11C-C82B-CD74793A5E96}"/>
              </a:ext>
            </a:extLst>
          </p:cNvPr>
          <p:cNvSpPr txBox="1"/>
          <p:nvPr/>
        </p:nvSpPr>
        <p:spPr>
          <a:xfrm>
            <a:off x="4495800" y="4495801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vài cây tre già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8F133BD-241D-BC69-65BF-C176EAEF7DFB}"/>
              </a:ext>
            </a:extLst>
          </p:cNvPr>
          <p:cNvSpPr txBox="1"/>
          <p:nvPr/>
        </p:nvSpPr>
        <p:spPr>
          <a:xfrm>
            <a:off x="4517571" y="5246915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54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8" grpId="0" animBg="1"/>
      <p:bldP spid="19" grpId="0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576593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hỏi cho trạng ngữ chỉ phương tiện của mỗi câu dưới đây: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E420D7-9DED-AF50-B89A-41EEB34ECC80}"/>
              </a:ext>
            </a:extLst>
          </p:cNvPr>
          <p:cNvSpPr txBox="1"/>
          <p:nvPr/>
        </p:nvSpPr>
        <p:spPr>
          <a:xfrm>
            <a:off x="1055915" y="1992087"/>
            <a:ext cx="1013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</p:spTree>
    <p:extLst>
      <p:ext uri="{BB962C8B-B14F-4D97-AF65-F5344CB8AC3E}">
        <p14:creationId xmlns:p14="http://schemas.microsoft.com/office/powerpoint/2010/main" val="2100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2B057D-58FF-2AEE-11D8-00051757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20942"/>
            <a:ext cx="5037058" cy="50370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22182CD-F93E-6AC3-7814-00E2088F39F2}"/>
              </a:ext>
            </a:extLst>
          </p:cNvPr>
          <p:cNvSpPr/>
          <p:nvPr/>
        </p:nvSpPr>
        <p:spPr>
          <a:xfrm>
            <a:off x="849086" y="990600"/>
            <a:ext cx="73805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Xác định trạng ngữ chỉ phương tiện trong 3 câu.</a:t>
            </a:r>
            <a:endParaRPr lang="en-US" sz="4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25C908D-8EE1-20A9-83E6-597D9A950F80}"/>
              </a:ext>
            </a:extLst>
          </p:cNvPr>
          <p:cNvSpPr/>
          <p:nvPr/>
        </p:nvSpPr>
        <p:spPr>
          <a:xfrm>
            <a:off x="849086" y="2906486"/>
            <a:ext cx="76091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Đặt câu hỏi cho trạng ngữ chỉ phương tiện trong câu.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2875FC-0D22-3127-0021-2A5125DB9399}"/>
              </a:ext>
            </a:extLst>
          </p:cNvPr>
          <p:cNvSpPr txBox="1"/>
          <p:nvPr/>
        </p:nvSpPr>
        <p:spPr>
          <a:xfrm>
            <a:off x="3262608" y="605493"/>
            <a:ext cx="6039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Làm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bài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nhóm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SVN-A Love Of Thunder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4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B8DE55B-26F7-6DFF-61E3-573660BBC1F0}"/>
              </a:ext>
            </a:extLst>
          </p:cNvPr>
          <p:cNvCxnSpPr/>
          <p:nvPr/>
        </p:nvCxnSpPr>
        <p:spPr>
          <a:xfrm>
            <a:off x="1632857" y="2188028"/>
            <a:ext cx="49312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451735D2-D00E-1498-B889-D85937046671}"/>
              </a:ext>
            </a:extLst>
          </p:cNvPr>
          <p:cNvSpPr/>
          <p:nvPr/>
        </p:nvSpPr>
        <p:spPr>
          <a:xfrm>
            <a:off x="3624943" y="27867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CD235A-30E5-344D-CBFE-C238AD04C6D6}"/>
              </a:ext>
            </a:extLst>
          </p:cNvPr>
          <p:cNvSpPr txBox="1"/>
          <p:nvPr/>
        </p:nvSpPr>
        <p:spPr>
          <a:xfrm>
            <a:off x="1251857" y="3940629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thợ thủ công đã khâu thành những chiếc nón che nắng, che mưa bằng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451735D2-D00E-1498-B889-D85937046671}"/>
              </a:ext>
            </a:extLst>
          </p:cNvPr>
          <p:cNvSpPr/>
          <p:nvPr/>
        </p:nvSpPr>
        <p:spPr>
          <a:xfrm>
            <a:off x="3624943" y="33201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CD235A-30E5-344D-CBFE-C238AD04C6D6}"/>
              </a:ext>
            </a:extLst>
          </p:cNvPr>
          <p:cNvSpPr txBox="1"/>
          <p:nvPr/>
        </p:nvSpPr>
        <p:spPr>
          <a:xfrm>
            <a:off x="1230086" y="4419601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Các cô gái Thái đã chứng tỏ sự khéo, đảm đang của mình với cái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C64C441F-3A02-D1E9-B40B-953A0D4E308D}"/>
              </a:ext>
            </a:extLst>
          </p:cNvPr>
          <p:cNvCxnSpPr>
            <a:cxnSpLocks/>
          </p:cNvCxnSpPr>
          <p:nvPr/>
        </p:nvCxnSpPr>
        <p:spPr>
          <a:xfrm>
            <a:off x="1698171" y="2177142"/>
            <a:ext cx="96120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5055C1-DC07-4751-87E5-888B8A58511B}"/>
              </a:ext>
            </a:extLst>
          </p:cNvPr>
          <p:cNvCxnSpPr>
            <a:cxnSpLocks/>
          </p:cNvCxnSpPr>
          <p:nvPr/>
        </p:nvCxnSpPr>
        <p:spPr>
          <a:xfrm>
            <a:off x="1099457" y="2754085"/>
            <a:ext cx="40168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1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B8DE55B-26F7-6DFF-61E3-573660BBC1F0}"/>
              </a:ext>
            </a:extLst>
          </p:cNvPr>
          <p:cNvCxnSpPr>
            <a:cxnSpLocks/>
          </p:cNvCxnSpPr>
          <p:nvPr/>
        </p:nvCxnSpPr>
        <p:spPr>
          <a:xfrm>
            <a:off x="1632857" y="2188028"/>
            <a:ext cx="6596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451735D2-D00E-1498-B889-D85937046671}"/>
              </a:ext>
            </a:extLst>
          </p:cNvPr>
          <p:cNvSpPr/>
          <p:nvPr/>
        </p:nvSpPr>
        <p:spPr>
          <a:xfrm>
            <a:off x="3657600" y="3341914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CD235A-30E5-344D-CBFE-C238AD04C6D6}"/>
              </a:ext>
            </a:extLst>
          </p:cNvPr>
          <p:cNvSpPr txBox="1"/>
          <p:nvPr/>
        </p:nvSpPr>
        <p:spPr>
          <a:xfrm>
            <a:off x="1045028" y="4430486"/>
            <a:ext cx="8969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cái gì người dân Tây Nguyên đã làm ra cây đàn trưng có âm thanh thánh thót như tiếng chim hót, tiếng suối reo...?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 em, trạng ngữ chỉ phương tiện bổ sung thông tin gì cho câu?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xmlns="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422955" y="348792"/>
            <a:ext cx="11346089" cy="5307729"/>
          </a:xfrm>
          <a:custGeom>
            <a:avLst/>
            <a:gdLst>
              <a:gd name="connsiteX0" fmla="*/ 0 w 11346089"/>
              <a:gd name="connsiteY0" fmla="*/ 884639 h 5307729"/>
              <a:gd name="connsiteX1" fmla="*/ 884639 w 11346089"/>
              <a:gd name="connsiteY1" fmla="*/ 0 h 5307729"/>
              <a:gd name="connsiteX2" fmla="*/ 1291653 w 11346089"/>
              <a:gd name="connsiteY2" fmla="*/ 0 h 5307729"/>
              <a:gd name="connsiteX3" fmla="*/ 1890204 w 11346089"/>
              <a:gd name="connsiteY3" fmla="*/ 0 h 5307729"/>
              <a:gd name="connsiteX4" fmla="*/ 2680291 w 11346089"/>
              <a:gd name="connsiteY4" fmla="*/ 0 h 5307729"/>
              <a:gd name="connsiteX5" fmla="*/ 2991537 w 11346089"/>
              <a:gd name="connsiteY5" fmla="*/ 0 h 5307729"/>
              <a:gd name="connsiteX6" fmla="*/ 3494320 w 11346089"/>
              <a:gd name="connsiteY6" fmla="*/ 0 h 5307729"/>
              <a:gd name="connsiteX7" fmla="*/ 3805566 w 11346089"/>
              <a:gd name="connsiteY7" fmla="*/ 0 h 5307729"/>
              <a:gd name="connsiteX8" fmla="*/ 4404117 w 11346089"/>
              <a:gd name="connsiteY8" fmla="*/ 0 h 5307729"/>
              <a:gd name="connsiteX9" fmla="*/ 4811132 w 11346089"/>
              <a:gd name="connsiteY9" fmla="*/ 0 h 5307729"/>
              <a:gd name="connsiteX10" fmla="*/ 5505450 w 11346089"/>
              <a:gd name="connsiteY10" fmla="*/ 0 h 5307729"/>
              <a:gd name="connsiteX11" fmla="*/ 6104001 w 11346089"/>
              <a:gd name="connsiteY11" fmla="*/ 0 h 5307729"/>
              <a:gd name="connsiteX12" fmla="*/ 6894088 w 11346089"/>
              <a:gd name="connsiteY12" fmla="*/ 0 h 5307729"/>
              <a:gd name="connsiteX13" fmla="*/ 7301102 w 11346089"/>
              <a:gd name="connsiteY13" fmla="*/ 0 h 5307729"/>
              <a:gd name="connsiteX14" fmla="*/ 7899653 w 11346089"/>
              <a:gd name="connsiteY14" fmla="*/ 0 h 5307729"/>
              <a:gd name="connsiteX15" fmla="*/ 8689740 w 11346089"/>
              <a:gd name="connsiteY15" fmla="*/ 0 h 5307729"/>
              <a:gd name="connsiteX16" fmla="*/ 9096754 w 11346089"/>
              <a:gd name="connsiteY16" fmla="*/ 0 h 5307729"/>
              <a:gd name="connsiteX17" fmla="*/ 9791073 w 11346089"/>
              <a:gd name="connsiteY17" fmla="*/ 0 h 5307729"/>
              <a:gd name="connsiteX18" fmla="*/ 10461450 w 11346089"/>
              <a:gd name="connsiteY18" fmla="*/ 0 h 5307729"/>
              <a:gd name="connsiteX19" fmla="*/ 11346089 w 11346089"/>
              <a:gd name="connsiteY19" fmla="*/ 884639 h 5307729"/>
              <a:gd name="connsiteX20" fmla="*/ 11346089 w 11346089"/>
              <a:gd name="connsiteY20" fmla="*/ 1509765 h 5307729"/>
              <a:gd name="connsiteX21" fmla="*/ 11346089 w 11346089"/>
              <a:gd name="connsiteY21" fmla="*/ 2028738 h 5307729"/>
              <a:gd name="connsiteX22" fmla="*/ 11346089 w 11346089"/>
              <a:gd name="connsiteY22" fmla="*/ 2512326 h 5307729"/>
              <a:gd name="connsiteX23" fmla="*/ 11346089 w 11346089"/>
              <a:gd name="connsiteY23" fmla="*/ 3102068 h 5307729"/>
              <a:gd name="connsiteX24" fmla="*/ 11346089 w 11346089"/>
              <a:gd name="connsiteY24" fmla="*/ 3621041 h 5307729"/>
              <a:gd name="connsiteX25" fmla="*/ 11346089 w 11346089"/>
              <a:gd name="connsiteY25" fmla="*/ 4423090 h 5307729"/>
              <a:gd name="connsiteX26" fmla="*/ 10461450 w 11346089"/>
              <a:gd name="connsiteY26" fmla="*/ 5307729 h 5307729"/>
              <a:gd name="connsiteX27" fmla="*/ 9767131 w 11346089"/>
              <a:gd name="connsiteY27" fmla="*/ 5307729 h 5307729"/>
              <a:gd name="connsiteX28" fmla="*/ 9360117 w 11346089"/>
              <a:gd name="connsiteY28" fmla="*/ 5307729 h 5307729"/>
              <a:gd name="connsiteX29" fmla="*/ 9048870 w 11346089"/>
              <a:gd name="connsiteY29" fmla="*/ 5307729 h 5307729"/>
              <a:gd name="connsiteX30" fmla="*/ 8641856 w 11346089"/>
              <a:gd name="connsiteY30" fmla="*/ 5307729 h 5307729"/>
              <a:gd name="connsiteX31" fmla="*/ 7851769 w 11346089"/>
              <a:gd name="connsiteY31" fmla="*/ 5307729 h 5307729"/>
              <a:gd name="connsiteX32" fmla="*/ 7540523 w 11346089"/>
              <a:gd name="connsiteY32" fmla="*/ 5307729 h 5307729"/>
              <a:gd name="connsiteX33" fmla="*/ 7037740 w 11346089"/>
              <a:gd name="connsiteY33" fmla="*/ 5307729 h 5307729"/>
              <a:gd name="connsiteX34" fmla="*/ 6439189 w 11346089"/>
              <a:gd name="connsiteY34" fmla="*/ 5307729 h 5307729"/>
              <a:gd name="connsiteX35" fmla="*/ 5744871 w 11346089"/>
              <a:gd name="connsiteY35" fmla="*/ 5307729 h 5307729"/>
              <a:gd name="connsiteX36" fmla="*/ 5337856 w 11346089"/>
              <a:gd name="connsiteY36" fmla="*/ 5307729 h 5307729"/>
              <a:gd name="connsiteX37" fmla="*/ 4739305 w 11346089"/>
              <a:gd name="connsiteY37" fmla="*/ 5307729 h 5307729"/>
              <a:gd name="connsiteX38" fmla="*/ 4044987 w 11346089"/>
              <a:gd name="connsiteY38" fmla="*/ 5307729 h 5307729"/>
              <a:gd name="connsiteX39" fmla="*/ 3637972 w 11346089"/>
              <a:gd name="connsiteY39" fmla="*/ 5307729 h 5307729"/>
              <a:gd name="connsiteX40" fmla="*/ 2943653 w 11346089"/>
              <a:gd name="connsiteY40" fmla="*/ 5307729 h 5307729"/>
              <a:gd name="connsiteX41" fmla="*/ 2345103 w 11346089"/>
              <a:gd name="connsiteY41" fmla="*/ 5307729 h 5307729"/>
              <a:gd name="connsiteX42" fmla="*/ 2033856 w 11346089"/>
              <a:gd name="connsiteY42" fmla="*/ 5307729 h 5307729"/>
              <a:gd name="connsiteX43" fmla="*/ 884639 w 11346089"/>
              <a:gd name="connsiteY43" fmla="*/ 5307729 h 5307729"/>
              <a:gd name="connsiteX44" fmla="*/ 0 w 11346089"/>
              <a:gd name="connsiteY44" fmla="*/ 4423090 h 5307729"/>
              <a:gd name="connsiteX45" fmla="*/ 0 w 11346089"/>
              <a:gd name="connsiteY45" fmla="*/ 3868733 h 5307729"/>
              <a:gd name="connsiteX46" fmla="*/ 0 w 11346089"/>
              <a:gd name="connsiteY46" fmla="*/ 3208222 h 5307729"/>
              <a:gd name="connsiteX47" fmla="*/ 0 w 11346089"/>
              <a:gd name="connsiteY47" fmla="*/ 2689249 h 5307729"/>
              <a:gd name="connsiteX48" fmla="*/ 0 w 11346089"/>
              <a:gd name="connsiteY48" fmla="*/ 2134892 h 5307729"/>
              <a:gd name="connsiteX49" fmla="*/ 0 w 11346089"/>
              <a:gd name="connsiteY49" fmla="*/ 1651303 h 5307729"/>
              <a:gd name="connsiteX50" fmla="*/ 0 w 11346089"/>
              <a:gd name="connsiteY50" fmla="*/ 884639 h 53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46089" h="5307729" fill="none" extrusionOk="0">
                <a:moveTo>
                  <a:pt x="0" y="884639"/>
                </a:moveTo>
                <a:cubicBezTo>
                  <a:pt x="78265" y="410368"/>
                  <a:pt x="354761" y="70407"/>
                  <a:pt x="884639" y="0"/>
                </a:cubicBezTo>
                <a:cubicBezTo>
                  <a:pt x="977664" y="-3426"/>
                  <a:pt x="1175630" y="8756"/>
                  <a:pt x="1291653" y="0"/>
                </a:cubicBezTo>
                <a:cubicBezTo>
                  <a:pt x="1407676" y="-8756"/>
                  <a:pt x="1649707" y="15923"/>
                  <a:pt x="1890204" y="0"/>
                </a:cubicBezTo>
                <a:cubicBezTo>
                  <a:pt x="2130701" y="-15923"/>
                  <a:pt x="2352311" y="24065"/>
                  <a:pt x="2680291" y="0"/>
                </a:cubicBezTo>
                <a:cubicBezTo>
                  <a:pt x="3008271" y="-24065"/>
                  <a:pt x="2841899" y="33053"/>
                  <a:pt x="2991537" y="0"/>
                </a:cubicBezTo>
                <a:cubicBezTo>
                  <a:pt x="3141175" y="-33053"/>
                  <a:pt x="3278905" y="21535"/>
                  <a:pt x="3494320" y="0"/>
                </a:cubicBezTo>
                <a:cubicBezTo>
                  <a:pt x="3709735" y="-21535"/>
                  <a:pt x="3712026" y="13352"/>
                  <a:pt x="3805566" y="0"/>
                </a:cubicBezTo>
                <a:cubicBezTo>
                  <a:pt x="3899106" y="-13352"/>
                  <a:pt x="4251718" y="13010"/>
                  <a:pt x="4404117" y="0"/>
                </a:cubicBezTo>
                <a:cubicBezTo>
                  <a:pt x="4556516" y="-13010"/>
                  <a:pt x="4665906" y="16228"/>
                  <a:pt x="4811132" y="0"/>
                </a:cubicBezTo>
                <a:cubicBezTo>
                  <a:pt x="4956359" y="-16228"/>
                  <a:pt x="5204018" y="80039"/>
                  <a:pt x="5505450" y="0"/>
                </a:cubicBezTo>
                <a:cubicBezTo>
                  <a:pt x="5806882" y="-80039"/>
                  <a:pt x="5919108" y="26215"/>
                  <a:pt x="6104001" y="0"/>
                </a:cubicBezTo>
                <a:cubicBezTo>
                  <a:pt x="6288894" y="-26215"/>
                  <a:pt x="6702821" y="14704"/>
                  <a:pt x="6894088" y="0"/>
                </a:cubicBezTo>
                <a:cubicBezTo>
                  <a:pt x="7085355" y="-14704"/>
                  <a:pt x="7140194" y="36248"/>
                  <a:pt x="7301102" y="0"/>
                </a:cubicBezTo>
                <a:cubicBezTo>
                  <a:pt x="7462010" y="-36248"/>
                  <a:pt x="7710412" y="71040"/>
                  <a:pt x="7899653" y="0"/>
                </a:cubicBezTo>
                <a:cubicBezTo>
                  <a:pt x="8088894" y="-71040"/>
                  <a:pt x="8500030" y="65834"/>
                  <a:pt x="8689740" y="0"/>
                </a:cubicBezTo>
                <a:cubicBezTo>
                  <a:pt x="8879450" y="-65834"/>
                  <a:pt x="8998330" y="32780"/>
                  <a:pt x="9096754" y="0"/>
                </a:cubicBezTo>
                <a:cubicBezTo>
                  <a:pt x="9195178" y="-32780"/>
                  <a:pt x="9479981" y="802"/>
                  <a:pt x="9791073" y="0"/>
                </a:cubicBezTo>
                <a:cubicBezTo>
                  <a:pt x="10102165" y="-802"/>
                  <a:pt x="10218965" y="40261"/>
                  <a:pt x="10461450" y="0"/>
                </a:cubicBezTo>
                <a:cubicBezTo>
                  <a:pt x="10883387" y="128006"/>
                  <a:pt x="11216036" y="354517"/>
                  <a:pt x="11346089" y="884639"/>
                </a:cubicBezTo>
                <a:cubicBezTo>
                  <a:pt x="11382269" y="1159936"/>
                  <a:pt x="11325475" y="1352904"/>
                  <a:pt x="11346089" y="1509765"/>
                </a:cubicBezTo>
                <a:cubicBezTo>
                  <a:pt x="11366703" y="1666626"/>
                  <a:pt x="11335289" y="1908044"/>
                  <a:pt x="11346089" y="2028738"/>
                </a:cubicBezTo>
                <a:cubicBezTo>
                  <a:pt x="11356889" y="2149432"/>
                  <a:pt x="11336372" y="2362747"/>
                  <a:pt x="11346089" y="2512326"/>
                </a:cubicBezTo>
                <a:cubicBezTo>
                  <a:pt x="11355806" y="2661905"/>
                  <a:pt x="11316552" y="2955020"/>
                  <a:pt x="11346089" y="3102068"/>
                </a:cubicBezTo>
                <a:cubicBezTo>
                  <a:pt x="11375626" y="3249116"/>
                  <a:pt x="11319308" y="3404660"/>
                  <a:pt x="11346089" y="3621041"/>
                </a:cubicBezTo>
                <a:cubicBezTo>
                  <a:pt x="11372870" y="3837422"/>
                  <a:pt x="11302984" y="4056827"/>
                  <a:pt x="11346089" y="4423090"/>
                </a:cubicBezTo>
                <a:cubicBezTo>
                  <a:pt x="11417573" y="4952598"/>
                  <a:pt x="10921922" y="5306759"/>
                  <a:pt x="10461450" y="5307729"/>
                </a:cubicBezTo>
                <a:cubicBezTo>
                  <a:pt x="10224234" y="5349734"/>
                  <a:pt x="9936160" y="5250886"/>
                  <a:pt x="9767131" y="5307729"/>
                </a:cubicBezTo>
                <a:cubicBezTo>
                  <a:pt x="9598102" y="5364572"/>
                  <a:pt x="9523738" y="5275777"/>
                  <a:pt x="9360117" y="5307729"/>
                </a:cubicBezTo>
                <a:cubicBezTo>
                  <a:pt x="9196496" y="5339681"/>
                  <a:pt x="9146882" y="5303289"/>
                  <a:pt x="9048870" y="5307729"/>
                </a:cubicBezTo>
                <a:cubicBezTo>
                  <a:pt x="8950858" y="5312169"/>
                  <a:pt x="8800843" y="5274616"/>
                  <a:pt x="8641856" y="5307729"/>
                </a:cubicBezTo>
                <a:cubicBezTo>
                  <a:pt x="8482869" y="5340842"/>
                  <a:pt x="8094045" y="5271872"/>
                  <a:pt x="7851769" y="5307729"/>
                </a:cubicBezTo>
                <a:cubicBezTo>
                  <a:pt x="7609493" y="5343586"/>
                  <a:pt x="7610934" y="5286718"/>
                  <a:pt x="7540523" y="5307729"/>
                </a:cubicBezTo>
                <a:cubicBezTo>
                  <a:pt x="7470112" y="5328740"/>
                  <a:pt x="7210872" y="5297584"/>
                  <a:pt x="7037740" y="5307729"/>
                </a:cubicBezTo>
                <a:cubicBezTo>
                  <a:pt x="6864608" y="5317874"/>
                  <a:pt x="6662605" y="5244624"/>
                  <a:pt x="6439189" y="5307729"/>
                </a:cubicBezTo>
                <a:cubicBezTo>
                  <a:pt x="6215773" y="5370834"/>
                  <a:pt x="5962908" y="5297824"/>
                  <a:pt x="5744871" y="5307729"/>
                </a:cubicBezTo>
                <a:cubicBezTo>
                  <a:pt x="5526834" y="5317634"/>
                  <a:pt x="5506808" y="5282429"/>
                  <a:pt x="5337856" y="5307729"/>
                </a:cubicBezTo>
                <a:cubicBezTo>
                  <a:pt x="5168905" y="5333029"/>
                  <a:pt x="5019712" y="5291058"/>
                  <a:pt x="4739305" y="5307729"/>
                </a:cubicBezTo>
                <a:cubicBezTo>
                  <a:pt x="4458898" y="5324400"/>
                  <a:pt x="4270930" y="5231468"/>
                  <a:pt x="4044987" y="5307729"/>
                </a:cubicBezTo>
                <a:cubicBezTo>
                  <a:pt x="3819044" y="5383990"/>
                  <a:pt x="3726103" y="5275049"/>
                  <a:pt x="3637972" y="5307729"/>
                </a:cubicBezTo>
                <a:cubicBezTo>
                  <a:pt x="3549842" y="5340409"/>
                  <a:pt x="3091152" y="5266357"/>
                  <a:pt x="2943653" y="5307729"/>
                </a:cubicBezTo>
                <a:cubicBezTo>
                  <a:pt x="2796154" y="5349101"/>
                  <a:pt x="2476640" y="5257728"/>
                  <a:pt x="2345103" y="5307729"/>
                </a:cubicBezTo>
                <a:cubicBezTo>
                  <a:pt x="2213566" y="5357730"/>
                  <a:pt x="2130487" y="5272063"/>
                  <a:pt x="2033856" y="5307729"/>
                </a:cubicBezTo>
                <a:cubicBezTo>
                  <a:pt x="1937225" y="5343395"/>
                  <a:pt x="1328927" y="5264588"/>
                  <a:pt x="884639" y="5307729"/>
                </a:cubicBezTo>
                <a:cubicBezTo>
                  <a:pt x="519143" y="5384312"/>
                  <a:pt x="-113190" y="4899490"/>
                  <a:pt x="0" y="4423090"/>
                </a:cubicBezTo>
                <a:cubicBezTo>
                  <a:pt x="-28502" y="4280664"/>
                  <a:pt x="5442" y="4080435"/>
                  <a:pt x="0" y="3868733"/>
                </a:cubicBezTo>
                <a:cubicBezTo>
                  <a:pt x="-5442" y="3657031"/>
                  <a:pt x="24648" y="3375319"/>
                  <a:pt x="0" y="3208222"/>
                </a:cubicBezTo>
                <a:cubicBezTo>
                  <a:pt x="-24648" y="3041125"/>
                  <a:pt x="10958" y="2885230"/>
                  <a:pt x="0" y="2689249"/>
                </a:cubicBezTo>
                <a:cubicBezTo>
                  <a:pt x="-10958" y="2493268"/>
                  <a:pt x="7472" y="2366869"/>
                  <a:pt x="0" y="2134892"/>
                </a:cubicBezTo>
                <a:cubicBezTo>
                  <a:pt x="-7472" y="1902915"/>
                  <a:pt x="21002" y="1752194"/>
                  <a:pt x="0" y="1651303"/>
                </a:cubicBezTo>
                <a:cubicBezTo>
                  <a:pt x="-21002" y="1550412"/>
                  <a:pt x="32030" y="1116616"/>
                  <a:pt x="0" y="884639"/>
                </a:cubicBezTo>
                <a:close/>
              </a:path>
              <a:path w="11346089" h="5307729" stroke="0" extrusionOk="0">
                <a:moveTo>
                  <a:pt x="0" y="884639"/>
                </a:moveTo>
                <a:cubicBezTo>
                  <a:pt x="-100391" y="496530"/>
                  <a:pt x="479645" y="-53770"/>
                  <a:pt x="884639" y="0"/>
                </a:cubicBezTo>
                <a:cubicBezTo>
                  <a:pt x="1085803" y="-35905"/>
                  <a:pt x="1170033" y="28040"/>
                  <a:pt x="1291653" y="0"/>
                </a:cubicBezTo>
                <a:cubicBezTo>
                  <a:pt x="1413273" y="-28040"/>
                  <a:pt x="1603459" y="7041"/>
                  <a:pt x="1698668" y="0"/>
                </a:cubicBezTo>
                <a:cubicBezTo>
                  <a:pt x="1793877" y="-7041"/>
                  <a:pt x="2057917" y="6332"/>
                  <a:pt x="2392987" y="0"/>
                </a:cubicBezTo>
                <a:cubicBezTo>
                  <a:pt x="2728057" y="-6332"/>
                  <a:pt x="2934933" y="31828"/>
                  <a:pt x="3087306" y="0"/>
                </a:cubicBezTo>
                <a:cubicBezTo>
                  <a:pt x="3239679" y="-31828"/>
                  <a:pt x="3600643" y="53815"/>
                  <a:pt x="3781624" y="0"/>
                </a:cubicBezTo>
                <a:cubicBezTo>
                  <a:pt x="3962605" y="-53815"/>
                  <a:pt x="4076353" y="44952"/>
                  <a:pt x="4188639" y="0"/>
                </a:cubicBezTo>
                <a:cubicBezTo>
                  <a:pt x="4300925" y="-44952"/>
                  <a:pt x="4557355" y="31634"/>
                  <a:pt x="4691421" y="0"/>
                </a:cubicBezTo>
                <a:cubicBezTo>
                  <a:pt x="4825487" y="-31634"/>
                  <a:pt x="5078102" y="25351"/>
                  <a:pt x="5289972" y="0"/>
                </a:cubicBezTo>
                <a:cubicBezTo>
                  <a:pt x="5501842" y="-25351"/>
                  <a:pt x="5769153" y="44950"/>
                  <a:pt x="6080059" y="0"/>
                </a:cubicBezTo>
                <a:cubicBezTo>
                  <a:pt x="6390965" y="-44950"/>
                  <a:pt x="6364021" y="43742"/>
                  <a:pt x="6487073" y="0"/>
                </a:cubicBezTo>
                <a:cubicBezTo>
                  <a:pt x="6610125" y="-43742"/>
                  <a:pt x="6939326" y="34137"/>
                  <a:pt x="7181392" y="0"/>
                </a:cubicBezTo>
                <a:cubicBezTo>
                  <a:pt x="7423458" y="-34137"/>
                  <a:pt x="7732889" y="81706"/>
                  <a:pt x="7875711" y="0"/>
                </a:cubicBezTo>
                <a:cubicBezTo>
                  <a:pt x="8018533" y="-81706"/>
                  <a:pt x="8190704" y="2149"/>
                  <a:pt x="8282725" y="0"/>
                </a:cubicBezTo>
                <a:cubicBezTo>
                  <a:pt x="8374746" y="-2149"/>
                  <a:pt x="8898609" y="48230"/>
                  <a:pt x="9072812" y="0"/>
                </a:cubicBezTo>
                <a:cubicBezTo>
                  <a:pt x="9247015" y="-48230"/>
                  <a:pt x="9664752" y="44154"/>
                  <a:pt x="9862899" y="0"/>
                </a:cubicBezTo>
                <a:cubicBezTo>
                  <a:pt x="10061046" y="-44154"/>
                  <a:pt x="10236058" y="45919"/>
                  <a:pt x="10461450" y="0"/>
                </a:cubicBezTo>
                <a:cubicBezTo>
                  <a:pt x="10911475" y="13473"/>
                  <a:pt x="11407939" y="519060"/>
                  <a:pt x="11346089" y="884639"/>
                </a:cubicBezTo>
                <a:cubicBezTo>
                  <a:pt x="11362071" y="1193150"/>
                  <a:pt x="11340551" y="1332064"/>
                  <a:pt x="11346089" y="1509765"/>
                </a:cubicBezTo>
                <a:cubicBezTo>
                  <a:pt x="11351627" y="1687466"/>
                  <a:pt x="11330388" y="1788167"/>
                  <a:pt x="11346089" y="1993354"/>
                </a:cubicBezTo>
                <a:cubicBezTo>
                  <a:pt x="11361790" y="2198541"/>
                  <a:pt x="11305214" y="2333336"/>
                  <a:pt x="11346089" y="2583095"/>
                </a:cubicBezTo>
                <a:cubicBezTo>
                  <a:pt x="11386964" y="2832854"/>
                  <a:pt x="11301596" y="2933931"/>
                  <a:pt x="11346089" y="3208222"/>
                </a:cubicBezTo>
                <a:cubicBezTo>
                  <a:pt x="11390582" y="3482513"/>
                  <a:pt x="11293243" y="3552332"/>
                  <a:pt x="11346089" y="3762579"/>
                </a:cubicBezTo>
                <a:cubicBezTo>
                  <a:pt x="11398935" y="3972826"/>
                  <a:pt x="11332229" y="4175918"/>
                  <a:pt x="11346089" y="4423090"/>
                </a:cubicBezTo>
                <a:cubicBezTo>
                  <a:pt x="11277029" y="4869208"/>
                  <a:pt x="10877957" y="5295747"/>
                  <a:pt x="10461450" y="5307729"/>
                </a:cubicBezTo>
                <a:cubicBezTo>
                  <a:pt x="10322512" y="5309408"/>
                  <a:pt x="10293809" y="5285693"/>
                  <a:pt x="10150204" y="5307729"/>
                </a:cubicBezTo>
                <a:cubicBezTo>
                  <a:pt x="10006599" y="5329765"/>
                  <a:pt x="9905606" y="5262729"/>
                  <a:pt x="9743189" y="5307729"/>
                </a:cubicBezTo>
                <a:cubicBezTo>
                  <a:pt x="9580773" y="5352729"/>
                  <a:pt x="9178181" y="5222748"/>
                  <a:pt x="8953102" y="5307729"/>
                </a:cubicBezTo>
                <a:cubicBezTo>
                  <a:pt x="8728023" y="5392710"/>
                  <a:pt x="8534353" y="5253319"/>
                  <a:pt x="8258783" y="5307729"/>
                </a:cubicBezTo>
                <a:cubicBezTo>
                  <a:pt x="7983213" y="5362139"/>
                  <a:pt x="7899877" y="5230378"/>
                  <a:pt x="7564465" y="5307729"/>
                </a:cubicBezTo>
                <a:cubicBezTo>
                  <a:pt x="7229053" y="5385080"/>
                  <a:pt x="7178728" y="5232291"/>
                  <a:pt x="6870146" y="5307729"/>
                </a:cubicBezTo>
                <a:cubicBezTo>
                  <a:pt x="6561564" y="5383167"/>
                  <a:pt x="6573050" y="5300414"/>
                  <a:pt x="6463131" y="5307729"/>
                </a:cubicBezTo>
                <a:cubicBezTo>
                  <a:pt x="6353212" y="5315044"/>
                  <a:pt x="5968360" y="5223423"/>
                  <a:pt x="5673045" y="5307729"/>
                </a:cubicBezTo>
                <a:cubicBezTo>
                  <a:pt x="5377730" y="5392035"/>
                  <a:pt x="5085447" y="5280625"/>
                  <a:pt x="4882958" y="5307729"/>
                </a:cubicBezTo>
                <a:cubicBezTo>
                  <a:pt x="4680469" y="5334833"/>
                  <a:pt x="4492591" y="5263108"/>
                  <a:pt x="4284407" y="5307729"/>
                </a:cubicBezTo>
                <a:cubicBezTo>
                  <a:pt x="4076223" y="5352350"/>
                  <a:pt x="3966151" y="5293237"/>
                  <a:pt x="3781624" y="5307729"/>
                </a:cubicBezTo>
                <a:cubicBezTo>
                  <a:pt x="3597097" y="5322221"/>
                  <a:pt x="3491226" y="5269191"/>
                  <a:pt x="3374610" y="5307729"/>
                </a:cubicBezTo>
                <a:cubicBezTo>
                  <a:pt x="3257994" y="5346267"/>
                  <a:pt x="2749725" y="5227992"/>
                  <a:pt x="2584523" y="5307729"/>
                </a:cubicBezTo>
                <a:cubicBezTo>
                  <a:pt x="2419321" y="5387466"/>
                  <a:pt x="2299827" y="5256871"/>
                  <a:pt x="2081740" y="5307729"/>
                </a:cubicBezTo>
                <a:cubicBezTo>
                  <a:pt x="1863653" y="5358587"/>
                  <a:pt x="1691391" y="5268851"/>
                  <a:pt x="1578958" y="5307729"/>
                </a:cubicBezTo>
                <a:cubicBezTo>
                  <a:pt x="1466525" y="5346607"/>
                  <a:pt x="1048161" y="5306842"/>
                  <a:pt x="884639" y="5307729"/>
                </a:cubicBezTo>
                <a:cubicBezTo>
                  <a:pt x="310949" y="5351446"/>
                  <a:pt x="-30932" y="4798836"/>
                  <a:pt x="0" y="4423090"/>
                </a:cubicBezTo>
                <a:cubicBezTo>
                  <a:pt x="-12152" y="4253493"/>
                  <a:pt x="70214" y="4022428"/>
                  <a:pt x="0" y="3833348"/>
                </a:cubicBezTo>
                <a:cubicBezTo>
                  <a:pt x="-70214" y="3644268"/>
                  <a:pt x="11266" y="3516695"/>
                  <a:pt x="0" y="3349760"/>
                </a:cubicBezTo>
                <a:cubicBezTo>
                  <a:pt x="-11266" y="3182825"/>
                  <a:pt x="15951" y="3016821"/>
                  <a:pt x="0" y="2689249"/>
                </a:cubicBezTo>
                <a:cubicBezTo>
                  <a:pt x="-15951" y="2361677"/>
                  <a:pt x="46766" y="2249002"/>
                  <a:pt x="0" y="2064123"/>
                </a:cubicBezTo>
                <a:cubicBezTo>
                  <a:pt x="-46766" y="1879244"/>
                  <a:pt x="72168" y="1733460"/>
                  <a:pt x="0" y="1403612"/>
                </a:cubicBezTo>
                <a:cubicBezTo>
                  <a:pt x="-72168" y="1073764"/>
                  <a:pt x="41279" y="1075295"/>
                  <a:pt x="0" y="884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0902B50-FB4C-48C2-8698-64B8A503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31" y="4479960"/>
            <a:ext cx="2785356" cy="24501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29AFE05-8D90-4C6C-AFC9-387CCA22DBF6}"/>
              </a:ext>
            </a:extLst>
          </p:cNvPr>
          <p:cNvSpPr txBox="1"/>
          <p:nvPr/>
        </p:nvSpPr>
        <p:spPr>
          <a:xfrm>
            <a:off x="1019885" y="1738304"/>
            <a:ext cx="10377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i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 ngữ chỉ phương tiện bổ sung thông tin về phương tiện thực hiện hoạt động được nói đến trong câu; trả lời câu hỏi Bằng gì? Bằng cái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AAFD5E-222F-22AE-74BF-9FA19DA5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516" y="363525"/>
            <a:ext cx="447485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172D925-0345-EDE1-D70D-829B9BFDB4C5}"/>
              </a:ext>
            </a:extLst>
          </p:cNvPr>
          <p:cNvGrpSpPr/>
          <p:nvPr/>
        </p:nvGrpSpPr>
        <p:grpSpPr>
          <a:xfrm>
            <a:off x="1025292" y="728993"/>
            <a:ext cx="10151418" cy="3970318"/>
            <a:chOff x="1025292" y="728993"/>
            <a:chExt cx="10151418" cy="3970318"/>
          </a:xfrm>
        </p:grpSpPr>
        <p:sp>
          <p:nvSpPr>
            <p:cNvPr id="2" name="TextBox 1"/>
            <p:cNvSpPr txBox="1"/>
            <p:nvPr/>
          </p:nvSpPr>
          <p:spPr>
            <a:xfrm>
              <a:off x="1025292" y="728993"/>
              <a:ext cx="10151418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thích hợp để hoàn thành các câu có trạng ngữ chỉ phương tiện.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chuồn chuồn bay lượn khắp đó đây.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Với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chim gõ kiến có thể đục thủng bất kì thân cây nào.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voi có thể dễ dàng kéo lá cây, cành cây từ trên cao xuống.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88382A1-ED52-B4C1-FBBE-94EC67192FA8}"/>
                </a:ext>
              </a:extLst>
            </p:cNvPr>
            <p:cNvSpPr/>
            <p:nvPr/>
          </p:nvSpPr>
          <p:spPr>
            <a:xfrm>
              <a:off x="2569029" y="1959429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45D69BB5-4D9A-303A-5898-9505C47FFF8D}"/>
                </a:ext>
              </a:extLst>
            </p:cNvPr>
            <p:cNvSpPr/>
            <p:nvPr/>
          </p:nvSpPr>
          <p:spPr>
            <a:xfrm>
              <a:off x="2362201" y="2525486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3ED6506-C09E-12EB-3DE7-23D54F73AC8D}"/>
                </a:ext>
              </a:extLst>
            </p:cNvPr>
            <p:cNvSpPr/>
            <p:nvPr/>
          </p:nvSpPr>
          <p:spPr>
            <a:xfrm>
              <a:off x="2569030" y="3581401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4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8" action="ppaction://hlinksldjump"/>
            <a:extLst>
              <a:ext uri="{FF2B5EF4-FFF2-40B4-BE49-F238E27FC236}">
                <a16:creationId xmlns:a16="http://schemas.microsoft.com/office/drawing/2014/main" xmlns="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5081" y="8483"/>
            <a:ext cx="12161838" cy="6841034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xmlns="" id="{BAA2E634-12FE-C956-2FE3-E3F7DDD9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19" y="-1907541"/>
            <a:ext cx="810789" cy="810789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xmlns="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0595" y="3076626"/>
            <a:ext cx="2584516" cy="2476263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035" y="1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xmlns="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79" y="4084770"/>
            <a:ext cx="1365622" cy="1079086"/>
          </a:xfrm>
          <a:prstGeom prst="rect">
            <a:avLst/>
          </a:prstGeom>
        </p:spPr>
      </p:pic>
      <p:pic>
        <p:nvPicPr>
          <p:cNvPr id="39" name="Picture 38">
            <a:hlinkClick r:id="rId16" action="ppaction://hlinksldjump"/>
            <a:extLst>
              <a:ext uri="{FF2B5EF4-FFF2-40B4-BE49-F238E27FC236}">
                <a16:creationId xmlns:a16="http://schemas.microsoft.com/office/drawing/2014/main" xmlns="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712" y="1551494"/>
            <a:ext cx="1274174" cy="963251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xmlns="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1350" y="1122804"/>
            <a:ext cx="1231499" cy="999831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6B498C5-691C-746C-33DB-1B1E974655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2967" y="2105230"/>
            <a:ext cx="1341236" cy="10242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D73C33A-AB85-FB56-FB5B-423AB43B8AD3}"/>
              </a:ext>
            </a:extLst>
          </p:cNvPr>
          <p:cNvSpPr txBox="1"/>
          <p:nvPr/>
        </p:nvSpPr>
        <p:spPr>
          <a:xfrm>
            <a:off x="2377282" y="8484"/>
            <a:ext cx="9799571" cy="9194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>
                <a:solidFill>
                  <a:srgbClr val="272727"/>
                </a:solidFill>
                <a:latin typeface="Arial"/>
                <a:sym typeface="Arial"/>
              </a:rPr>
              <a:t>Heo mẹ đang đi vắng. Quái vật heo xuất hiện để ăn thịt các chú heo con. Các bạn hãy giúp những chú heo con đi trốn quái vật nhé!</a:t>
            </a:r>
          </a:p>
        </p:txBody>
      </p:sp>
      <p:pic>
        <p:nvPicPr>
          <p:cNvPr id="3" name="pig-sounds2">
            <a:hlinkClick r:id="" action="ppaction://media"/>
            <a:extLst>
              <a:ext uri="{FF2B5EF4-FFF2-40B4-BE49-F238E27FC236}">
                <a16:creationId xmlns:a16="http://schemas.microsoft.com/office/drawing/2014/main" xmlns="" id="{BBFC63D4-4B17-6066-65AE-CAA3CD68F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08549" y="-1308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7" name="Map select.wav"/>
          </p:stSnd>
        </p:sndAc>
      </p:transition>
    </mc:Choice>
    <mc:Fallback xmlns="">
      <p:transition spd="slow">
        <p:circle/>
        <p:sndAc>
          <p:stSnd>
            <p:snd r:embed="rId23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5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8 -0.00301 L 0.01188 -0.00255 C 0.0111 -0.00301 -0.02179 0.00486 -0.02832 0.0081 C -0.0586 0.02245 -0.03041 0.01365 -0.04999 0.01944 C -0.07427 0.01759 -0.08314 0.02754 -0.09672 0.00162 C -0.09829 -0.00162 -0.09776 -0.00625 -0.09802 -0.00973 C -0.09554 -0.0301 -0.09463 -0.05047 -0.09045 -0.07037 C -0.0898 -0.07338 -0.08602 -0.07431 -0.08432 -0.07686 C -0.08301 -0.07871 -0.0821 -0.08149 -0.08119 -0.08334 C -0.07962 -0.08727 -0.07818 -0.09121 -0.07662 -0.09445 C -0.07401 -0.09977 -0.07179 -0.10556 -0.06722 -0.10787 C -0.06474 -0.10973 -0.062 -0.10973 -0.05939 -0.10996 C -0.04712 -0.10649 -0.03446 -0.10417 -0.02219 -0.09885 C -0.01997 -0.09838 -0.01971 -0.0926 -0.01749 -0.09237 C -0.01187 -0.09167 -0.00613 -0.09514 -0.00039 -0.09676 C 0.00692 -0.11112 0.00235 -0.10278 0.01358 -0.11899 C 0.01515 -0.1213 0.01619 -0.12408 0.01828 -0.1257 C 0.02128 -0.12871 0.02454 -0.13149 0.02755 -0.13473 L 0.04151 -0.15024 C 0.04347 -0.15255 0.04778 -0.15718 0.04778 -0.15672 C 0.05026 -0.16644 0.05391 -0.17593 0.05548 -0.18635 C 0.05718 -0.19862 0.05561 -0.19537 0.06005 -0.20371 C 0.06162 -0.20718 0.06227 -0.21181 0.06462 -0.21274 C 0.07271 -0.21667 0.08119 -0.21575 0.08968 -0.2169 C 0.09216 -0.21991 0.09477 -0.22153 0.09751 -0.22408 C 0.10051 -0.22709 0.10352 -0.23056 0.10665 -0.23311 C 0.11096 -0.23588 0.11539 -0.2382 0.11918 -0.24213 C 0.12218 -0.24491 0.12505 -0.24908 0.12858 -0.25116 C 0.13106 -0.25255 0.1338 -0.25325 0.13628 -0.2551 C 0.13837 -0.25695 0.14033 -0.25973 0.14241 -0.26204 C 0.14398 -0.26412 0.14516 -0.26737 0.14711 -0.26875 C 0.14946 -0.27084 0.1522 -0.27176 0.15494 -0.27315 C 0.15795 -0.27524 0.16095 -0.27801 0.16408 -0.27987 C 0.16617 -0.28102 0.16826 -0.28172 0.17035 -0.28218 C 0.18418 -0.28658 0.18014 -0.28426 0.20168 -0.28426 L 0.20168 -0.2838 " pathEditMode="relative" rAng="0" ptsTypes="AAAAAAAAAAAAAAAAAAAAAAAAAAAAAAAA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6E-6 -4.07407E-6 L 1.53766E-6 -4.07407E-6 C 0.00091 0.00857 0.00039 0.01806 0.003 0.02662 C 0.00365 0.02917 0.00692 0.03033 0.00914 0.03149 C 0.01057 0.03241 0.01214 0.03287 0.01383 0.03311 C 0.02114 0.03565 0.02193 0.03519 0.0308 0.03658 C 0.03276 0.03774 0.03563 0.03774 0.03707 0.04005 C 0.04151 0.04769 0.03446 0.0507 0.0432 0.05487 C 0.04608 0.05649 0.04947 0.05625 0.05247 0.05672 C 0.06553 0.05857 0.06174 0.05834 0.0727 0.05834 L 0.0727 0.05857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01 0.02801 L -0.01501 0.02801 C -0.01789 0.02292 -0.02037 0.01737 -0.02337 0.0132 C -0.02559 0.01019 -0.02833 0.00903 -0.03055 0.00672 C -0.03381 0.00348 -0.03707 0.00024 -0.04008 -0.0037 C -0.04347 -0.00833 -0.04634 -0.01388 -0.04974 -0.01851 C -0.05195 -0.02176 -0.05443 -0.02407 -0.05678 -0.02708 C -0.05848 -0.02916 -0.06005 -0.03148 -0.06161 -0.03333 C -0.06396 -0.03634 -0.06644 -0.03912 -0.06879 -0.04189 C -0.06997 -0.04328 -0.0714 -0.04444 -0.07232 -0.04606 C -0.07349 -0.04814 -0.07454 -0.05069 -0.07597 -0.05254 C -0.07963 -0.0574 -0.08589 -0.06157 -0.08903 -0.06736 C -0.09842 -0.08379 -0.09529 -0.07638 -0.09986 -0.08842 C -0.10286 -0.10509 -0.0996 -0.09375 -0.11892 -0.09699 C -0.12127 -0.09722 -0.12362 -0.09838 -0.1261 -0.09907 C -0.12805 -0.10393 -0.12988 -0.10926 -0.13197 -0.11388 C -0.13341 -0.11689 -0.1351 -0.11967 -0.1368 -0.12222 C -0.1398 -0.12708 -0.14267 -0.13032 -0.14633 -0.13287 C -0.15116 -0.13634 -0.15364 -0.13726 -0.15821 -0.13912 C -0.16421 -0.13842 -0.17022 -0.13888 -0.17622 -0.13703 C -0.17753 -0.1368 -0.17844 -0.13379 -0.17974 -0.13287 C -0.1817 -0.13171 -0.18379 -0.13148 -0.18575 -0.13078 C -0.18692 -0.12939 -0.18797 -0.12754 -0.18927 -0.12662 C -0.19684 -0.12083 -0.19149 -0.1287 -0.19763 -0.12013 C -0.20011 -0.11689 -0.20246 -0.11342 -0.20481 -0.10972 C -0.2069 -0.10625 -0.20846 -0.10185 -0.21081 -0.09907 C -0.21212 -0.09745 -0.21394 -0.09768 -0.21551 -0.09699 C -0.22413 -0.09259 -0.2129 -0.09699 -0.22504 -0.09259 C -0.22713 -0.0912 -0.22909 -0.09004 -0.23104 -0.08842 C -0.23235 -0.08726 -0.23339 -0.08541 -0.2347 -0.08426 C -0.24553 -0.07453 -0.236 -0.08611 -0.2454 -0.07361 C -0.24658 -0.0706 -0.2501 -0.06064 -0.25141 -0.05879 C -0.25349 -0.05555 -0.25676 -0.05439 -0.25846 -0.05046 C -0.26172 -0.04328 -0.26485 -0.03634 -0.26811 -0.02916 C -0.26929 -0.02638 -0.2702 -0.02314 -0.27164 -0.02083 C -0.27438 -0.01574 -0.27777 -0.0118 -0.27999 -0.00601 C -0.28286 0.00162 -0.28182 0.00116 -0.28717 0.00463 C -0.29396 0.00926 -0.30884 0.00857 -0.31223 0.0088 C -0.31759 0.01088 -0.32385 0.0125 -0.32894 0.01737 C -0.34696 0.03496 -0.31876 0.01158 -0.33965 0.0301 C -0.34239 0.03241 -0.34526 0.03403 -0.348 0.03635 C -0.35648 0.04399 -0.35844 0.04792 -0.36706 0.05764 C -0.38899 0.08195 -0.36732 0.05625 -0.37907 0.07014 C -0.38024 0.07315 -0.38233 0.07524 -0.38259 0.07871 C -0.38311 0.08565 -0.38233 0.09306 -0.38142 0.09977 C -0.38115 0.10232 -0.38024 0.10463 -0.37907 0.10625 C -0.3745 0.11181 -0.36954 0.11621 -0.36471 0.12107 C -0.36197 0.12385 -0.35923 0.12686 -0.35635 0.1294 C -0.354 0.13172 -0.35152 0.13334 -0.34917 0.13588 C -0.34748 0.13774 -0.3463 0.14074 -0.34448 0.14213 C -0.34134 0.14445 -0.33482 0.1463 -0.33482 0.1463 L -0.31693 0.14422 C -0.31302 0.14375 -0.30897 0.1426 -0.30505 0.14213 C -0.30192 0.1419 -0.29866 0.14213 -0.29553 0.14213 L -0.29553 0.14213 " pathEditMode="relative" ptsTypes="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92 -0.00092 L -0.01292 -0.00092 C -0.01501 0.00648 -0.01644 0.01458 -0.01918 0.0213 C -0.02023 0.02338 -0.02245 0.02292 -0.02388 0.02408 C -0.0261 0.0257 -0.02832 0.02708 -0.03015 0.02963 C -0.03198 0.03171 -0.03302 0.03565 -0.03485 0.03796 C -0.03628 0.03958 -0.03811 0.03958 -0.03955 0.04074 C -0.04229 0.04236 -0.04477 0.04491 -0.04738 0.0463 C -0.05051 0.04769 -0.05364 0.04861 -0.05678 0.04908 C -0.07609 0.05046 -0.09541 0.05093 -0.11473 0.05185 C -0.11734 0.0544 -0.12557 0.06366 -0.12883 0.06574 C -0.13105 0.0669 -0.14449 0.0706 -0.14606 0.0713 C -0.16799 0.06528 -0.15963 0.06574 -0.17112 0.06574 L -0.17112 0.06574 " pathEditMode="relative" ptsTypes="AAAAAAAAAAAA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9545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D16304-43DB-4548-AC30-3A1808D8A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38766"/>
            <a:ext cx="5037058" cy="5037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4B52A5-0848-26C0-9B4F-3DDA777C3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484" y="464038"/>
            <a:ext cx="784623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15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Bằng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chuồn chuồn bay lượn khắp đó đây.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2688F3D-1492-F5A3-83FD-131A0A0BFC0D}"/>
              </a:ext>
            </a:extLst>
          </p:cNvPr>
          <p:cNvSpPr/>
          <p:nvPr/>
        </p:nvSpPr>
        <p:spPr>
          <a:xfrm>
            <a:off x="25799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B22E82A2-AA02-0912-CC52-90CFA15BB512}"/>
              </a:ext>
            </a:extLst>
          </p:cNvPr>
          <p:cNvSpPr/>
          <p:nvPr/>
        </p:nvSpPr>
        <p:spPr>
          <a:xfrm>
            <a:off x="2579916" y="22968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6CA1AB-2E5E-442B-FFE9-9ACE9AB83091}"/>
              </a:ext>
            </a:extLst>
          </p:cNvPr>
          <p:cNvSpPr txBox="1"/>
          <p:nvPr/>
        </p:nvSpPr>
        <p:spPr>
          <a:xfrm>
            <a:off x="1066800" y="3058887"/>
            <a:ext cx="1028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hai cặp cánh mỏng/ Bằng những cặp cánh mỏng manh, trong suốt/ Bằng hai đôi cánh bé nhỏ,..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Với     , chim gõ kiến có thể đục thủng bất kì thân cây nào.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2688F3D-1492-F5A3-83FD-131A0A0BFC0D}"/>
              </a:ext>
            </a:extLst>
          </p:cNvPr>
          <p:cNvSpPr/>
          <p:nvPr/>
        </p:nvSpPr>
        <p:spPr>
          <a:xfrm>
            <a:off x="24275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mỏ cứng/ Với cái mỏ cứng như thép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Bằng     , voi có thể dễ dàng kéo lá cây, cành cây từ trên cao xuống.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2688F3D-1492-F5A3-83FD-131A0A0BFC0D}"/>
              </a:ext>
            </a:extLst>
          </p:cNvPr>
          <p:cNvSpPr/>
          <p:nvPr/>
        </p:nvSpPr>
        <p:spPr>
          <a:xfrm>
            <a:off x="2590801" y="1763486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chiếc vòi dài/ Bằng chiếc vòi dài khoảng 1 m,..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6B3CF4-60A8-91B9-10A8-78F85ED7C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473" y="412035"/>
            <a:ext cx="10138527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bất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kì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phương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tiện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xmlns="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35" y="2901243"/>
            <a:ext cx="4243187" cy="42431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11" y="2814798"/>
            <a:ext cx="4408311" cy="4408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EBBBA1-02CE-4B03-9F48-9F37679F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" y="689443"/>
            <a:ext cx="1206503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xmlns="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xmlns="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81F5547-656A-2A54-1C5D-A861871FDBAF}"/>
              </a:ext>
            </a:extLst>
          </p:cNvPr>
          <p:cNvSpPr/>
          <p:nvPr/>
        </p:nvSpPr>
        <p:spPr>
          <a:xfrm>
            <a:off x="1379789" y="2539595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qua.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03" y="2715036"/>
            <a:ext cx="1077083" cy="1056359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cối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tươi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trở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xmlns="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81F5547-656A-2A54-1C5D-A861871FDBAF}"/>
              </a:ext>
            </a:extLst>
          </p:cNvPr>
          <p:cNvSpPr/>
          <p:nvPr/>
        </p:nvSpPr>
        <p:spPr>
          <a:xfrm>
            <a:off x="1247902" y="5257801"/>
            <a:ext cx="994039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nguyên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nhân</a:t>
            </a:r>
            <a:endParaRPr lang="vi-VN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D028CE9-B870-85A9-EC81-6B56AA6835B1}"/>
              </a:ext>
            </a:extLst>
          </p:cNvPr>
          <p:cNvSpPr/>
          <p:nvPr/>
        </p:nvSpPr>
        <p:spPr>
          <a:xfrm>
            <a:off x="1247902" y="3780717"/>
            <a:ext cx="994039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gian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99" y="5698100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0" y="4238563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7EF535E-6873-A6F7-1646-98E4E8C05CB2}"/>
              </a:ext>
            </a:extLst>
          </p:cNvPr>
          <p:cNvSpPr/>
          <p:nvPr/>
        </p:nvSpPr>
        <p:spPr>
          <a:xfrm>
            <a:off x="1247902" y="2334725"/>
            <a:ext cx="994039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mục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đích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91" y="2782513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xmlns="" id="{584D97EF-7BAC-E9A5-A686-49E949702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84983DF-116F-3C6A-2D47-877AA7F31DA8}"/>
              </a:ext>
            </a:extLst>
          </p:cNvPr>
          <p:cNvSpPr/>
          <p:nvPr/>
        </p:nvSpPr>
        <p:spPr>
          <a:xfrm>
            <a:off x="1039286" y="311799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chăm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 </a:t>
            </a:r>
          </a:p>
        </p:txBody>
      </p:sp>
      <p:pic>
        <p:nvPicPr>
          <p:cNvPr id="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xmlns="" id="{E5BB3927-086D-94DC-2DBC-CFE3CEE05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12AFD7F-7F56-CCD9-24DE-FE961DD87E16}"/>
              </a:ext>
            </a:extLst>
          </p:cNvPr>
          <p:cNvSpPr/>
          <p:nvPr/>
        </p:nvSpPr>
        <p:spPr>
          <a:xfrm>
            <a:off x="1330628" y="2923053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FA2837-3F09-42E6-FEB6-716459C34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42" y="3098494"/>
            <a:ext cx="1077083" cy="1056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1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xmlns="" id="{7191E011-1C17-5BA6-60C4-FB715A0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81F5547-656A-2A54-1C5D-A861871FDBAF}"/>
              </a:ext>
            </a:extLst>
          </p:cNvPr>
          <p:cNvSpPr/>
          <p:nvPr/>
        </p:nvSpPr>
        <p:spPr>
          <a:xfrm>
            <a:off x="653710" y="3816049"/>
            <a:ext cx="1081314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mục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đích</a:t>
            </a:r>
            <a:endParaRPr lang="vi-VN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D028CE9-B870-85A9-EC81-6B56AA6835B1}"/>
              </a:ext>
            </a:extLst>
          </p:cNvPr>
          <p:cNvSpPr/>
          <p:nvPr/>
        </p:nvSpPr>
        <p:spPr>
          <a:xfrm>
            <a:off x="653710" y="5275631"/>
            <a:ext cx="1081314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nơi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chốn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95" y="4139024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01" y="561162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7EF535E-6873-A6F7-1646-98E4E8C05CB2}"/>
              </a:ext>
            </a:extLst>
          </p:cNvPr>
          <p:cNvSpPr/>
          <p:nvPr/>
        </p:nvSpPr>
        <p:spPr>
          <a:xfrm>
            <a:off x="653710" y="2334725"/>
            <a:ext cx="1081314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nguyên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19" y="265311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4.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E588303-7050-DF6D-1773-8B702B373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59F751-A04B-4C9E-ADE9-FE3858E15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42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CF6CEC-1C46-7CCE-C12B-A4DD90334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744" y="707085"/>
            <a:ext cx="6041660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24B8C8-2E87-47B9-44B7-6A0340970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480" y="1980314"/>
            <a:ext cx="6779340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445964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 các trạng ngữ của mỗi câu trong các đoạn văn vào nhóm thích hợp.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78EAE60-FF85-1ADF-536A-73885AD58F4F}"/>
              </a:ext>
            </a:extLst>
          </p:cNvPr>
          <p:cNvSpPr/>
          <p:nvPr/>
        </p:nvSpPr>
        <p:spPr>
          <a:xfrm>
            <a:off x="859972" y="1861457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144901B-D4AB-792A-698D-8AAC8CAE9EC4}"/>
              </a:ext>
            </a:extLst>
          </p:cNvPr>
          <p:cNvSpPr/>
          <p:nvPr/>
        </p:nvSpPr>
        <p:spPr>
          <a:xfrm>
            <a:off x="4365172" y="1839686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0C14066-F73E-578D-7763-E7B9383238E2}"/>
              </a:ext>
            </a:extLst>
          </p:cNvPr>
          <p:cNvSpPr/>
          <p:nvPr/>
        </p:nvSpPr>
        <p:spPr>
          <a:xfrm>
            <a:off x="7783285" y="1807028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4B16455-D36D-0853-00EF-06A84F0C4847}"/>
              </a:ext>
            </a:extLst>
          </p:cNvPr>
          <p:cNvSpPr txBox="1"/>
          <p:nvPr/>
        </p:nvSpPr>
        <p:spPr>
          <a:xfrm>
            <a:off x="968828" y="2895600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 xưa, ở vùng sông nước miền Tây,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những chiếc cầu tre trở thành hình ảnh thân thuộc, tô điểm thêm cho nét đẹp làng quê.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 vài cây tre già,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người ta đã làm những cây cầu bắc qua kênh rạch nhỏ, đôi bờ không còn ngăn cách.</a:t>
            </a:r>
          </a:p>
          <a:p>
            <a:pPr algn="r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Lê Quang Huy)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01ED28F-4B5F-2D63-AC3A-1E1B18B54C98}"/>
              </a:ext>
            </a:extLst>
          </p:cNvPr>
          <p:cNvSpPr txBox="1"/>
          <p:nvPr/>
        </p:nvSpPr>
        <p:spPr>
          <a:xfrm>
            <a:off x="925285" y="4735285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 lâu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chiếc nón lá là hình ảnh thân thuộc với quê hương Việt Nam, gắn liền với hình ảnh những người mẹ, người chị tảo tần, đảm đang.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vẻ đẹp hồn hậu, duyên dáng của người phụ nữ Việt Nam càng được tôn lên. </a:t>
            </a:r>
          </a:p>
          <a:p>
            <a:pPr algn="r" latinLnBrk="0"/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Mi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1CEF94-E96A-D99A-273F-C0431619E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78" y="300752"/>
            <a:ext cx="762675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859</Words>
  <Application>Microsoft Office PowerPoint</Application>
  <PresentationFormat>Custom</PresentationFormat>
  <Paragraphs>103</Paragraphs>
  <Slides>27</Slides>
  <Notes>26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主题</vt:lpstr>
      <vt:lpstr>Cute Pre-K Lesson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</cp:lastModifiedBy>
  <cp:revision>35</cp:revision>
  <dcterms:created xsi:type="dcterms:W3CDTF">2023-12-16T12:45:33Z</dcterms:created>
  <dcterms:modified xsi:type="dcterms:W3CDTF">2024-05-01T09:57:17Z</dcterms:modified>
</cp:coreProperties>
</file>