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2" r:id="rId2"/>
    <p:sldId id="261" r:id="rId3"/>
    <p:sldId id="257" r:id="rId4"/>
    <p:sldId id="259" r:id="rId5"/>
    <p:sldId id="266" r:id="rId6"/>
    <p:sldId id="298" r:id="rId7"/>
    <p:sldId id="262" r:id="rId8"/>
    <p:sldId id="265" r:id="rId9"/>
    <p:sldId id="286" r:id="rId10"/>
    <p:sldId id="282" r:id="rId11"/>
    <p:sldId id="283" r:id="rId12"/>
    <p:sldId id="284" r:id="rId13"/>
    <p:sldId id="285" r:id="rId14"/>
    <p:sldId id="276" r:id="rId15"/>
    <p:sldId id="290" r:id="rId16"/>
    <p:sldId id="292" r:id="rId17"/>
    <p:sldId id="293" r:id="rId18"/>
    <p:sldId id="294" r:id="rId19"/>
    <p:sldId id="295" r:id="rId20"/>
    <p:sldId id="296" r:id="rId21"/>
    <p:sldId id="29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p:scale>
          <a:sx n="82" d="100"/>
          <a:sy n="82" d="100"/>
        </p:scale>
        <p:origin x="-7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8749B-3CAC-4240-A381-9ED509CC998C}"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36948C-120A-4DC4-ABA5-898F401C1607}" type="slidenum">
              <a:rPr lang="en-US" smtClean="0"/>
              <a:t>‹#›</a:t>
            </a:fld>
            <a:endParaRPr lang="en-US"/>
          </a:p>
        </p:txBody>
      </p:sp>
    </p:spTree>
    <p:extLst>
      <p:ext uri="{BB962C8B-B14F-4D97-AF65-F5344CB8AC3E}">
        <p14:creationId xmlns:p14="http://schemas.microsoft.com/office/powerpoint/2010/main" val="2845772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2307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021451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37849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929459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522127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87404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00673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3467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2391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46400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805091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5/20/2024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4269058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slide" Target="slide13.xml"/><Relationship Id="rId3" Type="http://schemas.openxmlformats.org/officeDocument/2006/relationships/slide" Target="slide2.xml"/><Relationship Id="rId7" Type="http://schemas.openxmlformats.org/officeDocument/2006/relationships/slide" Target="slide1.xml"/><Relationship Id="rId12"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slide" Target="slide4.xml"/><Relationship Id="rId5" Type="http://schemas.openxmlformats.org/officeDocument/2006/relationships/slide" Target="slide11.xml"/><Relationship Id="rId15" Type="http://schemas.openxmlformats.org/officeDocument/2006/relationships/image" Target="../media/image20.gif"/><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slide" Target="slide12.xml"/><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audio" Target="../media/audio2.wav"/><Relationship Id="rId7" Type="http://schemas.openxmlformats.org/officeDocument/2006/relationships/slide" Target="slide10.xml"/><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5.gif"/><Relationship Id="rId5" Type="http://schemas.openxmlformats.org/officeDocument/2006/relationships/image" Target="../media/image15.png"/><Relationship Id="rId10" Type="http://schemas.openxmlformats.org/officeDocument/2006/relationships/image" Target="../media/image24.gif"/><Relationship Id="rId4" Type="http://schemas.openxmlformats.org/officeDocument/2006/relationships/image" Target="../media/image14.png"/><Relationship Id="rId9" Type="http://schemas.openxmlformats.org/officeDocument/2006/relationships/image" Target="../media/image23.gif"/><Relationship Id="rId1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audio" Target="../media/audio2.wav"/><Relationship Id="rId7" Type="http://schemas.openxmlformats.org/officeDocument/2006/relationships/slide" Target="slide10.xml"/><Relationship Id="rId12"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5.gif"/><Relationship Id="rId5" Type="http://schemas.openxmlformats.org/officeDocument/2006/relationships/image" Target="../media/image17.png"/><Relationship Id="rId10" Type="http://schemas.openxmlformats.org/officeDocument/2006/relationships/image" Target="../media/image24.gif"/><Relationship Id="rId4" Type="http://schemas.openxmlformats.org/officeDocument/2006/relationships/image" Target="../media/image16.png"/><Relationship Id="rId9" Type="http://schemas.openxmlformats.org/officeDocument/2006/relationships/image" Target="../media/image23.gif"/><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7.gif"/><Relationship Id="rId3" Type="http://schemas.openxmlformats.org/officeDocument/2006/relationships/audio" Target="../media/audio2.wav"/><Relationship Id="rId7" Type="http://schemas.openxmlformats.org/officeDocument/2006/relationships/slide" Target="slide10.xml"/><Relationship Id="rId12" Type="http://schemas.openxmlformats.org/officeDocument/2006/relationships/image" Target="../media/image2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5.gif"/><Relationship Id="rId5" Type="http://schemas.openxmlformats.org/officeDocument/2006/relationships/image" Target="../media/image19.png"/><Relationship Id="rId15" Type="http://schemas.microsoft.com/office/2007/relationships/hdphoto" Target="../media/hdphoto3.wdp"/><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ả Nhà Thương Nhau Nhạc Thiếu Nhi Vui Nhộn Cho Bé Múa Hát Sôi Động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1" y="678975"/>
            <a:ext cx="9111689" cy="5121324"/>
          </a:xfrm>
          <a:prstGeom prst="rect">
            <a:avLst/>
          </a:prstGeom>
        </p:spPr>
      </p:pic>
    </p:spTree>
    <p:extLst>
      <p:ext uri="{BB962C8B-B14F-4D97-AF65-F5344CB8AC3E}">
        <p14:creationId xmlns:p14="http://schemas.microsoft.com/office/powerpoint/2010/main" val="3352158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1524001" y="4356641"/>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a:hlinkClick r:id="rId3"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0161" y="3647271"/>
            <a:ext cx="1476884" cy="1307705"/>
          </a:xfrm>
          <a:prstGeom prst="rect">
            <a:avLst/>
          </a:prstGeom>
        </p:spPr>
      </p:pic>
      <p:pic>
        <p:nvPicPr>
          <p:cNvPr id="9" name="Picture 8">
            <a:hlinkClick r:id="rId5"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2518" y="3207655"/>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128" y="3521947"/>
            <a:ext cx="1476884" cy="1307705"/>
          </a:xfrm>
          <a:prstGeom prst="rect">
            <a:avLst/>
          </a:prstGeom>
        </p:spPr>
      </p:pic>
      <p:pic>
        <p:nvPicPr>
          <p:cNvPr id="11" name="Picture 10">
            <a:hlinkClick r:id="rId9" action="ppaction://hlinksldjump"/>
            <a:extLst>
              <a:ext uri="{FF2B5EF4-FFF2-40B4-BE49-F238E27FC236}">
                <a16:creationId xmlns:a16="http://schemas.microsoft.com/office/drawing/2014/main" xmlns=""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0197" y="3083129"/>
            <a:ext cx="1545470" cy="1037934"/>
          </a:xfrm>
          <a:prstGeom prst="rect">
            <a:avLst/>
          </a:prstGeom>
        </p:spPr>
      </p:pic>
      <p:pic>
        <p:nvPicPr>
          <p:cNvPr id="12" name="Picture 11">
            <a:hlinkClick r:id="rId11"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90080" y="3463894"/>
            <a:ext cx="1476884" cy="1307705"/>
          </a:xfrm>
          <a:prstGeom prst="rect">
            <a:avLst/>
          </a:prstGeom>
        </p:spPr>
      </p:pic>
      <p:pic>
        <p:nvPicPr>
          <p:cNvPr id="13" name="Picture 12">
            <a:hlinkClick r:id="rId13" action="ppaction://hlinksldjump"/>
            <a:extLst>
              <a:ext uri="{FF2B5EF4-FFF2-40B4-BE49-F238E27FC236}">
                <a16:creationId xmlns:a16="http://schemas.microsoft.com/office/drawing/2014/main" xmlns=""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5787" y="3079811"/>
            <a:ext cx="1545470" cy="1037934"/>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49550" y="5190825"/>
            <a:ext cx="4571999" cy="251114"/>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2" y="5190825"/>
            <a:ext cx="4571999" cy="251114"/>
          </a:xfrm>
          <a:prstGeom prst="rect">
            <a:avLst/>
          </a:prstGeom>
        </p:spPr>
      </p:pic>
      <p:sp>
        <p:nvSpPr>
          <p:cNvPr id="42" name="Flowchart: Summing Junction 41">
            <a:hlinkClick r:id="rId5" action="ppaction://hlinksldjump"/>
            <a:extLst>
              <a:ext uri="{FF2B5EF4-FFF2-40B4-BE49-F238E27FC236}">
                <a16:creationId xmlns:a16="http://schemas.microsoft.com/office/drawing/2014/main" xmlns="" id="{E51D645D-F5EB-48AD-9720-05E0BE57DF46}"/>
              </a:ext>
            </a:extLst>
          </p:cNvPr>
          <p:cNvSpPr/>
          <p:nvPr/>
        </p:nvSpPr>
        <p:spPr>
          <a:xfrm>
            <a:off x="10073018" y="5443447"/>
            <a:ext cx="486801" cy="48680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xmlns="" id="{6FE0A47F-DE0D-4AFB-A019-3B65ECEF2308}"/>
              </a:ext>
            </a:extLst>
          </p:cNvPr>
          <p:cNvSpPr/>
          <p:nvPr/>
        </p:nvSpPr>
        <p:spPr>
          <a:xfrm>
            <a:off x="5202245" y="1566313"/>
            <a:ext cx="4499012"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sp>
        <p:nvSpPr>
          <p:cNvPr id="14" name="Rounded Rectangle 13"/>
          <p:cNvSpPr/>
          <p:nvPr/>
        </p:nvSpPr>
        <p:spPr>
          <a:xfrm>
            <a:off x="2179094" y="545169"/>
            <a:ext cx="2284659" cy="55299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b="1">
                <a:solidFill>
                  <a:schemeClr val="tx1"/>
                </a:solidFill>
              </a:rPr>
              <a:t>Củng cố</a:t>
            </a:r>
            <a:endParaRPr lang="en-US" sz="1400" b="1">
              <a:ln w="0"/>
              <a:solidFill>
                <a:schemeClr val="tx1"/>
              </a:solidFill>
              <a:effectLst>
                <a:outerShdw blurRad="38100" dist="19050" dir="2700000" algn="tl" rotWithShape="0">
                  <a:schemeClr val="dk1">
                    <a:alpha val="40000"/>
                  </a:schemeClr>
                </a:outerShdw>
              </a:effectLst>
            </a:endParaRPr>
          </a:p>
        </p:txBody>
      </p:sp>
      <p:sp>
        <p:nvSpPr>
          <p:cNvPr id="15" name="Striped Right Arrow 14"/>
          <p:cNvSpPr/>
          <p:nvPr/>
        </p:nvSpPr>
        <p:spPr>
          <a:xfrm>
            <a:off x="1524001" y="491554"/>
            <a:ext cx="655092" cy="559559"/>
          </a:xfrm>
          <a:prstGeom prst="strip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FE0A47F-DE0D-4AFB-A019-3B65ECEF2308}"/>
              </a:ext>
            </a:extLst>
          </p:cNvPr>
          <p:cNvSpPr/>
          <p:nvPr/>
        </p:nvSpPr>
        <p:spPr>
          <a:xfrm>
            <a:off x="1388640" y="1568758"/>
            <a:ext cx="4380931" cy="561692"/>
          </a:xfrm>
          <a:prstGeom prst="rect">
            <a:avLst/>
          </a:prstGeom>
          <a:noFill/>
        </p:spPr>
        <p:txBody>
          <a:bodyPr wrap="square" lIns="68580" tIns="34290" rIns="68580" bIns="34290">
            <a:spAutoFit/>
          </a:bodyPr>
          <a:lstStyle/>
          <a:p>
            <a:pPr algn="ctr"/>
            <a:r>
              <a:rPr lang="en-US" sz="32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chơi học tập</a:t>
            </a:r>
          </a:p>
        </p:txBody>
      </p:sp>
    </p:spTree>
    <p:extLst>
      <p:ext uri="{BB962C8B-B14F-4D97-AF65-F5344CB8AC3E}">
        <p14:creationId xmlns:p14="http://schemas.microsoft.com/office/powerpoint/2010/main" val="38334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35"/>
                                        </p:tgtEl>
                                        <p:attrNameLst>
                                          <p:attrName>style.color</p:attrName>
                                        </p:attrNameLst>
                                      </p:cBhvr>
                                      <p:by>
                                        <p:hsl h="7200000" s="0" l="0"/>
                                      </p:by>
                                    </p:animClr>
                                    <p:animClr clrSpc="hsl" dir="cw">
                                      <p:cBhvr>
                                        <p:cTn id="7" dur="500" fill="hold"/>
                                        <p:tgtEl>
                                          <p:spTgt spid="35"/>
                                        </p:tgtEl>
                                        <p:attrNameLst>
                                          <p:attrName>fillcolor</p:attrName>
                                        </p:attrNameLst>
                                      </p:cBhvr>
                                      <p:by>
                                        <p:hsl h="7200000" s="0" l="0"/>
                                      </p:by>
                                    </p:animClr>
                                    <p:animClr clrSpc="hsl" dir="cw">
                                      <p:cBhvr>
                                        <p:cTn id="8" dur="500" fill="hold"/>
                                        <p:tgtEl>
                                          <p:spTgt spid="35"/>
                                        </p:tgtEl>
                                        <p:attrNameLst>
                                          <p:attrName>stroke.color</p:attrName>
                                        </p:attrNameLst>
                                      </p:cBhvr>
                                      <p:by>
                                        <p:hsl h="7200000" s="0" l="0"/>
                                      </p:by>
                                    </p:animClr>
                                    <p:set>
                                      <p:cBhvr>
                                        <p:cTn id="9" dur="500" fill="hold"/>
                                        <p:tgtEl>
                                          <p:spTgt spid="35"/>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3.88889E-6 -2.96296E-6 L -3.88889E-6 -0.07222 " pathEditMode="relative" rAng="0" ptsTypes="AA">
                                      <p:cBhvr>
                                        <p:cTn id="11" dur="250" accel="50000" decel="50000" autoRev="1" fill="hold">
                                          <p:stCondLst>
                                            <p:cond delay="0"/>
                                          </p:stCondLst>
                                        </p:cTn>
                                        <p:tgtEl>
                                          <p:spTgt spid="35"/>
                                        </p:tgtEl>
                                        <p:attrNameLst>
                                          <p:attrName>ppt_x</p:attrName>
                                          <p:attrName>ppt_y</p:attrName>
                                        </p:attrNameLst>
                                      </p:cBhvr>
                                      <p:rCtr x="0" y="-3611"/>
                                    </p:animMotion>
                                    <p:animRot by="1500000">
                                      <p:cBhvr>
                                        <p:cTn id="12" dur="125" fill="hold">
                                          <p:stCondLst>
                                            <p:cond delay="0"/>
                                          </p:stCondLst>
                                        </p:cTn>
                                        <p:tgtEl>
                                          <p:spTgt spid="35"/>
                                        </p:tgtEl>
                                        <p:attrNameLst>
                                          <p:attrName>r</p:attrName>
                                        </p:attrNameLst>
                                      </p:cBhvr>
                                    </p:animRot>
                                    <p:animRot by="-1500000">
                                      <p:cBhvr>
                                        <p:cTn id="13" dur="125" fill="hold">
                                          <p:stCondLst>
                                            <p:cond delay="125"/>
                                          </p:stCondLst>
                                        </p:cTn>
                                        <p:tgtEl>
                                          <p:spTgt spid="35"/>
                                        </p:tgtEl>
                                        <p:attrNameLst>
                                          <p:attrName>r</p:attrName>
                                        </p:attrNameLst>
                                      </p:cBhvr>
                                    </p:animRot>
                                    <p:animRot by="-1500000">
                                      <p:cBhvr>
                                        <p:cTn id="14" dur="125" fill="hold">
                                          <p:stCondLst>
                                            <p:cond delay="250"/>
                                          </p:stCondLst>
                                        </p:cTn>
                                        <p:tgtEl>
                                          <p:spTgt spid="35"/>
                                        </p:tgtEl>
                                        <p:attrNameLst>
                                          <p:attrName>r</p:attrName>
                                        </p:attrNameLst>
                                      </p:cBhvr>
                                    </p:animRot>
                                    <p:animRot by="1500000">
                                      <p:cBhvr>
                                        <p:cTn id="15" dur="125" fill="hold">
                                          <p:stCondLst>
                                            <p:cond delay="375"/>
                                          </p:stCondLst>
                                        </p:cTn>
                                        <p:tgtEl>
                                          <p:spTgt spid="35"/>
                                        </p:tgtEl>
                                        <p:attrNameLst>
                                          <p:attrName>r</p:attrName>
                                        </p:attrNameLst>
                                      </p:cBhvr>
                                    </p:animRot>
                                  </p:childTnLst>
                                </p:cTn>
                              </p:par>
                              <p:par>
                                <p:cTn id="16" presetID="21" presetClass="emph" presetSubtype="0" repeatCount="indefinite" fill="hold" grpId="0" nodeType="withEffect">
                                  <p:stCondLst>
                                    <p:cond delay="0"/>
                                  </p:stCondLst>
                                  <p:iterate type="lt">
                                    <p:tmPct val="0"/>
                                  </p:iterate>
                                  <p:childTnLst>
                                    <p:animClr clrSpc="hsl" dir="cw">
                                      <p:cBhvr override="childStyle">
                                        <p:cTn id="17" dur="500" fill="hold"/>
                                        <p:tgtEl>
                                          <p:spTgt spid="16"/>
                                        </p:tgtEl>
                                        <p:attrNameLst>
                                          <p:attrName>style.color</p:attrName>
                                        </p:attrNameLst>
                                      </p:cBhvr>
                                      <p:by>
                                        <p:hsl h="7200000" s="0" l="0"/>
                                      </p:by>
                                    </p:animClr>
                                    <p:animClr clrSpc="hsl" dir="cw">
                                      <p:cBhvr>
                                        <p:cTn id="18" dur="500" fill="hold"/>
                                        <p:tgtEl>
                                          <p:spTgt spid="16"/>
                                        </p:tgtEl>
                                        <p:attrNameLst>
                                          <p:attrName>fillcolor</p:attrName>
                                        </p:attrNameLst>
                                      </p:cBhvr>
                                      <p:by>
                                        <p:hsl h="7200000" s="0" l="0"/>
                                      </p:by>
                                    </p:animClr>
                                    <p:animClr clrSpc="hsl" dir="cw">
                                      <p:cBhvr>
                                        <p:cTn id="19" dur="500" fill="hold"/>
                                        <p:tgtEl>
                                          <p:spTgt spid="16"/>
                                        </p:tgtEl>
                                        <p:attrNameLst>
                                          <p:attrName>stroke.color</p:attrName>
                                        </p:attrNameLst>
                                      </p:cBhvr>
                                      <p:by>
                                        <p:hsl h="7200000" s="0" l="0"/>
                                      </p:by>
                                    </p:animClr>
                                    <p:set>
                                      <p:cBhvr>
                                        <p:cTn id="20" dur="500" fill="hold"/>
                                        <p:tgtEl>
                                          <p:spTgt spid="16"/>
                                        </p:tgtEl>
                                        <p:attrNameLst>
                                          <p:attrName>fill.type</p:attrName>
                                        </p:attrNameLst>
                                      </p:cBhvr>
                                      <p:to>
                                        <p:strVal val="solid"/>
                                      </p:to>
                                    </p:set>
                                  </p:childTnLst>
                                </p:cTn>
                              </p:par>
                              <p:par>
                                <p:cTn id="21" presetID="34" presetClass="emph" presetSubtype="0" repeatCount="indefinite" fill="hold" grpId="1" nodeType="withEffect">
                                  <p:stCondLst>
                                    <p:cond delay="0"/>
                                  </p:stCondLst>
                                  <p:iterate type="lt">
                                    <p:tmPct val="10000"/>
                                  </p:iterate>
                                  <p:childTnLst>
                                    <p:animMotion origin="layout" path="M -2.77778E-6 4.07407E-6 L -2.77778E-6 -0.07223 " pathEditMode="relative" rAng="0" ptsTypes="AA">
                                      <p:cBhvr>
                                        <p:cTn id="22" dur="250" accel="50000" decel="50000" autoRev="1" fill="hold">
                                          <p:stCondLst>
                                            <p:cond delay="0"/>
                                          </p:stCondLst>
                                        </p:cTn>
                                        <p:tgtEl>
                                          <p:spTgt spid="16"/>
                                        </p:tgtEl>
                                        <p:attrNameLst>
                                          <p:attrName>ppt_x</p:attrName>
                                          <p:attrName>ppt_y</p:attrName>
                                        </p:attrNameLst>
                                      </p:cBhvr>
                                      <p:rCtr x="0" y="-3611"/>
                                    </p:animMotion>
                                    <p:animRot by="1500000">
                                      <p:cBhvr>
                                        <p:cTn id="23" dur="125" fill="hold">
                                          <p:stCondLst>
                                            <p:cond delay="0"/>
                                          </p:stCondLst>
                                        </p:cTn>
                                        <p:tgtEl>
                                          <p:spTgt spid="16"/>
                                        </p:tgtEl>
                                        <p:attrNameLst>
                                          <p:attrName>r</p:attrName>
                                        </p:attrNameLst>
                                      </p:cBhvr>
                                    </p:animRot>
                                    <p:animRot by="-1500000">
                                      <p:cBhvr>
                                        <p:cTn id="24" dur="125" fill="hold">
                                          <p:stCondLst>
                                            <p:cond delay="125"/>
                                          </p:stCondLst>
                                        </p:cTn>
                                        <p:tgtEl>
                                          <p:spTgt spid="16"/>
                                        </p:tgtEl>
                                        <p:attrNameLst>
                                          <p:attrName>r</p:attrName>
                                        </p:attrNameLst>
                                      </p:cBhvr>
                                    </p:animRot>
                                    <p:animRot by="-1500000">
                                      <p:cBhvr>
                                        <p:cTn id="25" dur="125" fill="hold">
                                          <p:stCondLst>
                                            <p:cond delay="250"/>
                                          </p:stCondLst>
                                        </p:cTn>
                                        <p:tgtEl>
                                          <p:spTgt spid="16"/>
                                        </p:tgtEl>
                                        <p:attrNameLst>
                                          <p:attrName>r</p:attrName>
                                        </p:attrNameLst>
                                      </p:cBhvr>
                                    </p:animRot>
                                    <p:animRot by="1500000">
                                      <p:cBhvr>
                                        <p:cTn id="2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8"/>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35" grpId="0"/>
      <p:bldP spid="35" grpId="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8184492" y="3350215"/>
            <a:ext cx="1806205" cy="11812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3 cái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794360" y="1022822"/>
            <a:ext cx="7217228"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a:solidFill>
                  <a:srgbClr val="002060"/>
                </a:solidFill>
                <a:latin typeface="Tahoma" panose="020B0604030504040204" pitchFamily="34" charset="0"/>
                <a:ea typeface="Tahoma" panose="020B0604030504040204" pitchFamily="34" charset="0"/>
                <a:cs typeface="Tahoma" panose="020B0604030504040204" pitchFamily="34" charset="0"/>
              </a:rPr>
              <a:t>Câu 1: Bài học hôm nay có tên là gì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Các thế hệ trong gia đình.</a:t>
            </a:r>
            <a:endParaRPr lang="en-US" sz="2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3046" y="472671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165" y="4750663"/>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55860" y="2631842"/>
            <a:ext cx="1168880" cy="1948135"/>
          </a:xfrm>
          <a:prstGeom prst="rect">
            <a:avLst/>
          </a:prstGeom>
        </p:spPr>
      </p:pic>
    </p:spTree>
    <p:extLst>
      <p:ext uri="{BB962C8B-B14F-4D97-AF65-F5344CB8AC3E}">
        <p14:creationId xmlns:p14="http://schemas.microsoft.com/office/powerpoint/2010/main" val="116676162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581279" y="3623464"/>
            <a:ext cx="2490623" cy="116997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chì</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905001" y="1064078"/>
            <a:ext cx="7834951" cy="1295400"/>
          </a:xfrm>
          <a:prstGeom prst="foldedCorner">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2: Gia đình bạn Hoa có bao nhiêu người và bao nhiêu thế hệ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455592"/>
            <a:ext cx="6738852" cy="845600"/>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6 người, 3 thế hệ</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21781" y="2969611"/>
            <a:ext cx="1290076" cy="1645662"/>
          </a:xfrm>
          <a:prstGeom prst="rect">
            <a:avLst/>
          </a:prstGeom>
        </p:spPr>
      </p:pic>
    </p:spTree>
    <p:extLst>
      <p:ext uri="{BB962C8B-B14F-4D97-AF65-F5344CB8AC3E}">
        <p14:creationId xmlns:p14="http://schemas.microsoft.com/office/powerpoint/2010/main" val="357682573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3621" y="4502882"/>
            <a:ext cx="1476884" cy="1307705"/>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9327" y="4118799"/>
            <a:ext cx="1545470" cy="1037934"/>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7963336" y="3614055"/>
            <a:ext cx="1946311"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Tahoma" panose="020B0604030504040204" pitchFamily="34" charset="0"/>
                <a:ea typeface="Tahoma" panose="020B0604030504040204" pitchFamily="34" charset="0"/>
                <a:cs typeface="Tahoma" panose="020B0604030504040204" pitchFamily="34" charset="0"/>
              </a:rPr>
              <a:t>1 cây bút mực</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905000" y="578982"/>
            <a:ext cx="7217228" cy="1295400"/>
          </a:xfrm>
          <a:prstGeom prst="foldedCorner">
            <a:avLst/>
          </a:prstGeom>
          <a:ln/>
        </p:spPr>
        <p:style>
          <a:lnRef idx="3">
            <a:schemeClr val="lt1"/>
          </a:lnRef>
          <a:fillRef idx="1">
            <a:schemeClr val="accent4"/>
          </a:fillRef>
          <a:effectRef idx="1">
            <a:schemeClr val="accent4"/>
          </a:effectRef>
          <a:fontRef idx="minor">
            <a:schemeClr val="lt1"/>
          </a:fontRef>
        </p:style>
        <p:txBody>
          <a:bodyPr rtlCol="0" anchor="ctr"/>
          <a:lstStyle/>
          <a:p>
            <a:pPr algn="ct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Câu 3 : Lời chốt của Mặt trời là gì ? </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905000" y="2098736"/>
            <a:ext cx="6948621" cy="1461685"/>
          </a:xfrm>
          <a:prstGeom prst="foldedCorner">
            <a:avLst/>
          </a:prstGeom>
          <a:ln/>
        </p:spPr>
        <p:style>
          <a:lnRef idx="1">
            <a:schemeClr val="accent6"/>
          </a:lnRef>
          <a:fillRef idx="2">
            <a:schemeClr val="accent6"/>
          </a:fillRef>
          <a:effectRef idx="1">
            <a:schemeClr val="accent6"/>
          </a:effectRef>
          <a:fontRef idx="minor">
            <a:schemeClr val="dk1"/>
          </a:fontRef>
        </p:style>
        <p:txBody>
          <a:bodyPr rtlCol="0" anchor="ctr"/>
          <a:lstStyle/>
          <a:p>
            <a:pPr defTabSz="685800">
              <a:defRPr/>
            </a:pPr>
            <a:r>
              <a:rPr lang="en-US" sz="2400" b="1">
                <a:solidFill>
                  <a:srgbClr val="002060"/>
                </a:solidFill>
                <a:latin typeface="Tahoma" panose="020B0604030504040204" pitchFamily="34" charset="0"/>
                <a:ea typeface="Tahoma" panose="020B0604030504040204" pitchFamily="34" charset="0"/>
                <a:cs typeface="Tahoma" panose="020B0604030504040204" pitchFamily="34" charset="0"/>
              </a:rPr>
              <a:t>Đáp án : </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3647494" y="4602835"/>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Arrow: Pentagon 30">
            <a:hlinkClick r:id="rId7" action="ppaction://hlinksldjump"/>
            <a:extLst>
              <a:ext uri="{FF2B5EF4-FFF2-40B4-BE49-F238E27FC236}">
                <a16:creationId xmlns:a16="http://schemas.microsoft.com/office/drawing/2014/main" xmlns="" id="{AA693000-41B6-4481-BACC-F3E8F4F6DBBA}"/>
              </a:ext>
            </a:extLst>
          </p:cNvPr>
          <p:cNvSpPr/>
          <p:nvPr/>
        </p:nvSpPr>
        <p:spPr>
          <a:xfrm rot="586976" flipH="1">
            <a:off x="3625055" y="3909016"/>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4681" y="4950351"/>
            <a:ext cx="714375" cy="764381"/>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543426" y="4002995"/>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002" y="4722841"/>
            <a:ext cx="873043" cy="956990"/>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1" y="3836445"/>
            <a:ext cx="873043" cy="956990"/>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1009" y="3435535"/>
            <a:ext cx="583484" cy="57648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42422" y="3605909"/>
            <a:ext cx="660121" cy="632396"/>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6492" y="3796529"/>
            <a:ext cx="371475" cy="328613"/>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6571" y="2778918"/>
            <a:ext cx="1221131" cy="2035220"/>
          </a:xfrm>
          <a:prstGeom prst="rect">
            <a:avLst/>
          </a:prstGeom>
        </p:spPr>
      </p:pic>
      <p:pic>
        <p:nvPicPr>
          <p:cNvPr id="18" name="Picture 17"/>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80341" y="2098736"/>
            <a:ext cx="5238987" cy="1443583"/>
          </a:xfrm>
          <a:prstGeom prst="rect">
            <a:avLst/>
          </a:prstGeom>
          <a:noFill/>
        </p:spPr>
      </p:pic>
    </p:spTree>
    <p:extLst>
      <p:ext uri="{BB962C8B-B14F-4D97-AF65-F5344CB8AC3E}">
        <p14:creationId xmlns:p14="http://schemas.microsoft.com/office/powerpoint/2010/main" val="26128940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1.66667E-6 -3.7037E-6 L -1.66667E-6 -0.22476 " pathEditMode="relative" rAng="0" ptsTypes="AA">
                                      <p:cBhvr>
                                        <p:cTn id="26" dur="2000" fill="hold"/>
                                        <p:tgtEl>
                                          <p:spTgt spid="7"/>
                                        </p:tgtEl>
                                        <p:attrNameLst>
                                          <p:attrName>ppt_x</p:attrName>
                                          <p:attrName>ppt_y</p:attrName>
                                        </p:attrNameLst>
                                      </p:cBhvr>
                                      <p:rCtr x="0" y="-11250"/>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1" presetID="10" presetClass="entr" presetSubtype="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childTnLst>
                          </p:cTn>
                        </p:par>
                        <p:par>
                          <p:cTn id="37" fill="hold">
                            <p:stCondLst>
                              <p:cond delay="2500"/>
                            </p:stCondLst>
                            <p:childTnLst>
                              <p:par>
                                <p:cTn id="38" presetID="32" presetClass="emph" presetSubtype="0" repeatCount="indefinite" fill="hold" grpId="1"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Rounded Rectangle 4"/>
          <p:cNvSpPr/>
          <p:nvPr/>
        </p:nvSpPr>
        <p:spPr>
          <a:xfrm>
            <a:off x="1524000" y="-1"/>
            <a:ext cx="9144000" cy="3166281"/>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b="1">
              <a:solidFill>
                <a:srgbClr val="002060"/>
              </a:solidFill>
            </a:endParaRPr>
          </a:p>
        </p:txBody>
      </p:sp>
      <p:sp>
        <p:nvSpPr>
          <p:cNvPr id="7" name="Rounded Rectangle 6"/>
          <p:cNvSpPr/>
          <p:nvPr/>
        </p:nvSpPr>
        <p:spPr>
          <a:xfrm>
            <a:off x="3895299" y="1178039"/>
            <a:ext cx="3729251" cy="1175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tx1"/>
                </a:solidFill>
              </a:rPr>
              <a:t>Nhắc nhở, dặn dò</a:t>
            </a:r>
            <a:endParaRPr lang="en-US" sz="320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949777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6 -Học hát BA NGỌN NẾN LUNG LINH ( có lời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84539"/>
            <a:ext cx="9144000" cy="5139485"/>
          </a:xfrm>
          <a:prstGeom prst="rect">
            <a:avLst/>
          </a:prstGeom>
        </p:spPr>
      </p:pic>
    </p:spTree>
    <p:extLst>
      <p:ext uri="{BB962C8B-B14F-4D97-AF65-F5344CB8AC3E}">
        <p14:creationId xmlns:p14="http://schemas.microsoft.com/office/powerpoint/2010/main" val="425683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9" name="Rectangle 2"/>
          <p:cNvSpPr txBox="1">
            <a:spLocks noChangeArrowheads="1"/>
          </p:cNvSpPr>
          <p:nvPr/>
        </p:nvSpPr>
        <p:spPr bwMode="auto">
          <a:xfrm>
            <a:off x="1524000" y="-1"/>
            <a:ext cx="9166090" cy="937549"/>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a:t>
            </a:r>
            <a:r>
              <a:rPr lang="en-US" sz="2000" kern="0">
                <a:latin typeface="Arial" panose="020B0604020202020204" pitchFamily="34" charset="0"/>
                <a:cs typeface="Arial" panose="020B0604020202020204" pitchFamily="34" charset="0"/>
              </a:rPr>
              <a:t>Thứ </a:t>
            </a:r>
            <a:r>
              <a:rPr lang="en-US" sz="2000" kern="0" smtClean="0">
                <a:latin typeface="Arial" panose="020B0604020202020204" pitchFamily="34" charset="0"/>
                <a:cs typeface="Arial" panose="020B0604020202020204" pitchFamily="34" charset="0"/>
              </a:rPr>
              <a:t>Sáu </a:t>
            </a:r>
            <a:r>
              <a:rPr lang="en-US" sz="2000" kern="0">
                <a:latin typeface="Arial" panose="020B0604020202020204" pitchFamily="34" charset="0"/>
                <a:cs typeface="Arial" panose="020B0604020202020204" pitchFamily="34" charset="0"/>
              </a:rPr>
              <a:t>ngày </a:t>
            </a:r>
            <a:r>
              <a:rPr lang="en-US" sz="2000" kern="0" smtClean="0">
                <a:latin typeface="Arial" panose="020B0604020202020204" pitchFamily="34" charset="0"/>
                <a:cs typeface="Arial" panose="020B0604020202020204" pitchFamily="34" charset="0"/>
              </a:rPr>
              <a:t>9 </a:t>
            </a:r>
            <a:r>
              <a:rPr lang="en-US" sz="2000" kern="0">
                <a:latin typeface="Arial" panose="020B0604020202020204" pitchFamily="34" charset="0"/>
                <a:cs typeface="Arial" panose="020B0604020202020204" pitchFamily="34" charset="0"/>
              </a:rPr>
              <a:t>tháng </a:t>
            </a:r>
            <a:r>
              <a:rPr lang="en-US" sz="2000" kern="0" smtClean="0">
                <a:latin typeface="Arial" panose="020B0604020202020204" pitchFamily="34" charset="0"/>
                <a:cs typeface="Arial" panose="020B0604020202020204" pitchFamily="34" charset="0"/>
              </a:rPr>
              <a:t>9 </a:t>
            </a:r>
            <a:r>
              <a:rPr lang="en-US" sz="2000" kern="0">
                <a:latin typeface="Arial" panose="020B0604020202020204" pitchFamily="34" charset="0"/>
                <a:cs typeface="Arial" panose="020B0604020202020204" pitchFamily="34" charset="0"/>
              </a:rPr>
              <a:t>năm </a:t>
            </a:r>
            <a:r>
              <a:rPr lang="en-US" sz="2000" kern="0" smtClean="0">
                <a:latin typeface="Arial" panose="020B0604020202020204" pitchFamily="34" charset="0"/>
                <a:cs typeface="Arial" panose="020B0604020202020204" pitchFamily="34" charset="0"/>
              </a:rPr>
              <a:t>2022</a:t>
            </a:r>
          </a:p>
          <a:p>
            <a:pPr>
              <a:defRPr/>
            </a:pPr>
            <a:r>
              <a:rPr lang="en-US" sz="2000" kern="0">
                <a:latin typeface="Arial" panose="020B0604020202020204" pitchFamily="34" charset="0"/>
                <a:cs typeface="Arial" panose="020B0604020202020204" pitchFamily="34" charset="0"/>
              </a:rPr>
              <a:t> </a:t>
            </a:r>
            <a:r>
              <a:rPr lang="en-US" sz="2000" kern="0" smtClean="0">
                <a:latin typeface="Arial" panose="020B0604020202020204" pitchFamily="34" charset="0"/>
                <a:cs typeface="Arial" panose="020B0604020202020204" pitchFamily="34" charset="0"/>
              </a:rPr>
              <a:t>                                      TỰ NHIÊN XÃ HỘI</a:t>
            </a:r>
          </a:p>
          <a:p>
            <a:pPr eaLnBrk="1" hangingPunct="1">
              <a:defRPr/>
            </a:pPr>
            <a:r>
              <a:rPr lang="en-US" sz="2000" kern="0">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Bài 1 : </a:t>
            </a:r>
            <a:r>
              <a:rPr lang="en-US" sz="2000">
                <a:solidFill>
                  <a:srgbClr val="FF0000"/>
                </a:solidFill>
                <a:latin typeface="Arial" panose="020B0604020202020204" pitchFamily="34" charset="0"/>
                <a:cs typeface="Arial" panose="020B0604020202020204" pitchFamily="34" charset="0"/>
              </a:rPr>
              <a:t>Các thế hệ trong gia đình (tiết 2)</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45" y="669532"/>
            <a:ext cx="1014098" cy="919584"/>
          </a:xfrm>
          <a:prstGeom prst="rect">
            <a:avLst/>
          </a:prstGeom>
        </p:spPr>
      </p:pic>
      <p:sp>
        <p:nvSpPr>
          <p:cNvPr id="12" name="TextBox 11"/>
          <p:cNvSpPr txBox="1"/>
          <p:nvPr/>
        </p:nvSpPr>
        <p:spPr>
          <a:xfrm>
            <a:off x="1714314" y="963642"/>
            <a:ext cx="3915717" cy="400110"/>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000">
                <a:solidFill>
                  <a:srgbClr val="0070C0"/>
                </a:solidFill>
                <a:latin typeface="Arial" panose="020B0604020202020204" pitchFamily="34" charset="0"/>
                <a:cs typeface="Arial" panose="020B0604020202020204" pitchFamily="34" charset="0"/>
              </a:rPr>
              <a:t>Hoạt động khám phá  </a:t>
            </a:r>
          </a:p>
        </p:txBody>
      </p:sp>
      <p:sp>
        <p:nvSpPr>
          <p:cNvPr id="13" name="TextBox 12"/>
          <p:cNvSpPr txBox="1"/>
          <p:nvPr/>
        </p:nvSpPr>
        <p:spPr>
          <a:xfrm>
            <a:off x="1608881" y="1303301"/>
            <a:ext cx="1016257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000">
                <a:solidFill>
                  <a:srgbClr val="002060"/>
                </a:solidFill>
                <a:latin typeface="Arial" panose="020B0604020202020204" pitchFamily="34" charset="0"/>
                <a:cs typeface="Arial" panose="020B0604020202020204" pitchFamily="34" charset="0"/>
              </a:rPr>
              <a:t>1. Kể những việc làm thể hiện sự quan tâm, chăm sóc giữa các thế hệ</a:t>
            </a:r>
            <a:r>
              <a:rPr lang="en-US" sz="2400">
                <a:solidFill>
                  <a:srgbClr val="002060"/>
                </a:solidFill>
                <a:latin typeface="Arial" panose="020B0604020202020204" pitchFamily="34" charset="0"/>
                <a:cs typeface="Arial" panose="020B0604020202020204" pitchFamily="34" charset="0"/>
              </a:rPr>
              <a:t>.</a:t>
            </a:r>
          </a:p>
        </p:txBody>
      </p:sp>
      <p:sp>
        <p:nvSpPr>
          <p:cNvPr id="14" name="Rectangle: Rounded Corners 7"/>
          <p:cNvSpPr/>
          <p:nvPr/>
        </p:nvSpPr>
        <p:spPr>
          <a:xfrm>
            <a:off x="1393464" y="4048634"/>
            <a:ext cx="1835874" cy="14030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dirty="0" err="1">
                <a:latin typeface="Arial" panose="020B0604020202020204" pitchFamily="34" charset="0"/>
                <a:cs typeface="Arial" panose="020B0604020202020204" pitchFamily="34" charset="0"/>
              </a:rPr>
              <a:t>Mẹ</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vai</a:t>
            </a:r>
            <a:r>
              <a:rPr lang="en-US" sz="2000" dirty="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cho</a:t>
            </a:r>
            <a:r>
              <a:rPr lang="en-US" sz="2000">
                <a:latin typeface="Arial" panose="020B0604020202020204" pitchFamily="34" charset="0"/>
                <a:cs typeface="Arial" panose="020B0604020202020204" pitchFamily="34" charset="0"/>
              </a:rPr>
              <a:t> bà đỡ nhức mỏi.</a:t>
            </a:r>
            <a:endParaRPr lang="en-US" sz="2000" dirty="0">
              <a:latin typeface="Arial" panose="020B0604020202020204" pitchFamily="34" charset="0"/>
              <a:cs typeface="Arial" panose="020B0604020202020204" pitchFamily="34" charset="0"/>
            </a:endParaRPr>
          </a:p>
        </p:txBody>
      </p:sp>
      <p:sp>
        <p:nvSpPr>
          <p:cNvPr id="15" name="Rectangle: Rounded Corners 8"/>
          <p:cNvSpPr/>
          <p:nvPr/>
        </p:nvSpPr>
        <p:spPr>
          <a:xfrm>
            <a:off x="5023413" y="4213185"/>
            <a:ext cx="2164465" cy="123849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err="1">
                <a:latin typeface="Arial" panose="020B0604020202020204" pitchFamily="34" charset="0"/>
                <a:cs typeface="Arial" panose="020B0604020202020204" pitchFamily="34" charset="0"/>
              </a:rPr>
              <a:t>Ông</a:t>
            </a:r>
            <a:r>
              <a:rPr lang="en-US" sz="2000">
                <a:latin typeface="Arial" panose="020B0604020202020204" pitchFamily="34" charset="0"/>
                <a:cs typeface="Arial" panose="020B0604020202020204" pitchFamily="34" charset="0"/>
              </a:rPr>
              <a:t> dạy </a:t>
            </a:r>
            <a:r>
              <a:rPr lang="en-US" sz="2000" err="1">
                <a:latin typeface="Arial" panose="020B0604020202020204" pitchFamily="34" charset="0"/>
                <a:cs typeface="Arial" panose="020B0604020202020204" pitchFamily="34" charset="0"/>
              </a:rPr>
              <a:t>cháu</a:t>
            </a:r>
            <a:r>
              <a:rPr lang="en-US" sz="2000">
                <a:latin typeface="Arial" panose="020B0604020202020204" pitchFamily="34" charset="0"/>
                <a:cs typeface="Arial" panose="020B0604020202020204" pitchFamily="34" charset="0"/>
              </a:rPr>
              <a:t> gái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a:t>
            </a:r>
            <a:r>
              <a:rPr lang="en-US" sz="2000" err="1">
                <a:latin typeface="Arial" panose="020B0604020202020204" pitchFamily="34" charset="0"/>
                <a:cs typeface="Arial" panose="020B0604020202020204" pitchFamily="34" charset="0"/>
              </a:rPr>
              <a:t>máy</a:t>
            </a:r>
            <a:r>
              <a:rPr lang="en-US" sz="2000">
                <a:latin typeface="Arial" panose="020B0604020202020204" pitchFamily="34" charset="0"/>
                <a:cs typeface="Arial" panose="020B0604020202020204" pitchFamily="34" charset="0"/>
              </a:rPr>
              <a:t> bay</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16" name="Rectangle: Rounded Corners 11"/>
          <p:cNvSpPr/>
          <p:nvPr/>
        </p:nvSpPr>
        <p:spPr>
          <a:xfrm>
            <a:off x="6107045" y="1757466"/>
            <a:ext cx="2330899" cy="93593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Con trai mang  hộp khăn giấy ra giúp bố</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17" name="Rectangle: Rounded Corners 11"/>
          <p:cNvSpPr/>
          <p:nvPr/>
        </p:nvSpPr>
        <p:spPr>
          <a:xfrm>
            <a:off x="9510240" y="3727300"/>
            <a:ext cx="2107691" cy="151344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Bố mang hoa quả ra mời cả nhà</a:t>
            </a:r>
            <a:r>
              <a:rPr lang="en-US" sz="240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818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4" name="TextBox 13"/>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419" y="1942272"/>
            <a:ext cx="7486013" cy="4915728"/>
          </a:xfrm>
          <a:prstGeom prst="rect">
            <a:avLst/>
          </a:prstGeom>
        </p:spPr>
      </p:pic>
      <p:sp>
        <p:nvSpPr>
          <p:cNvPr id="17" name="TextBox 16"/>
          <p:cNvSpPr txBox="1"/>
          <p:nvPr/>
        </p:nvSpPr>
        <p:spPr>
          <a:xfrm>
            <a:off x="2583418" y="1341154"/>
            <a:ext cx="7831434"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2. Tại sao mọi người trong gia đình cần yêu thương, chia sẻ với nhau ?</a:t>
            </a:r>
          </a:p>
        </p:txBody>
      </p:sp>
      <p:sp>
        <p:nvSpPr>
          <p:cNvPr id="18" name="TextBox 17"/>
          <p:cNvSpPr txBox="1"/>
          <p:nvPr/>
        </p:nvSpPr>
        <p:spPr>
          <a:xfrm>
            <a:off x="2417481" y="1274832"/>
            <a:ext cx="7651951"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a:solidFill>
                  <a:srgbClr val="000000"/>
                </a:solidFill>
                <a:latin typeface="Open Sans"/>
              </a:rPr>
              <a:t>Mọi người trong gia đình cần chia sẻ, quan tâm, chăm sóc, yêu thương nhau vì có như vậy gia đình mới luôn hạnh phúc, ấm no và tràn ngập tiếng cười.</a:t>
            </a:r>
            <a:endParaRPr lang="en-US" sz="2400"/>
          </a:p>
        </p:txBody>
      </p:sp>
    </p:spTree>
    <p:extLst>
      <p:ext uri="{BB962C8B-B14F-4D97-AF65-F5344CB8AC3E}">
        <p14:creationId xmlns:p14="http://schemas.microsoft.com/office/powerpoint/2010/main" val="39684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657017"/>
            <a:ext cx="1092629" cy="1031073"/>
          </a:xfrm>
          <a:prstGeom prst="rect">
            <a:avLst/>
          </a:prstGeom>
        </p:spPr>
      </p:pic>
      <p:sp>
        <p:nvSpPr>
          <p:cNvPr id="10" name="TextBox 9"/>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268" y="2056069"/>
            <a:ext cx="6908595" cy="4801933"/>
          </a:xfrm>
          <a:prstGeom prst="rect">
            <a:avLst/>
          </a:prstGeom>
        </p:spPr>
      </p:pic>
      <p:sp>
        <p:nvSpPr>
          <p:cNvPr id="9" name="Rectangle: Rounded Corners 5"/>
          <p:cNvSpPr/>
          <p:nvPr/>
        </p:nvSpPr>
        <p:spPr>
          <a:xfrm>
            <a:off x="1809434" y="6049142"/>
            <a:ext cx="8597686" cy="80885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err="1">
                <a:solidFill>
                  <a:schemeClr val="tx1"/>
                </a:solidFill>
                <a:latin typeface="Arial" panose="020B0604020202020204" pitchFamily="34" charset="0"/>
                <a:cs typeface="Arial" panose="020B0604020202020204" pitchFamily="34" charset="0"/>
              </a:rPr>
              <a:t>Em</a:t>
            </a:r>
            <a:r>
              <a:rPr lang="en-US" sz="2400">
                <a:solidFill>
                  <a:schemeClr val="tx1"/>
                </a:solidFill>
                <a:latin typeface="Arial" panose="020B0604020202020204" pitchFamily="34" charset="0"/>
                <a:cs typeface="Arial" panose="020B0604020202020204" pitchFamily="34" charset="0"/>
              </a:rPr>
              <a:t> sẽ chạy </a:t>
            </a:r>
            <a:r>
              <a:rPr lang="en-US" sz="2400" dirty="0">
                <a:solidFill>
                  <a:schemeClr val="tx1"/>
                </a:solidFill>
                <a:latin typeface="Arial" panose="020B0604020202020204" pitchFamily="34" charset="0"/>
                <a:cs typeface="Arial" panose="020B0604020202020204" pitchFamily="34" charset="0"/>
              </a:rPr>
              <a:t>ra </a:t>
            </a:r>
            <a:r>
              <a:rPr lang="en-US" sz="2400" dirty="0" err="1">
                <a:solidFill>
                  <a:schemeClr val="tx1"/>
                </a:solidFill>
                <a:latin typeface="Arial" panose="020B0604020202020204" pitchFamily="34" charset="0"/>
                <a:cs typeface="Arial" panose="020B0604020202020204" pitchFamily="34" charset="0"/>
              </a:rPr>
              <a:t>xách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đồ</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giúp</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mẹ</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và</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hỏi</a:t>
            </a:r>
            <a:r>
              <a:rPr lang="en-US" sz="2400">
                <a:solidFill>
                  <a:schemeClr val="tx1"/>
                </a:solidFill>
                <a:latin typeface="Arial" panose="020B0604020202020204" pitchFamily="34" charset="0"/>
                <a:cs typeface="Arial" panose="020B0604020202020204" pitchFamily="34" charset="0"/>
              </a:rPr>
              <a:t> xem mẹ </a:t>
            </a:r>
            <a:r>
              <a:rPr lang="en-US" sz="2400" dirty="0" err="1">
                <a:solidFill>
                  <a:schemeClr val="tx1"/>
                </a:solidFill>
                <a:latin typeface="Arial" panose="020B0604020202020204" pitchFamily="34" charset="0"/>
                <a:cs typeface="Arial" panose="020B0604020202020204" pitchFamily="34" charset="0"/>
              </a:rPr>
              <a:t>có</a:t>
            </a:r>
            <a:r>
              <a:rPr lang="en-US" sz="2400" dirty="0">
                <a:solidFill>
                  <a:schemeClr val="tx1"/>
                </a:solidFill>
                <a:latin typeface="Arial" panose="020B0604020202020204" pitchFamily="34" charset="0"/>
                <a:cs typeface="Arial" panose="020B0604020202020204" pitchFamily="34" charset="0"/>
              </a:rPr>
              <a:t> </a:t>
            </a:r>
            <a:r>
              <a:rPr lang="en-US" sz="2400" err="1">
                <a:solidFill>
                  <a:schemeClr val="tx1"/>
                </a:solidFill>
                <a:latin typeface="Arial" panose="020B0604020202020204" pitchFamily="34" charset="0"/>
                <a:cs typeface="Arial" panose="020B0604020202020204" pitchFamily="34" charset="0"/>
              </a:rPr>
              <a:t>mệt</a:t>
            </a:r>
            <a:r>
              <a:rPr lang="en-US" sz="2400">
                <a:solidFill>
                  <a:schemeClr val="tx1"/>
                </a:solidFill>
                <a:latin typeface="Arial" panose="020B0604020202020204" pitchFamily="34" charset="0"/>
                <a:cs typeface="Arial" panose="020B0604020202020204" pitchFamily="34" charset="0"/>
              </a:rPr>
              <a:t> không</a:t>
            </a:r>
            <a:endParaRPr lang="en-US" sz="2400" dirty="0">
              <a:solidFill>
                <a:schemeClr val="tx1"/>
              </a:solidFill>
              <a:latin typeface="Arial" panose="020B0604020202020204" pitchFamily="34" charset="0"/>
              <a:cs typeface="Arial" panose="020B0604020202020204" pitchFamily="34" charset="0"/>
            </a:endParaRPr>
          </a:p>
        </p:txBody>
      </p:sp>
      <p:sp>
        <p:nvSpPr>
          <p:cNvPr id="3" name="Rectangle 2"/>
          <p:cNvSpPr/>
          <p:nvPr/>
        </p:nvSpPr>
        <p:spPr>
          <a:xfrm>
            <a:off x="1694161" y="5448975"/>
            <a:ext cx="8825767"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a:solidFill>
                  <a:srgbClr val="000000"/>
                </a:solidFill>
                <a:latin typeface="Arial" panose="020B0604020202020204" pitchFamily="34" charset="0"/>
                <a:cs typeface="Arial" panose="020B0604020202020204" pitchFamily="34" charset="0"/>
              </a:rPr>
              <a:t>Em sẽ nói với mẹ: “Con chào mẹ. Mẹ đi làm có mệt không ạ? </a:t>
            </a:r>
          </a:p>
          <a:p>
            <a:r>
              <a:rPr lang="en-US" sz="2400">
                <a:solidFill>
                  <a:srgbClr val="000000"/>
                </a:solidFill>
                <a:latin typeface="Arial" panose="020B0604020202020204" pitchFamily="34" charset="0"/>
                <a:cs typeface="Arial" panose="020B0604020202020204" pitchFamily="34" charset="0"/>
              </a:rPr>
              <a:t>Mẹ để con giúp mẹ cầm đồ vào nhà nhé!.” Sau đó, em sẽ cầm đồ vào nhà giúp mẹ.</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61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9" grpId="1"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918" y="2056068"/>
            <a:ext cx="6911452" cy="4801932"/>
          </a:xfrm>
          <a:prstGeom prst="rect">
            <a:avLst/>
          </a:prstGeom>
        </p:spPr>
      </p:pic>
      <p:sp>
        <p:nvSpPr>
          <p:cNvPr id="9" name="Rectangle: Rounded Corners 5"/>
          <p:cNvSpPr/>
          <p:nvPr/>
        </p:nvSpPr>
        <p:spPr>
          <a:xfrm>
            <a:off x="2070314" y="5802492"/>
            <a:ext cx="8336806" cy="105550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từ</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ông</a:t>
            </a:r>
            <a:r>
              <a:rPr lang="en-US" sz="2400" dirty="0">
                <a:latin typeface="Arial" panose="020B0604020202020204" pitchFamily="34" charset="0"/>
                <a:cs typeface="Arial" panose="020B0604020202020204" pitchFamily="34"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653640"/>
            <a:ext cx="1092629" cy="1031073"/>
          </a:xfrm>
          <a:prstGeom prst="rect">
            <a:avLst/>
          </a:prstGeom>
        </p:spPr>
      </p:pic>
      <p:sp>
        <p:nvSpPr>
          <p:cNvPr id="13" name="TextBox 12"/>
          <p:cNvSpPr txBox="1"/>
          <p:nvPr/>
        </p:nvSpPr>
        <p:spPr>
          <a:xfrm>
            <a:off x="2602355" y="938345"/>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4" name="TextBox 13"/>
          <p:cNvSpPr txBox="1"/>
          <p:nvPr/>
        </p:nvSpPr>
        <p:spPr>
          <a:xfrm>
            <a:off x="2616630" y="1497207"/>
            <a:ext cx="779049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Nếu gặp những tình huống sau, em sẽ nói và làm gì ?</a:t>
            </a:r>
            <a:endParaRPr lang="en-US" sz="2400">
              <a:latin typeface="Arial" panose="020B0604020202020204" pitchFamily="34" charset="0"/>
              <a:cs typeface="Arial" panose="020B0604020202020204" pitchFamily="34" charset="0"/>
            </a:endParaRPr>
          </a:p>
        </p:txBody>
      </p:sp>
      <p:sp>
        <p:nvSpPr>
          <p:cNvPr id="15" name="Rectangle: Rounded Corners 5"/>
          <p:cNvSpPr/>
          <p:nvPr/>
        </p:nvSpPr>
        <p:spPr>
          <a:xfrm>
            <a:off x="1705747" y="4898110"/>
            <a:ext cx="8984343" cy="161437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vi-VN" sz="2400">
                <a:solidFill>
                  <a:srgbClr val="000000"/>
                </a:solidFill>
              </a:rPr>
              <a:t>Em sẽ nói với ông: “Vâng ạ, để cháu đọc báo cho ông nghe ạ”. Rồi em đi qua chỗ bạn và nói: “Hôm nay tớ không đi chơi được đâu, tớ ở nhà với ông. Hẹn cậu hôm khác nhé</a:t>
            </a:r>
            <a:r>
              <a:rPr lang="en-US" sz="2400">
                <a:solidFill>
                  <a:srgbClr val="000000"/>
                </a:solidFill>
              </a:rPr>
              <a:t>!</a:t>
            </a:r>
            <a:r>
              <a:rPr lang="vi-VN" sz="2400">
                <a:solidFill>
                  <a:srgbClr val="000000"/>
                </a:solidFill>
              </a:rPr>
              <a:t>”. </a:t>
            </a:r>
            <a:endParaRPr lang="en-US" sz="2400">
              <a:solidFill>
                <a:srgbClr val="000000"/>
              </a:solidFill>
            </a:endParaRPr>
          </a:p>
          <a:p>
            <a:r>
              <a:rPr lang="vi-VN" sz="2400">
                <a:solidFill>
                  <a:srgbClr val="000000"/>
                </a:solidFill>
              </a:rPr>
              <a:t>Sau đó, em tới chỗ ông cầm lấy tờ báo và đọc cho ông nghe.</a:t>
            </a:r>
            <a:endParaRPr lang="en-US" sz="2400"/>
          </a:p>
        </p:txBody>
      </p:sp>
    </p:spTree>
    <p:extLst>
      <p:ext uri="{BB962C8B-B14F-4D97-AF65-F5344CB8AC3E}">
        <p14:creationId xmlns:p14="http://schemas.microsoft.com/office/powerpoint/2010/main" val="83886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738" y="0"/>
            <a:ext cx="11325137" cy="6858000"/>
          </a:xfrm>
          <a:prstGeom prst="rect">
            <a:avLst/>
          </a:prstGeom>
        </p:spPr>
      </p:pic>
      <p:sp>
        <p:nvSpPr>
          <p:cNvPr id="5" name="Rectangle 2"/>
          <p:cNvSpPr txBox="1">
            <a:spLocks noChangeArrowheads="1"/>
          </p:cNvSpPr>
          <p:nvPr/>
        </p:nvSpPr>
        <p:spPr bwMode="auto">
          <a:xfrm>
            <a:off x="3333509" y="137942"/>
            <a:ext cx="4768769" cy="1135273"/>
          </a:xfrm>
          <a:prstGeom prst="rect">
            <a:avLst/>
          </a:prstGeom>
          <a:noFill/>
          <a:ln w="9525">
            <a:noFill/>
            <a:miter lim="800000"/>
            <a:headEnd/>
            <a:tailEnd/>
          </a:ln>
          <a:effectLst/>
        </p:spPr>
        <p:txBody>
          <a:bodyPr anchor="ctr"/>
          <a:lstStyle/>
          <a:p>
            <a:pPr algn="ctr" eaLnBrk="1" hangingPunct="1">
              <a:defRPr/>
            </a:pPr>
            <a:r>
              <a:rPr lang="en-US" sz="3200" b="1" smtClean="0">
                <a:solidFill>
                  <a:srgbClr val="C00000"/>
                </a:solidFill>
                <a:cs typeface="Times New Roman" panose="02020603050405020304" pitchFamily="18" charset="0"/>
              </a:rPr>
              <a:t>Chủ </a:t>
            </a:r>
            <a:r>
              <a:rPr lang="en-US" sz="3200" b="1">
                <a:solidFill>
                  <a:srgbClr val="C00000"/>
                </a:solidFill>
                <a:cs typeface="Times New Roman" panose="02020603050405020304" pitchFamily="18" charset="0"/>
              </a:rPr>
              <a:t>đề 1 : Gia đình</a:t>
            </a:r>
            <a:endParaRPr lang="en-US" sz="2800" b="1">
              <a:solidFill>
                <a:srgbClr val="C00000"/>
              </a:solidFill>
              <a:cs typeface="Times New Roman" panose="02020603050405020304" pitchFamily="18" charset="0"/>
            </a:endParaRPr>
          </a:p>
        </p:txBody>
      </p:sp>
    </p:spTree>
    <p:extLst>
      <p:ext uri="{BB962C8B-B14F-4D97-AF65-F5344CB8AC3E}">
        <p14:creationId xmlns:p14="http://schemas.microsoft.com/office/powerpoint/2010/main" val="388964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687782" y="1143024"/>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2060"/>
                </a:solidFill>
                <a:latin typeface="Arial" panose="020B0604020202020204" pitchFamily="34" charset="0"/>
                <a:cs typeface="Arial" panose="020B0604020202020204" pitchFamily="34" charset="0"/>
              </a:rPr>
              <a:t>Hoạt động vận dụng</a:t>
            </a:r>
          </a:p>
        </p:txBody>
      </p:sp>
      <p:sp>
        <p:nvSpPr>
          <p:cNvPr id="11" name="TextBox 10"/>
          <p:cNvSpPr txBox="1"/>
          <p:nvPr/>
        </p:nvSpPr>
        <p:spPr>
          <a:xfrm>
            <a:off x="2687783" y="1643687"/>
            <a:ext cx="7790491"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Kể những việc em đã làm thể hiện sự quan tâm, chăm sóc đối với các thành viên trong gia đình mình.</a:t>
            </a:r>
            <a:endParaRPr lang="en-US" sz="24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176" y="795788"/>
            <a:ext cx="1031606" cy="1101252"/>
          </a:xfrm>
          <a:prstGeom prst="rect">
            <a:avLst/>
          </a:prstGeom>
        </p:spPr>
      </p:pic>
      <p:sp>
        <p:nvSpPr>
          <p:cNvPr id="9" name="TextBox 8"/>
          <p:cNvSpPr txBox="1"/>
          <p:nvPr/>
        </p:nvSpPr>
        <p:spPr>
          <a:xfrm>
            <a:off x="2687782" y="5804245"/>
            <a:ext cx="7106762"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2. Em thích việc làm nào nhất ? Vì sao ?</a:t>
            </a:r>
            <a:endParaRPr lang="en-US" sz="2400">
              <a:latin typeface="Arial" panose="020B0604020202020204" pitchFamily="34" charset="0"/>
              <a:cs typeface="Arial" panose="020B0604020202020204" pitchFamily="34" charset="0"/>
            </a:endParaRPr>
          </a:p>
        </p:txBody>
      </p:sp>
      <p:sp>
        <p:nvSpPr>
          <p:cNvPr id="12" name="Rectangle 11"/>
          <p:cNvSpPr/>
          <p:nvPr/>
        </p:nvSpPr>
        <p:spPr>
          <a:xfrm>
            <a:off x="2824701" y="3171720"/>
            <a:ext cx="7516652" cy="193548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Tx/>
              <a:buChar char="-"/>
            </a:pP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err="1">
                <a:latin typeface="Arial" panose="020B0604020202020204" pitchFamily="34" charset="0"/>
                <a:cs typeface="Arial" panose="020B0604020202020204" pitchFamily="34" charset="0"/>
              </a:rPr>
              <a:t>mẹ</a:t>
            </a:r>
            <a:r>
              <a:rPr lang="en-US" sz="2400">
                <a:latin typeface="Arial" panose="020B0604020202020204" pitchFamily="34" charset="0"/>
                <a:cs typeface="Arial" panose="020B0604020202020204" pitchFamily="34" charset="0"/>
              </a:rPr>
              <a:t> quét nhà, nhặt rau, rửa bát</a:t>
            </a:r>
          </a:p>
          <a:p>
            <a:pPr marL="285750" indent="-285750" algn="just">
              <a:buFontTx/>
              <a:buChar char="-"/>
            </a:pPr>
            <a:r>
              <a:rPr lang="en-US" sz="2400">
                <a:latin typeface="Arial" panose="020B0604020202020204" pitchFamily="34" charset="0"/>
                <a:cs typeface="Arial" panose="020B0604020202020204" pitchFamily="34" charset="0"/>
              </a:rPr>
              <a:t>C</a:t>
            </a:r>
            <a:r>
              <a:rPr lang="vi-VN" sz="2400">
                <a:latin typeface="Arial" panose="020B0604020202020204" pitchFamily="34" charset="0"/>
                <a:cs typeface="Arial" panose="020B0604020202020204" pitchFamily="34" charset="0"/>
              </a:rPr>
              <a:t>ùng mọi người dọn dẹp nhà cửa</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Chơi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Nói chuyện với bà</a:t>
            </a:r>
          </a:p>
          <a:p>
            <a:pPr marL="285750" indent="-285750" algn="just">
              <a:buFontTx/>
              <a:buChar char="-"/>
            </a:pPr>
            <a:r>
              <a:rPr lang="en-US" sz="2400">
                <a:latin typeface="Arial" panose="020B0604020202020204" pitchFamily="34" charset="0"/>
                <a:cs typeface="Arial" panose="020B0604020202020204" pitchFamily="34" charset="0"/>
              </a:rPr>
              <a:t>Đọc sách cho ông, cùng ông tưới cây</a:t>
            </a:r>
          </a:p>
          <a:p>
            <a:pPr marL="285750" indent="-285750" algn="just">
              <a:buFontTx/>
              <a:buChar char="-"/>
            </a:pPr>
            <a:r>
              <a:rPr lang="en-US" sz="2400">
                <a:latin typeface="Arial" panose="020B0604020202020204" pitchFamily="34" charset="0"/>
                <a:cs typeface="Arial" panose="020B0604020202020204" pitchFamily="34" charset="0"/>
              </a:rPr>
              <a:t>G</a:t>
            </a:r>
            <a:r>
              <a:rPr lang="vi-VN" sz="2400"/>
              <a:t>ấp và cất quần áo cho mọi người trong nhà.</a:t>
            </a:r>
            <a:endParaRPr lang="en-US" sz="2400">
              <a:latin typeface="Arial" panose="020B0604020202020204" pitchFamily="34" charset="0"/>
              <a:cs typeface="Arial" panose="020B0604020202020204" pitchFamily="34" charset="0"/>
            </a:endParaRPr>
          </a:p>
          <a:p>
            <a:pPr marL="285750" indent="-285750" algn="just">
              <a:buFontTx/>
              <a:buChar char="-"/>
            </a:pPr>
            <a:r>
              <a:rPr lang="vi-VN" sz="2400">
                <a:latin typeface="Arial" panose="020B0604020202020204" pitchFamily="34" charset="0"/>
                <a:cs typeface="Arial" panose="020B0604020202020204" pitchFamily="34" charset="0"/>
              </a:rPr>
              <a:t>Trước khi đi ngủ, em sẽ chúc ngủ ngon.</a:t>
            </a:r>
            <a:endParaRPr lang="en-US" sz="2400">
              <a:latin typeface="Arial" panose="020B0604020202020204" pitchFamily="34" charset="0"/>
              <a:cs typeface="Arial" panose="020B0604020202020204" pitchFamily="34" charset="0"/>
            </a:endParaRPr>
          </a:p>
          <a:p>
            <a:pPr marL="285750" indent="-285750" algn="just">
              <a:buFontTx/>
              <a:buChar char="-"/>
            </a:pPr>
            <a:r>
              <a:rPr lang="en-US" sz="240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47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Tổng kết</a:t>
            </a:r>
            <a:endParaRPr lang="en-US" sz="3200" b="1">
              <a:ln w="0"/>
              <a:solidFill>
                <a:schemeClr val="tx1"/>
              </a:solidFill>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260137"/>
            <a:ext cx="9144000" cy="4597863"/>
          </a:xfrm>
          <a:prstGeom prst="rect">
            <a:avLst/>
          </a:prstGeom>
        </p:spPr>
      </p:pic>
      <p:sp>
        <p:nvSpPr>
          <p:cNvPr id="10" name="Rounded Rectangle 9"/>
          <p:cNvSpPr/>
          <p:nvPr/>
        </p:nvSpPr>
        <p:spPr>
          <a:xfrm>
            <a:off x="3566365" y="1172759"/>
            <a:ext cx="4147944" cy="6331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a:solidFill>
                  <a:schemeClr val="tx1"/>
                </a:solidFill>
              </a:rPr>
              <a:t>Củng cố - Dặn dò</a:t>
            </a:r>
            <a:endParaRPr lang="en-US" sz="32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462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64" y="3126344"/>
            <a:ext cx="5248136" cy="3035620"/>
          </a:xfrm>
          <a:prstGeom prst="rect">
            <a:avLst/>
          </a:prstGeom>
        </p:spPr>
      </p:pic>
      <p:sp>
        <p:nvSpPr>
          <p:cNvPr id="6" name="Rectangle 2"/>
          <p:cNvSpPr txBox="1">
            <a:spLocks noChangeArrowheads="1"/>
          </p:cNvSpPr>
          <p:nvPr/>
        </p:nvSpPr>
        <p:spPr bwMode="auto">
          <a:xfrm>
            <a:off x="1524000" y="0"/>
            <a:ext cx="9166090" cy="1119534"/>
          </a:xfrm>
          <a:prstGeom prst="rect">
            <a:avLst/>
          </a:prstGeom>
          <a:noFill/>
          <a:ln w="9525">
            <a:noFill/>
            <a:miter lim="800000"/>
            <a:headEnd/>
            <a:tailEnd/>
          </a:ln>
          <a:effectLst/>
        </p:spPr>
        <p:txBody>
          <a:bodyPr anchor="ctr"/>
          <a:lstStyle/>
          <a:p>
            <a:pPr>
              <a:defRPr/>
            </a:pPr>
            <a:r>
              <a:rPr lang="en-US" sz="2400" kern="0">
                <a:latin typeface="Arial" panose="020B0604020202020204" pitchFamily="34" charset="0"/>
                <a:cs typeface="Arial" panose="020B0604020202020204" pitchFamily="34" charset="0"/>
              </a:rPr>
              <a:t>		</a:t>
            </a:r>
            <a:r>
              <a:rPr lang="en-US" sz="2400" kern="0" smtClean="0">
                <a:latin typeface="Arial" panose="020B0604020202020204" pitchFamily="34" charset="0"/>
                <a:cs typeface="Arial" panose="020B0604020202020204" pitchFamily="34" charset="0"/>
              </a:rPr>
              <a:t>          TỰ </a:t>
            </a:r>
            <a:r>
              <a:rPr lang="en-US" sz="2400" kern="0" smtClean="0">
                <a:latin typeface="Arial" panose="020B0604020202020204" pitchFamily="34" charset="0"/>
                <a:cs typeface="Arial" panose="020B0604020202020204" pitchFamily="34" charset="0"/>
              </a:rPr>
              <a:t>NHIÊN XÃ HỘI</a:t>
            </a:r>
            <a:endParaRPr lang="en-US" sz="2400" kern="0">
              <a:latin typeface="Arial" panose="020B0604020202020204" pitchFamily="34" charset="0"/>
              <a:cs typeface="Arial" panose="020B0604020202020204" pitchFamily="34" charset="0"/>
            </a:endParaRPr>
          </a:p>
          <a:p>
            <a:pPr eaLnBrk="1" hangingPunct="1">
              <a:defRPr/>
            </a:pPr>
            <a:r>
              <a:rPr lang="en-US" sz="2400" kern="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Bài 1 : </a:t>
            </a:r>
            <a:r>
              <a:rPr lang="en-US" sz="2400">
                <a:solidFill>
                  <a:srgbClr val="FF0000"/>
                </a:solidFill>
                <a:latin typeface="Arial" panose="020B0604020202020204" pitchFamily="34" charset="0"/>
                <a:cs typeface="Arial" panose="020B0604020202020204" pitchFamily="34" charset="0"/>
              </a:rPr>
              <a:t>Các thế hệ trong gia đình (tiết 1)</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374" y="1035108"/>
            <a:ext cx="893207" cy="954107"/>
          </a:xfrm>
          <a:prstGeom prst="rect">
            <a:avLst/>
          </a:prstGeom>
        </p:spPr>
      </p:pic>
      <p:sp>
        <p:nvSpPr>
          <p:cNvPr id="10" name="TextBox 9"/>
          <p:cNvSpPr txBox="1"/>
          <p:nvPr/>
        </p:nvSpPr>
        <p:spPr>
          <a:xfrm>
            <a:off x="2568140" y="1305402"/>
            <a:ext cx="7285985"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chemeClr val="accent5">
                    <a:lumMod val="75000"/>
                  </a:schemeClr>
                </a:solidFill>
                <a:latin typeface="Arial" panose="020B0604020202020204" pitchFamily="34" charset="0"/>
                <a:cs typeface="Arial" panose="020B0604020202020204" pitchFamily="34" charset="0"/>
              </a:rPr>
              <a:t>Hoạt động mở đầu </a:t>
            </a:r>
          </a:p>
        </p:txBody>
      </p:sp>
      <p:sp>
        <p:nvSpPr>
          <p:cNvPr id="8" name="TextBox 7"/>
          <p:cNvSpPr txBox="1"/>
          <p:nvPr/>
        </p:nvSpPr>
        <p:spPr>
          <a:xfrm>
            <a:off x="2606571" y="1788400"/>
            <a:ext cx="7951071"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Giới thiệu với bạn về các thành viên trong gia đình em.</a:t>
            </a:r>
          </a:p>
        </p:txBody>
      </p:sp>
      <p:sp>
        <p:nvSpPr>
          <p:cNvPr id="11" name="Rectangle: Rounded Corners 5"/>
          <p:cNvSpPr/>
          <p:nvPr/>
        </p:nvSpPr>
        <p:spPr>
          <a:xfrm>
            <a:off x="2568139" y="2157465"/>
            <a:ext cx="7013330" cy="482895"/>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-Gia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đình</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em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có</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mấy</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Gồm</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những</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ai?</a:t>
            </a:r>
          </a:p>
        </p:txBody>
      </p:sp>
      <p:sp>
        <p:nvSpPr>
          <p:cNvPr id="12" name="Rectangle: Rounded Corners 6"/>
          <p:cNvSpPr/>
          <p:nvPr/>
        </p:nvSpPr>
        <p:spPr>
          <a:xfrm>
            <a:off x="2634581" y="2586057"/>
            <a:ext cx="6617545" cy="458092"/>
          </a:xfrm>
          <a:prstGeom prst="roundRect">
            <a:avLst/>
          </a:prstGeom>
          <a:ln>
            <a:noFill/>
          </a:ln>
        </p:spPr>
        <p:style>
          <a:lnRef idx="2">
            <a:schemeClr val="accent4"/>
          </a:lnRef>
          <a:fillRef idx="1">
            <a:schemeClr val="lt1"/>
          </a:fillRef>
          <a:effectRef idx="0">
            <a:schemeClr val="accent4"/>
          </a:effectRef>
          <a:fontRef idx="minor">
            <a:schemeClr val="dk1"/>
          </a:fontRef>
        </p:style>
        <p:txBody>
          <a:bodyPr rtlCol="0" anchor="ctr"/>
          <a:lstStyle/>
          <a:p>
            <a:r>
              <a:rPr lang="en-US" sz="2400">
                <a:ln w="0"/>
                <a:solidFill>
                  <a:schemeClr val="tx1"/>
                </a:solidFill>
                <a:latin typeface="Arial" panose="020B0604020202020204" pitchFamily="34" charset="0"/>
                <a:ea typeface="Arial-Rounded" panose="020B0500000000000000" pitchFamily="34" charset="0"/>
                <a:cs typeface="Arial" panose="020B0604020202020204" pitchFamily="34" charset="0"/>
              </a:rPr>
              <a:t>-Công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việc</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của</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mỗi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người</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là</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 </a:t>
            </a:r>
            <a:r>
              <a:rPr lang="en-US" sz="2400" dirty="0" err="1">
                <a:ln w="0"/>
                <a:solidFill>
                  <a:schemeClr val="tx1"/>
                </a:solidFill>
                <a:latin typeface="Arial" panose="020B0604020202020204" pitchFamily="34" charset="0"/>
                <a:ea typeface="Arial-Rounded" panose="020B0500000000000000" pitchFamily="34" charset="0"/>
                <a:cs typeface="Arial" panose="020B0604020202020204" pitchFamily="34" charset="0"/>
              </a:rPr>
              <a:t>gì</a:t>
            </a:r>
            <a:r>
              <a:rPr lang="en-US" sz="2400" dirty="0">
                <a:ln w="0"/>
                <a:solidFill>
                  <a:schemeClr val="tx1"/>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424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1" grpId="0" bldLvl="0"/>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91329" y="1355018"/>
            <a:ext cx="7985353" cy="5502983"/>
          </a:xfrm>
          <a:prstGeom prst="rect">
            <a:avLst/>
          </a:prstGeom>
        </p:spPr>
      </p:pic>
      <p:sp>
        <p:nvSpPr>
          <p:cNvPr id="5" name="TextBox 4"/>
          <p:cNvSpPr txBox="1"/>
          <p:nvPr/>
        </p:nvSpPr>
        <p:spPr>
          <a:xfrm>
            <a:off x="2628739" y="813167"/>
            <a:ext cx="3915717"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1" name="TextBox 10"/>
          <p:cNvSpPr txBox="1"/>
          <p:nvPr/>
        </p:nvSpPr>
        <p:spPr>
          <a:xfrm>
            <a:off x="2191328" y="1304542"/>
            <a:ext cx="847667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1. Em hãy nêu các thành viên trong gia đình Hoa từ người nhiều tuổi đến ít tuổi. </a:t>
            </a:r>
          </a:p>
        </p:txBody>
      </p:sp>
      <p:sp>
        <p:nvSpPr>
          <p:cNvPr id="12" name="Rectangle 11"/>
          <p:cNvSpPr/>
          <p:nvPr/>
        </p:nvSpPr>
        <p:spPr>
          <a:xfrm>
            <a:off x="3372010" y="2349470"/>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Mẹ</a:t>
            </a:r>
            <a:endParaRPr lang="en-US" sz="2800" dirty="0"/>
          </a:p>
        </p:txBody>
      </p:sp>
      <p:sp>
        <p:nvSpPr>
          <p:cNvPr id="13" name="Rectangle 12"/>
          <p:cNvSpPr/>
          <p:nvPr/>
        </p:nvSpPr>
        <p:spPr>
          <a:xfrm>
            <a:off x="5370411" y="2006742"/>
            <a:ext cx="1174045"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Bố</a:t>
            </a:r>
            <a:endParaRPr lang="en-US" sz="2800" dirty="0"/>
          </a:p>
        </p:txBody>
      </p:sp>
      <p:sp>
        <p:nvSpPr>
          <p:cNvPr id="14" name="Rectangle 13"/>
          <p:cNvSpPr/>
          <p:nvPr/>
        </p:nvSpPr>
        <p:spPr>
          <a:xfrm>
            <a:off x="7786610" y="2583052"/>
            <a:ext cx="1309511"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Ông</a:t>
            </a:r>
            <a:r>
              <a:rPr lang="en-US" sz="2800" dirty="0"/>
              <a:t> </a:t>
            </a:r>
            <a:r>
              <a:rPr lang="en-US" sz="2800" dirty="0" err="1"/>
              <a:t>bà</a:t>
            </a:r>
            <a:endParaRPr lang="en-US" sz="2800" dirty="0"/>
          </a:p>
        </p:txBody>
      </p:sp>
      <p:sp>
        <p:nvSpPr>
          <p:cNvPr id="15" name="Rectangle 14"/>
          <p:cNvSpPr/>
          <p:nvPr/>
        </p:nvSpPr>
        <p:spPr>
          <a:xfrm>
            <a:off x="6493460" y="3215038"/>
            <a:ext cx="1174046"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Hoa</a:t>
            </a:r>
            <a:endParaRPr lang="en-US" sz="2800" dirty="0"/>
          </a:p>
        </p:txBody>
      </p:sp>
      <p:sp>
        <p:nvSpPr>
          <p:cNvPr id="16" name="Rectangle 15"/>
          <p:cNvSpPr/>
          <p:nvPr/>
        </p:nvSpPr>
        <p:spPr>
          <a:xfrm>
            <a:off x="4246811" y="3590323"/>
            <a:ext cx="1437923" cy="485422"/>
          </a:xfrm>
          <a:prstGeom prst="rect">
            <a:avLst/>
          </a:prstGeom>
          <a:ln w="28575">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dirty="0" err="1"/>
              <a:t>Em</a:t>
            </a:r>
            <a:r>
              <a:rPr lang="en-US" sz="2800" dirty="0"/>
              <a:t> </a:t>
            </a:r>
            <a:r>
              <a:rPr lang="en-US" sz="2800" dirty="0" err="1"/>
              <a:t>trai</a:t>
            </a:r>
            <a:endParaRPr lang="en-US" sz="2800" dirty="0"/>
          </a:p>
        </p:txBody>
      </p:sp>
    </p:spTree>
    <p:extLst>
      <p:ext uri="{BB962C8B-B14F-4D97-AF65-F5344CB8AC3E}">
        <p14:creationId xmlns:p14="http://schemas.microsoft.com/office/powerpoint/2010/main" val="103654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0" name="Rounded Rectangle 19"/>
          <p:cNvSpPr/>
          <p:nvPr/>
        </p:nvSpPr>
        <p:spPr>
          <a:xfrm>
            <a:off x="7080591" y="3592812"/>
            <a:ext cx="3309256"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Những ai trong sơ đồ ngang hàng nhau ?</a:t>
            </a:r>
          </a:p>
        </p:txBody>
      </p:sp>
      <p:sp>
        <p:nvSpPr>
          <p:cNvPr id="21" name="Rounded Rectangle 20"/>
          <p:cNvSpPr/>
          <p:nvPr/>
        </p:nvSpPr>
        <p:spPr>
          <a:xfrm>
            <a:off x="7080589" y="4782964"/>
            <a:ext cx="3309259" cy="136398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Chỉ và nói các thành viên cùng thế hệ trong gia đình Hoa.</a:t>
            </a:r>
          </a:p>
        </p:txBody>
      </p:sp>
      <p:sp>
        <p:nvSpPr>
          <p:cNvPr id="22" name="Rounded Rectangle 21"/>
          <p:cNvSpPr/>
          <p:nvPr/>
        </p:nvSpPr>
        <p:spPr>
          <a:xfrm>
            <a:off x="7080588" y="2428333"/>
            <a:ext cx="3309258" cy="87366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Gia đình Hoa có mấy thế hệ ?</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206963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mph" presetSubtype="2" fill="hold" grpId="1" nodeType="clickEffect">
                                  <p:stCondLst>
                                    <p:cond delay="0"/>
                                  </p:stCondLst>
                                  <p:childTnLst>
                                    <p:animClr clrSpc="rgb" dir="cw">
                                      <p:cBhvr override="childStyle">
                                        <p:cTn id="11" dur="2000" fill="hold"/>
                                        <p:tgtEl>
                                          <p:spTgt spid="16"/>
                                        </p:tgtEl>
                                        <p:attrNameLst>
                                          <p:attrName>style.color</p:attrName>
                                        </p:attrNameLst>
                                      </p:cBhvr>
                                      <p:to>
                                        <a:srgbClr val="C00000"/>
                                      </p:to>
                                    </p:animClr>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6" grpId="0" animBg="1"/>
      <p:bldP spid="16" grpId="1"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719715" y="2178181"/>
            <a:ext cx="5082722" cy="4666609"/>
          </a:xfrm>
          <a:prstGeom prst="rect">
            <a:avLst/>
          </a:prstGeom>
        </p:spPr>
      </p:pic>
      <p:sp>
        <p:nvSpPr>
          <p:cNvPr id="21" name="Rounded Rectangle 20"/>
          <p:cNvSpPr/>
          <p:nvPr/>
        </p:nvSpPr>
        <p:spPr>
          <a:xfrm>
            <a:off x="6951045" y="3576935"/>
            <a:ext cx="4540469" cy="19530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defTabSz="685800">
              <a:defRPr/>
            </a:pPr>
            <a:r>
              <a:rPr lang="en-US" sz="2400">
                <a:solidFill>
                  <a:prstClr val="black"/>
                </a:solidFill>
                <a:latin typeface="Arial" panose="020B0604020202020204" pitchFamily="34" charset="0"/>
                <a:cs typeface="Arial" panose="020B0604020202020204" pitchFamily="34" charset="0"/>
              </a:rPr>
              <a:t>    Gia đình Hoa có 3 thế hệ: </a:t>
            </a:r>
          </a:p>
          <a:p>
            <a:pPr defTabSz="685800">
              <a:defRPr/>
            </a:pPr>
            <a:r>
              <a:rPr lang="en-US" sz="2400">
                <a:solidFill>
                  <a:prstClr val="black"/>
                </a:solidFill>
                <a:latin typeface="Arial" panose="020B0604020202020204" pitchFamily="34" charset="0"/>
                <a:cs typeface="Arial" panose="020B0604020202020204" pitchFamily="34" charset="0"/>
              </a:rPr>
              <a:t>Thế hệ thứ nhất: ông và bà</a:t>
            </a:r>
          </a:p>
          <a:p>
            <a:pPr defTabSz="685800">
              <a:defRPr/>
            </a:pPr>
            <a:r>
              <a:rPr lang="en-US" sz="2400">
                <a:solidFill>
                  <a:prstClr val="black"/>
                </a:solidFill>
                <a:latin typeface="Arial" panose="020B0604020202020204" pitchFamily="34" charset="0"/>
                <a:cs typeface="Arial" panose="020B0604020202020204" pitchFamily="34" charset="0"/>
              </a:rPr>
              <a:t>Thế hệ thứ hai: bố và mẹ</a:t>
            </a:r>
          </a:p>
          <a:p>
            <a:pPr defTabSz="685800">
              <a:defRPr/>
            </a:pPr>
            <a:r>
              <a:rPr lang="en-US" sz="2400">
                <a:solidFill>
                  <a:prstClr val="black"/>
                </a:solidFill>
                <a:latin typeface="Arial" panose="020B0604020202020204" pitchFamily="34" charset="0"/>
                <a:cs typeface="Arial" panose="020B0604020202020204" pitchFamily="34" charset="0"/>
              </a:rPr>
              <a:t>Thế hệ thứ ba: Hoa và em trai</a:t>
            </a:r>
            <a:endParaRPr lang="en-US" sz="2400" dirty="0">
              <a:solidFill>
                <a:prstClr val="black"/>
              </a:solidFill>
              <a:latin typeface="Arial" panose="020B0604020202020204" pitchFamily="34" charset="0"/>
              <a:cs typeface="Arial" panose="020B0604020202020204" pitchFamily="34" charset="0"/>
            </a:endParaRPr>
          </a:p>
        </p:txBody>
      </p:sp>
      <p:sp>
        <p:nvSpPr>
          <p:cNvPr id="22" name="Rounded Rectangle 21"/>
          <p:cNvSpPr/>
          <p:nvPr/>
        </p:nvSpPr>
        <p:spPr>
          <a:xfrm>
            <a:off x="8136729" y="2703272"/>
            <a:ext cx="1497355" cy="572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Kết luận</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9320" y="669532"/>
            <a:ext cx="1014098" cy="919584"/>
          </a:xfrm>
          <a:prstGeom prst="rect">
            <a:avLst/>
          </a:prstGeom>
        </p:spPr>
      </p:pic>
      <p:sp>
        <p:nvSpPr>
          <p:cNvPr id="15" name="TextBox 14"/>
          <p:cNvSpPr txBox="1"/>
          <p:nvPr/>
        </p:nvSpPr>
        <p:spPr>
          <a:xfrm>
            <a:off x="2628739" y="813167"/>
            <a:ext cx="349879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0070C0"/>
                </a:solidFill>
                <a:latin typeface="Arial" panose="020B0604020202020204" pitchFamily="34" charset="0"/>
                <a:cs typeface="Arial" panose="020B0604020202020204" pitchFamily="34" charset="0"/>
              </a:rPr>
              <a:t>Hoạt động khám phá  </a:t>
            </a:r>
          </a:p>
        </p:txBody>
      </p:sp>
      <p:sp>
        <p:nvSpPr>
          <p:cNvPr id="16" name="Rectangle 15"/>
          <p:cNvSpPr/>
          <p:nvPr/>
        </p:nvSpPr>
        <p:spPr>
          <a:xfrm>
            <a:off x="2449447" y="1341169"/>
            <a:ext cx="8087925" cy="770675"/>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2. Gia đình Hoa có nhiều thế hệ cùng chung sống. </a:t>
            </a:r>
          </a:p>
          <a:p>
            <a:r>
              <a:rPr lang="en-US" sz="2400">
                <a:solidFill>
                  <a:schemeClr val="tx1"/>
                </a:solidFill>
                <a:latin typeface="Arial" panose="020B0604020202020204" pitchFamily="34" charset="0"/>
                <a:cs typeface="Arial" panose="020B0604020202020204" pitchFamily="34" charset="0"/>
              </a:rPr>
              <a:t>Những người ngang hàng trên sơ đồ là cùng một thế hệ.</a:t>
            </a:r>
            <a:endParaRPr lang="en-US" sz="2400" dirty="0">
              <a:solidFill>
                <a:schemeClr val="tx1"/>
              </a:solidFill>
              <a:latin typeface="Arial" panose="020B0604020202020204" pitchFamily="34" charset="0"/>
              <a:cs typeface="Arial" panose="020B0604020202020204" pitchFamily="34" charset="0"/>
            </a:endParaRPr>
          </a:p>
        </p:txBody>
      </p:sp>
      <p:sp>
        <p:nvSpPr>
          <p:cNvPr id="17" name="Oval 16"/>
          <p:cNvSpPr/>
          <p:nvPr/>
        </p:nvSpPr>
        <p:spPr>
          <a:xfrm>
            <a:off x="4551362" y="2974411"/>
            <a:ext cx="699911" cy="60252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1</a:t>
            </a:r>
          </a:p>
        </p:txBody>
      </p:sp>
      <p:sp>
        <p:nvSpPr>
          <p:cNvPr id="18" name="Oval 17"/>
          <p:cNvSpPr/>
          <p:nvPr/>
        </p:nvSpPr>
        <p:spPr>
          <a:xfrm>
            <a:off x="3419487" y="4149985"/>
            <a:ext cx="699911" cy="63297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2</a:t>
            </a:r>
          </a:p>
        </p:txBody>
      </p:sp>
      <p:sp>
        <p:nvSpPr>
          <p:cNvPr id="19" name="Oval 18"/>
          <p:cNvSpPr/>
          <p:nvPr/>
        </p:nvSpPr>
        <p:spPr>
          <a:xfrm>
            <a:off x="3419487" y="5372028"/>
            <a:ext cx="699911" cy="62356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a:t>3</a:t>
            </a:r>
          </a:p>
        </p:txBody>
      </p:sp>
    </p:spTree>
    <p:extLst>
      <p:ext uri="{BB962C8B-B14F-4D97-AF65-F5344CB8AC3E}">
        <p14:creationId xmlns:p14="http://schemas.microsoft.com/office/powerpoint/2010/main" val="133864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479" y="802783"/>
            <a:ext cx="955343" cy="901521"/>
          </a:xfrm>
          <a:prstGeom prst="rect">
            <a:avLst/>
          </a:prstGeom>
        </p:spPr>
      </p:pic>
      <p:sp>
        <p:nvSpPr>
          <p:cNvPr id="10" name="TextBox 9"/>
          <p:cNvSpPr txBox="1"/>
          <p:nvPr/>
        </p:nvSpPr>
        <p:spPr>
          <a:xfrm>
            <a:off x="2601951" y="1054119"/>
            <a:ext cx="405100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solidFill>
                  <a:srgbClr val="C00000"/>
                </a:solidFill>
                <a:latin typeface="Arial" panose="020B0604020202020204" pitchFamily="34" charset="0"/>
                <a:cs typeface="Arial" panose="020B0604020202020204" pitchFamily="34" charset="0"/>
              </a:rPr>
              <a:t>Hoạt động thực hành</a:t>
            </a:r>
          </a:p>
        </p:txBody>
      </p:sp>
      <p:sp>
        <p:nvSpPr>
          <p:cNvPr id="11" name="TextBox 10"/>
          <p:cNvSpPr txBox="1"/>
          <p:nvPr/>
        </p:nvSpPr>
        <p:spPr>
          <a:xfrm>
            <a:off x="2028969" y="1676089"/>
            <a:ext cx="8513822" cy="830997"/>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ea typeface="Calibri" panose="020F0502020204030204" pitchFamily="34" charset="0"/>
                <a:cs typeface="Arial" panose="020B0604020202020204" pitchFamily="34" charset="0"/>
              </a:rPr>
              <a:t>1. Hãy vẽ, dán ảnh hoặc viết tên từng thành viên trong gia đình em vào sơ đồ gợi ý dưới đây.</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2191328" y="5801269"/>
            <a:ext cx="7831434"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a:latin typeface="Arial" panose="020B0604020202020204" pitchFamily="34" charset="0"/>
                <a:cs typeface="Arial" panose="020B0604020202020204" pitchFamily="34" charset="0"/>
              </a:rPr>
              <a:t>2. Giới thiệu sơ đồ các thế hệ trong gia đình em.</a:t>
            </a:r>
          </a:p>
        </p:txBody>
      </p:sp>
      <p:pic>
        <p:nvPicPr>
          <p:cNvPr id="14" name="Picture 13" descr="Chart, bubble chart&#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194" y="2666552"/>
            <a:ext cx="6539702" cy="2951059"/>
          </a:xfrm>
          <a:prstGeom prst="rect">
            <a:avLst/>
          </a:prstGeom>
        </p:spPr>
      </p:pic>
    </p:spTree>
    <p:extLst>
      <p:ext uri="{BB962C8B-B14F-4D97-AF65-F5344CB8AC3E}">
        <p14:creationId xmlns:p14="http://schemas.microsoft.com/office/powerpoint/2010/main" val="1547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7781" y="2286343"/>
            <a:ext cx="7877713" cy="2373519"/>
          </a:xfrm>
          <a:prstGeom prst="rect">
            <a:avLst/>
          </a:prstGeom>
          <a:noFill/>
        </p:spPr>
      </p:pic>
      <p:sp>
        <p:nvSpPr>
          <p:cNvPr id="5" name="Rounded Rectangle 4"/>
          <p:cNvSpPr/>
          <p:nvPr/>
        </p:nvSpPr>
        <p:spPr>
          <a:xfrm>
            <a:off x="3686459" y="1283505"/>
            <a:ext cx="2862021" cy="56723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rPr>
              <a:t>Kết luận</a:t>
            </a:r>
            <a:endParaRPr lang="en-US" sz="1400" b="1">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0631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69610" y="1166177"/>
            <a:ext cx="2284659" cy="55299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chemeClr val="tx1"/>
                </a:solidFill>
                <a:latin typeface="Arial" panose="020B0604020202020204" pitchFamily="34" charset="0"/>
                <a:cs typeface="Arial" panose="020B0604020202020204" pitchFamily="34" charset="0"/>
              </a:rPr>
              <a:t>Vận dụng</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0826" y="2661317"/>
            <a:ext cx="4196684" cy="4196684"/>
          </a:xfrm>
          <a:prstGeom prst="rect">
            <a:avLst/>
          </a:prstGeom>
        </p:spPr>
      </p:pic>
      <p:sp>
        <p:nvSpPr>
          <p:cNvPr id="7" name="Rounded Rectangle 6"/>
          <p:cNvSpPr/>
          <p:nvPr/>
        </p:nvSpPr>
        <p:spPr>
          <a:xfrm>
            <a:off x="3069610" y="1790046"/>
            <a:ext cx="3892213" cy="5729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Em làm phóng viên nhí </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2" name="Oval Callout 11"/>
          <p:cNvSpPr/>
          <p:nvPr/>
        </p:nvSpPr>
        <p:spPr>
          <a:xfrm>
            <a:off x="6150591" y="3271020"/>
            <a:ext cx="4339989" cy="2119847"/>
          </a:xfrm>
          <a:prstGeom prst="wedgeEllipseCallout">
            <a:avLst>
              <a:gd name="adj1" fmla="val -62336"/>
              <a:gd name="adj2" fmla="val -303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a:solidFill>
                  <a:srgbClr val="002060"/>
                </a:solidFill>
                <a:latin typeface="Arial" panose="020B0604020202020204" pitchFamily="34" charset="0"/>
                <a:cs typeface="Arial" panose="020B0604020202020204" pitchFamily="34" charset="0"/>
              </a:rPr>
              <a:t>Hỏi – đáp về gia đình</a:t>
            </a:r>
            <a:endParaRPr lang="en-US" sz="24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677" y="931120"/>
            <a:ext cx="857987" cy="969414"/>
          </a:xfrm>
          <a:prstGeom prst="rect">
            <a:avLst/>
          </a:prstGeom>
        </p:spPr>
      </p:pic>
    </p:spTree>
    <p:extLst>
      <p:ext uri="{BB962C8B-B14F-4D97-AF65-F5344CB8AC3E}">
        <p14:creationId xmlns:p14="http://schemas.microsoft.com/office/powerpoint/2010/main" val="19764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1545</TotalTime>
  <Words>762</Words>
  <Application>Microsoft Office PowerPoint</Application>
  <PresentationFormat>Custom</PresentationFormat>
  <Paragraphs>92</Paragraphs>
  <Slides>21</Slides>
  <Notes>0</Notes>
  <HiddenSlides>0</HiddenSlides>
  <MMClips>2</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SLIRA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hong luong</dc:creator>
  <cp:lastModifiedBy>A</cp:lastModifiedBy>
  <cp:revision>349</cp:revision>
  <dcterms:created xsi:type="dcterms:W3CDTF">2021-06-08T07:37:38Z</dcterms:created>
  <dcterms:modified xsi:type="dcterms:W3CDTF">2024-05-20T16:30:09Z</dcterms:modified>
</cp:coreProperties>
</file>