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5"/>
  </p:notesMasterIdLst>
  <p:sldIdLst>
    <p:sldId id="353" r:id="rId2"/>
    <p:sldId id="345" r:id="rId3"/>
    <p:sldId id="266" r:id="rId4"/>
    <p:sldId id="268" r:id="rId5"/>
    <p:sldId id="278" r:id="rId6"/>
    <p:sldId id="270" r:id="rId7"/>
    <p:sldId id="347" r:id="rId8"/>
    <p:sldId id="256" r:id="rId9"/>
    <p:sldId id="352" r:id="rId10"/>
    <p:sldId id="258" r:id="rId11"/>
    <p:sldId id="259" r:id="rId12"/>
    <p:sldId id="322" r:id="rId13"/>
    <p:sldId id="312" r:id="rId14"/>
    <p:sldId id="343" r:id="rId15"/>
    <p:sldId id="260" r:id="rId16"/>
    <p:sldId id="344" r:id="rId17"/>
    <p:sldId id="262" r:id="rId18"/>
    <p:sldId id="335" r:id="rId19"/>
    <p:sldId id="328" r:id="rId20"/>
    <p:sldId id="349" r:id="rId21"/>
    <p:sldId id="310" r:id="rId22"/>
    <p:sldId id="330" r:id="rId23"/>
    <p:sldId id="263" r:id="rId24"/>
  </p:sldIdLst>
  <p:sldSz cx="12161838" cy="6858000"/>
  <p:notesSz cx="6858000" cy="9144000"/>
  <p:embeddedFontLst>
    <p:embeddedFont>
      <p:font typeface="Arial-Rounded" charset="0"/>
      <p:regular r:id="rId26"/>
    </p:embeddedFont>
    <p:embeddedFont>
      <p:font typeface="HP001 5 hàng" charset="0"/>
      <p:regular r:id="rId27"/>
      <p:bold r:id="rId28"/>
    </p:embeddedFont>
    <p:embeddedFont>
      <p:font typeface="Exo" charset="0"/>
      <p:regular r:id="rId29"/>
      <p:bold r:id="rId30"/>
      <p:italic r:id="rId31"/>
      <p:boldItalic r:id="rId32"/>
    </p:embeddedFont>
    <p:embeddedFont>
      <p:font typeface="Lato" charset="0"/>
      <p:regular r:id="rId33"/>
      <p:bold r:id="rId34"/>
      <p:italic r:id="rId35"/>
      <p:boldItalic r:id="rId36"/>
    </p:embeddedFont>
    <p:embeddedFont>
      <p:font typeface="Anaheim" charset="0"/>
      <p:regular r:id="rId37"/>
    </p:embeddedFont>
    <p:embeddedFont>
      <p:font typeface="Open Sans" pitchFamily="34" charset="0"/>
      <p:regular r:id="rId38"/>
      <p:bold r:id="rId39"/>
      <p:italic r:id="rId40"/>
      <p:bold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HP001 4H" charset="0"/>
      <p:regular r:id="rId46"/>
      <p:bold r:id="rId47"/>
    </p:embeddedFont>
    <p:embeddedFont>
      <p:font typeface="HP001 4 hàng" charset="0"/>
      <p:regular r:id="rId48"/>
      <p:bold r:id="rId49"/>
    </p:embeddedFont>
    <p:embeddedFont>
      <p:font typeface="Annie Use Your Telescope" charset="0"/>
      <p:regular r:id="rId50"/>
    </p:embeddedFont>
    <p:embeddedFont>
      <p:font typeface="Barlow Condensed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0" d="100"/>
          <a:sy n="60" d="100"/>
        </p:scale>
        <p:origin x="-1002" y="-96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9180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HS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 smtClean="0"/>
              <a:t>dày</a:t>
            </a:r>
            <a:r>
              <a:rPr lang="en-US" dirty="0" smtClean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smtClean="0"/>
              <a:t>mm</a:t>
            </a:r>
            <a:r>
              <a:rPr lang="en-US" dirty="0"/>
              <a:t>, </a:t>
            </a:r>
            <a:r>
              <a:rPr lang="en-US" dirty="0" smtClean="0"/>
              <a:t>cm</a:t>
            </a:r>
            <a:r>
              <a:rPr lang="en-US" dirty="0"/>
              <a:t>?</a:t>
            </a:r>
          </a:p>
          <a:p>
            <a:r>
              <a:rPr lang="en-US" dirty="0" err="1"/>
              <a:t>Tuỳ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online hay offline, GV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1572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7.xml"/><Relationship Id="rId4" Type="http://schemas.openxmlformats.org/officeDocument/2006/relationships/slide" Target="../slides/slide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microsoft.com/office/2007/relationships/hdphoto" Target="../media/hdphoto2.wdp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27.jp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2.xml"/><Relationship Id="rId9" Type="http://schemas.microsoft.com/office/2007/relationships/hdphoto" Target="../media/hdphoto3.wdp"/><Relationship Id="rId1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10.wav"/><Relationship Id="rId15" Type="http://schemas.openxmlformats.org/officeDocument/2006/relationships/image" Target="../media/image33.gif"/><Relationship Id="rId10" Type="http://schemas.microsoft.com/office/2007/relationships/hdphoto" Target="../media/hdphoto5.wdp"/><Relationship Id="rId4" Type="http://schemas.openxmlformats.org/officeDocument/2006/relationships/audio" Target="../media/audio9.wav"/><Relationship Id="rId9" Type="http://schemas.openxmlformats.org/officeDocument/2006/relationships/image" Target="../media/image36.png"/><Relationship Id="rId1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openxmlformats.org/officeDocument/2006/relationships/audio" Target="../media/audio8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microsoft.com/office/2007/relationships/hdphoto" Target="../media/hdphoto5.wdp"/><Relationship Id="rId5" Type="http://schemas.openxmlformats.org/officeDocument/2006/relationships/audio" Target="../media/audio9.wav"/><Relationship Id="rId15" Type="http://schemas.openxmlformats.org/officeDocument/2006/relationships/slide" Target="slide19.xml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1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3" Type="http://schemas.openxmlformats.org/officeDocument/2006/relationships/audio" Target="../media/audio8.wav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audio" Target="../media/audio9.wav"/><Relationship Id="rId15" Type="http://schemas.openxmlformats.org/officeDocument/2006/relationships/image" Target="../media/image33.gif"/><Relationship Id="rId10" Type="http://schemas.microsoft.com/office/2007/relationships/hdphoto" Target="../media/hdphoto5.wdp"/><Relationship Id="rId4" Type="http://schemas.openxmlformats.org/officeDocument/2006/relationships/audio" Target="../media/audio10.wav"/><Relationship Id="rId9" Type="http://schemas.openxmlformats.org/officeDocument/2006/relationships/image" Target="../media/image36.png"/><Relationship Id="rId1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" y="0"/>
            <a:ext cx="122685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08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=""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03681"/>
            <a:ext cx="1474755" cy="737377"/>
          </a:xfrm>
          <a:prstGeom prst="rect">
            <a:avLst/>
          </a:prstGeom>
        </p:spPr>
      </p:pic>
      <p:sp>
        <p:nvSpPr>
          <p:cNvPr id="176" name="Google Shape;4364;p3">
            <a:extLst>
              <a:ext uri="{FF2B5EF4-FFF2-40B4-BE49-F238E27FC236}">
                <a16:creationId xmlns="" xmlns:a16="http://schemas.microsoft.com/office/drawing/2014/main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2800" b="1" dirty="0">
                <a:solidFill>
                  <a:schemeClr val="dk1"/>
                </a:solidFill>
              </a:rPr>
              <a:t> </a:t>
            </a:r>
            <a:r>
              <a:rPr lang="en-US" sz="2800" b="1" dirty="0" smtClean="0">
                <a:solidFill>
                  <a:schemeClr val="dk1"/>
                </a:solidFill>
              </a:rPr>
              <a:t>– li - </a:t>
            </a:r>
            <a:r>
              <a:rPr lang="en-US" sz="2800" b="1" dirty="0" err="1" smtClean="0">
                <a:solidFill>
                  <a:schemeClr val="dk1"/>
                </a:solidFill>
              </a:rPr>
              <a:t>mét</a:t>
            </a:r>
            <a:endParaRPr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74" y="1235284"/>
            <a:ext cx="8340146" cy="1552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520" y="1389141"/>
            <a:ext cx="2707325" cy="2558020"/>
          </a:xfrm>
          <a:prstGeom prst="rect">
            <a:avLst/>
          </a:prstGeom>
        </p:spPr>
      </p:pic>
      <p:sp>
        <p:nvSpPr>
          <p:cNvPr id="15" name="Google Shape;4363;p3">
            <a:extLst>
              <a:ext uri="{FF2B5EF4-FFF2-40B4-BE49-F238E27FC236}">
                <a16:creationId xmlns="" xmlns:a16="http://schemas.microsoft.com/office/drawing/2014/main" id="{F74924E5-9A37-4B7E-8FD1-06B8C0699038}"/>
              </a:ext>
            </a:extLst>
          </p:cNvPr>
          <p:cNvSpPr/>
          <p:nvPr/>
        </p:nvSpPr>
        <p:spPr>
          <a:xfrm>
            <a:off x="1118794" y="3414633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li - </a:t>
            </a:r>
            <a:r>
              <a:rPr lang="en-US" sz="3600" b="0" i="0" u="none" strike="noStrike" cap="none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đơn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vị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/>
          </a:p>
          <a:p>
            <a:pPr marL="674688" lvl="0" indent="-31750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dirty="0" err="1">
                <a:solidFill>
                  <a:schemeClr val="dk1"/>
                </a:solidFill>
              </a:rPr>
              <a:t>Mi</a:t>
            </a:r>
            <a:r>
              <a:rPr lang="en-US" sz="3600" dirty="0">
                <a:solidFill>
                  <a:schemeClr val="dk1"/>
                </a:solidFill>
              </a:rPr>
              <a:t> – li - </a:t>
            </a:r>
            <a:r>
              <a:rPr lang="en-US" sz="3600" dirty="0" err="1">
                <a:solidFill>
                  <a:schemeClr val="dk1"/>
                </a:solidFill>
              </a:rPr>
              <a:t>mét</a:t>
            </a:r>
            <a:r>
              <a:rPr lang="en-US" sz="3600" dirty="0">
                <a:solidFill>
                  <a:schemeClr val="dk1"/>
                </a:solidFill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mm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cm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10 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mm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1m 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US" sz="36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 mm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 b="1" dirty="0" smtClean="0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=""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1890378" cy="614083"/>
            <a:chOff x="1183343" y="1464304"/>
            <a:chExt cx="1890378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=""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=""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17" y="1190292"/>
            <a:ext cx="5242560" cy="3719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760" y="933761"/>
            <a:ext cx="5730558" cy="4232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1732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20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802880" y="1524000"/>
            <a:ext cx="685800" cy="88392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0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=""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1890378" cy="614083"/>
            <a:chOff x="1183343" y="1464304"/>
            <a:chExt cx="1890378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=""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=""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</a:rPr>
                <a:t>2</a:t>
              </a:r>
              <a:endParaRPr dirty="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="" xmlns:a16="http://schemas.microsoft.com/office/drawing/2014/main" id="{2B5DB04C-CB88-4B1D-893F-E49C4637719A}"/>
              </a:ext>
            </a:extLst>
          </p:cNvPr>
          <p:cNvGrpSpPr/>
          <p:nvPr/>
        </p:nvGrpSpPr>
        <p:grpSpPr>
          <a:xfrm>
            <a:off x="1127760" y="2455679"/>
            <a:ext cx="14861397" cy="2062063"/>
            <a:chOff x="2020665" y="1880109"/>
            <a:chExt cx="14861397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="" xmlns:a16="http://schemas.microsoft.com/office/drawing/2014/main" id="{BD3EA727-B494-4E87-86DA-3C67E654AE68}"/>
                </a:ext>
              </a:extLst>
            </p:cNvPr>
            <p:cNvSpPr txBox="1"/>
            <p:nvPr/>
          </p:nvSpPr>
          <p:spPr>
            <a:xfrm>
              <a:off x="2020665" y="1880109"/>
              <a:ext cx="14861397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</a:rPr>
                <a:t>cm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	</a:t>
              </a:r>
              <a:r>
                <a:rPr lang="en-US" sz="3200" dirty="0" smtClean="0">
                  <a:solidFill>
                    <a:schemeClr val="dk1"/>
                  </a:solidFill>
                </a:rPr>
                <a:t>6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chemeClr val="dk1"/>
                  </a:solidFill>
                </a:rPr>
                <a:t>1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=           mm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1000 mm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</a:t>
              </a:r>
              <a:r>
                <a:rPr lang="en-US" sz="3200" dirty="0">
                  <a:solidFill>
                    <a:schemeClr val="dk1"/>
                  </a:solidFill>
                </a:rPr>
                <a:t>m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;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r>
                <a:rPr lang="en-US" sz="3200" dirty="0" smtClean="0">
                  <a:solidFill>
                    <a:schemeClr val="dk1"/>
                  </a:solidFill>
                </a:rPr>
                <a:t>2 c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 </a:t>
              </a:r>
              <a:r>
                <a:rPr lang="en-US" sz="3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=         </a:t>
              </a:r>
              <a:r>
                <a:rPr lang="en-US" sz="32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  <a:endParaRPr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="" xmlns:a16="http://schemas.microsoft.com/office/drawing/2014/main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="" xmlns:a16="http://schemas.microsoft.com/office/drawing/2014/main" id="{B15B3A0C-0593-4706-8EF6-4ED3604C3F03}"/>
                </a:ext>
              </a:extLst>
            </p:cNvPr>
            <p:cNvSpPr/>
            <p:nvPr/>
          </p:nvSpPr>
          <p:spPr>
            <a:xfrm>
              <a:off x="3144660" y="3186143"/>
              <a:ext cx="116318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100</a:t>
              </a: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="" xmlns:a16="http://schemas.microsoft.com/office/drawing/2014/main" id="{D9CC7FE8-6AC6-44FE-B35C-F50E5980270D}"/>
                </a:ext>
              </a:extLst>
            </p:cNvPr>
            <p:cNvSpPr/>
            <p:nvPr/>
          </p:nvSpPr>
          <p:spPr>
            <a:xfrm>
              <a:off x="7144936" y="2167490"/>
              <a:ext cx="76708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="" xmlns:a16="http://schemas.microsoft.com/office/drawing/2014/main" id="{82D78F18-748A-482D-B936-CA4F79EC2FBE}"/>
                </a:ext>
              </a:extLst>
            </p:cNvPr>
            <p:cNvSpPr/>
            <p:nvPr/>
          </p:nvSpPr>
          <p:spPr>
            <a:xfrm>
              <a:off x="7766145" y="3180868"/>
              <a:ext cx="60862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rgbClr val="C00000"/>
                  </a:solidFill>
                </a:rPr>
                <a:t>1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="" xmlns:a16="http://schemas.microsoft.com/office/drawing/2014/main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812111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60</a:t>
              </a:r>
              <a:endParaRPr dirty="0"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="" xmlns:a16="http://schemas.microsoft.com/office/drawing/2014/main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707857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 smtClean="0">
                  <a:solidFill>
                    <a:srgbClr val="C00000"/>
                  </a:solidFill>
                </a:rPr>
                <a:t>20</a:t>
              </a:r>
              <a:endParaRPr dirty="0"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641" y="268856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995" y="3727694"/>
            <a:ext cx="1097387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260" y="2660244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663" y="2688562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3240" y="3680673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0168" y="3588993"/>
            <a:ext cx="916366" cy="9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4387;p6">
            <a:extLst>
              <a:ext uri="{FF2B5EF4-FFF2-40B4-BE49-F238E27FC236}">
                <a16:creationId xmlns="" xmlns:a16="http://schemas.microsoft.com/office/drawing/2014/main" id="{4516B281-4526-418C-9CC6-A1928006F309}"/>
              </a:ext>
            </a:extLst>
          </p:cNvPr>
          <p:cNvSpPr txBox="1"/>
          <p:nvPr/>
        </p:nvSpPr>
        <p:spPr>
          <a:xfrm>
            <a:off x="3402751" y="4814742"/>
            <a:ext cx="133079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>
                <a:solidFill>
                  <a:schemeClr val="dk1"/>
                </a:solidFill>
              </a:rPr>
              <a:t>Đổi</a:t>
            </a:r>
            <a:endParaRPr sz="2800" dirty="0"/>
          </a:p>
        </p:txBody>
      </p:sp>
      <p:sp>
        <p:nvSpPr>
          <p:cNvPr id="20" name="Google Shape;4387;p6">
            <a:extLst>
              <a:ext uri="{FF2B5EF4-FFF2-40B4-BE49-F238E27FC236}">
                <a16:creationId xmlns="" xmlns:a16="http://schemas.microsoft.com/office/drawing/2014/main" id="{02311131-26FC-431B-985A-E313191B759A}"/>
              </a:ext>
            </a:extLst>
          </p:cNvPr>
          <p:cNvSpPr txBox="1"/>
          <p:nvPr/>
        </p:nvSpPr>
        <p:spPr>
          <a:xfrm>
            <a:off x="3402751" y="5893444"/>
            <a:ext cx="909264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 smtClean="0"/>
              <a:t>Vậy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ve</a:t>
            </a:r>
            <a:r>
              <a:rPr lang="en-US" sz="4000" dirty="0" smtClean="0"/>
              <a:t> </a:t>
            </a:r>
            <a:r>
              <a:rPr lang="en-US" sz="4000" dirty="0" err="1" smtClean="0"/>
              <a:t>sầu</a:t>
            </a:r>
            <a:r>
              <a:rPr lang="en-US" sz="4000" dirty="0" smtClean="0"/>
              <a:t> </a:t>
            </a:r>
            <a:r>
              <a:rPr lang="en-US" sz="4000" dirty="0" err="1" smtClean="0"/>
              <a:t>dài</a:t>
            </a:r>
            <a:r>
              <a:rPr lang="en-US" sz="4000" dirty="0" smtClean="0"/>
              <a:t> </a:t>
            </a:r>
            <a:r>
              <a:rPr lang="en-US" sz="4000" dirty="0" err="1" smtClean="0"/>
              <a:t>hơn</a:t>
            </a:r>
            <a:r>
              <a:rPr lang="en-US" sz="4000" dirty="0" smtClean="0"/>
              <a:t> </a:t>
            </a:r>
            <a:r>
              <a:rPr lang="en-US" sz="4000" dirty="0" err="1" smtClean="0"/>
              <a:t>bạn</a:t>
            </a:r>
            <a:r>
              <a:rPr lang="en-US" sz="4000" dirty="0" smtClean="0"/>
              <a:t> </a:t>
            </a:r>
            <a:r>
              <a:rPr lang="en-US" sz="4000" dirty="0" err="1" smtClean="0"/>
              <a:t>kiến</a:t>
            </a:r>
            <a:endParaRPr sz="40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4373880" y="4814742"/>
            <a:ext cx="210312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 cm =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DEBEAEAF-4E37-4352-85A4-B17B5C0D34E1}"/>
              </a:ext>
            </a:extLst>
          </p:cNvPr>
          <p:cNvSpPr/>
          <p:nvPr/>
        </p:nvSpPr>
        <p:spPr>
          <a:xfrm>
            <a:off x="6621781" y="4753152"/>
            <a:ext cx="2194560" cy="7694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… mm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38" y="271550"/>
            <a:ext cx="11609822" cy="3936538"/>
          </a:xfrm>
          <a:prstGeom prst="rect">
            <a:avLst/>
          </a:prstGeom>
        </p:spPr>
      </p:pic>
      <p:sp>
        <p:nvSpPr>
          <p:cNvPr id="17" name="Rectangle: Rounded Corners 22">
            <a:extLst>
              <a:ext uri="{FF2B5EF4-FFF2-40B4-BE49-F238E27FC236}">
                <a16:creationId xmlns="" xmlns:a16="http://schemas.microsoft.com/office/drawing/2014/main" id="{20FBE4F5-5938-45BC-9C94-6FC1DC4AD03F}"/>
              </a:ext>
            </a:extLst>
          </p:cNvPr>
          <p:cNvSpPr/>
          <p:nvPr/>
        </p:nvSpPr>
        <p:spPr>
          <a:xfrm>
            <a:off x="6545581" y="4753152"/>
            <a:ext cx="2270760" cy="7694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30 mm 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Cùng ước lượng độ dài của các đồ vật trong lớp em</a:t>
            </a:r>
            <a:endParaRPr lang="en-US" sz="5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cm 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m</a:t>
            </a:r>
            <a:r>
              <a:rPr lang="en-US" sz="54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mm </a:t>
            </a:r>
            <a:r>
              <a:rPr lang="en-US" sz="48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c</a:t>
            </a:r>
            <a:r>
              <a:rPr lang="en-US" sz="48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</a:t>
            </a:r>
            <a:endParaRPr lang="en-US" sz="48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m</a:t>
            </a:r>
            <a:r>
              <a:rPr lang="en-US" sz="4400" dirty="0" smtClean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 </a:t>
            </a:r>
            <a:r>
              <a:rPr lang="en-US" sz="4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=""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="" xmlns:a16="http://schemas.microsoft.com/office/drawing/2014/main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="" xmlns:a16="http://schemas.microsoft.com/office/drawing/2014/main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="" xmlns:a16="http://schemas.microsoft.com/office/drawing/2014/main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="" xmlns:a16="http://schemas.microsoft.com/office/drawing/2014/main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="" xmlns:a16="http://schemas.microsoft.com/office/drawing/2014/main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altLang="es-ES" sz="532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="" xmlns:a16="http://schemas.microsoft.com/office/drawing/2014/main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="" xmlns:a16="http://schemas.microsoft.com/office/drawing/2014/main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="" xmlns:a16="http://schemas.microsoft.com/office/drawing/2014/main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="" xmlns:a16="http://schemas.microsoft.com/office/drawing/2014/main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="" xmlns:a16="http://schemas.microsoft.com/office/drawing/2014/main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="" xmlns:a16="http://schemas.microsoft.com/office/drawing/2014/main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="" xmlns:a16="http://schemas.microsoft.com/office/drawing/2014/main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="" xmlns:a16="http://schemas.microsoft.com/office/drawing/2014/main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="" xmlns:a16="http://schemas.microsoft.com/office/drawing/2014/main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="" xmlns:a16="http://schemas.microsoft.com/office/drawing/2014/main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="" xmlns:a16="http://schemas.microsoft.com/office/drawing/2014/main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="" xmlns:a16="http://schemas.microsoft.com/office/drawing/2014/main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 bút chì mới của em dài khoảng … xăng-ti-mét.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="" xmlns:a16="http://schemas.microsoft.com/office/drawing/2014/main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="" xmlns:a16="http://schemas.microsoft.com/office/drawing/2014/main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="" xmlns:a16="http://schemas.microsoft.com/office/drawing/2014/main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="" xmlns:a16="http://schemas.microsoft.com/office/drawing/2014/main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="" xmlns:a16="http://schemas.microsoft.com/office/drawing/2014/main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="" xmlns:a16="http://schemas.microsoft.com/office/drawing/2014/main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="" xmlns:a16="http://schemas.microsoft.com/office/drawing/2014/main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="" xmlns:a16="http://schemas.microsoft.com/office/drawing/2014/main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="" xmlns:a16="http://schemas.microsoft.com/office/drawing/2014/main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="" xmlns:a16="http://schemas.microsoft.com/office/drawing/2014/main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="" xmlns:a16="http://schemas.microsoft.com/office/drawing/2014/main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="" xmlns:a16="http://schemas.microsoft.com/office/drawing/2014/main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="" xmlns:a16="http://schemas.microsoft.com/office/drawing/2014/main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="" xmlns:a16="http://schemas.microsoft.com/office/drawing/2014/main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=""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=""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=""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="" xmlns:a16="http://schemas.microsoft.com/office/drawing/2014/main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="" xmlns:a16="http://schemas.microsoft.com/office/drawing/2014/main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="" xmlns:a16="http://schemas.microsoft.com/office/drawing/2014/main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 phấn của cô khi con nguyên dài khoảng … xăng-ti-mét.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="" xmlns:a16="http://schemas.microsoft.com/office/drawing/2014/main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="" xmlns:a16="http://schemas.microsoft.com/office/drawing/2014/main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="" xmlns:a16="http://schemas.microsoft.com/office/drawing/2014/main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50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="" xmlns:a16="http://schemas.microsoft.com/office/drawing/2014/main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="" xmlns:a16="http://schemas.microsoft.com/office/drawing/2014/main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="" xmlns:a16="http://schemas.microsoft.com/office/drawing/2014/main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="" xmlns:a16="http://schemas.microsoft.com/office/drawing/2014/main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="" xmlns:a16="http://schemas.microsoft.com/office/drawing/2014/main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 dirty="0">
                <a:latin typeface="Arial" panose="020B0604020202020204" pitchFamily="34" charset="0"/>
                <a:cs typeface="Arial" panose="020B0604020202020204" pitchFamily="34" charset="0"/>
              </a:rPr>
              <a:t>CHỦ ĐỀ 5</a:t>
            </a:r>
            <a:r>
              <a:rPr lang="e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MỘT SỐ ĐƠN VỊ ĐO ĐỘ DÀI, KHỐI LƯỢNG, DUNG TÍCH, NHIỆT ĐỘ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S/85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=""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=""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=""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=""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=""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=""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=""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=""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=""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30: MI - LI - MÉT</a:t>
            </a:r>
            <a:endParaRPr lang="vi-VN" sz="6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giấy 4 ô ly - Mẫu giấy rèn chữ 4 ô ly cho học sinh lớp 1">
            <a:extLst>
              <a:ext uri="{FF2B5EF4-FFF2-40B4-BE49-F238E27FC236}">
                <a16:creationId xmlns="" xmlns:a16="http://schemas.microsoft.com/office/drawing/2014/main" id="{1A3FBD30-5C4E-4D08-B999-68149231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4440" r="2929" b="34157"/>
          <a:stretch/>
        </p:blipFill>
        <p:spPr bwMode="auto">
          <a:xfrm>
            <a:off x="-13648" y="-10691"/>
            <a:ext cx="12303100" cy="70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59080" y="152400"/>
            <a:ext cx="10850880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latin typeface="HP001 4 hàng" panose="020B0603050302020204" pitchFamily="34" charset="0"/>
              </a:rPr>
              <a:t>   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latin typeface="HP001 4 hàng" panose="020B0603050302020204" pitchFamily="34" charset="0"/>
              </a:rPr>
              <a:t>   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latin typeface="HP001 4 hàng" panose="020B0603050302020204" pitchFamily="34" charset="0"/>
              </a:rPr>
              <a:t>  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</a:rPr>
              <a:t> 2022</a:t>
            </a:r>
          </a:p>
          <a:p>
            <a:pPr algn="ctr">
              <a:lnSpc>
                <a:spcPct val="125000"/>
              </a:lnSpc>
            </a:pPr>
            <a:r>
              <a:rPr lang="en-US" sz="3600" b="1" dirty="0" err="1" smtClean="0">
                <a:latin typeface="HP001 4 hàng" panose="020B0603050302020204" pitchFamily="34" charset="0"/>
              </a:rPr>
              <a:t>Toán</a:t>
            </a:r>
            <a:endParaRPr lang="en-US" sz="3600" b="1" dirty="0" smtClean="0">
              <a:latin typeface="HP001 4 hàng" panose="020B06030503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sz="3600" b="1" dirty="0" err="1" smtClean="0">
                <a:latin typeface="HP001 4 hàng" panose="020B0603050302020204" pitchFamily="34" charset="0"/>
              </a:rPr>
              <a:t>Mi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latin typeface="HP001 4 hàng" panose="020B0603050302020204" pitchFamily="34" charset="0"/>
              </a:rPr>
              <a:t>– li –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mét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67384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352</Words>
  <Application>Microsoft Office PowerPoint</Application>
  <PresentationFormat>Custom</PresentationFormat>
  <Paragraphs>85</Paragraphs>
  <Slides>23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Arial</vt:lpstr>
      <vt:lpstr>Arial-Rounded</vt:lpstr>
      <vt:lpstr>HP001 5 hàng</vt:lpstr>
      <vt:lpstr>Exo</vt:lpstr>
      <vt:lpstr>Barriecito</vt:lpstr>
      <vt:lpstr>Lato</vt:lpstr>
      <vt:lpstr>Anaheim</vt:lpstr>
      <vt:lpstr>RocknRoll One</vt:lpstr>
      <vt:lpstr>Open Sans</vt:lpstr>
      <vt:lpstr>Calibri</vt:lpstr>
      <vt:lpstr>Boogaloo</vt:lpstr>
      <vt:lpstr>HP001 4H</vt:lpstr>
      <vt:lpstr>HP001 4 hàng</vt:lpstr>
      <vt:lpstr>Annie Use Your Telescope</vt:lpstr>
      <vt:lpstr>Barlow Condensed</vt:lpstr>
      <vt:lpstr>Dekko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5: MỘT SỐ ĐƠN VỊ ĐO ĐỘ DÀI, KHỐI LƯỢNG, DUNG TÍCH, NHIỆT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Cùng ước lượng độ dài của các đồ vật trong lớp em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Windows User</cp:lastModifiedBy>
  <cp:revision>96</cp:revision>
  <dcterms:modified xsi:type="dcterms:W3CDTF">2024-05-20T07:40:29Z</dcterms:modified>
</cp:coreProperties>
</file>