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5" r:id="rId4"/>
    <p:sldId id="285" r:id="rId5"/>
    <p:sldId id="297" r:id="rId6"/>
    <p:sldId id="298" r:id="rId7"/>
    <p:sldId id="299" r:id="rId8"/>
    <p:sldId id="30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789"/>
    <a:srgbClr val="FFFAC2"/>
    <a:srgbClr val="D34CD6"/>
    <a:srgbClr val="FCDFDC"/>
    <a:srgbClr val="FFFBCD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-52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532264" y="106016"/>
            <a:ext cx="2573780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</a:t>
              </a:r>
              <a:r>
                <a:rPr lang="vi-VN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281372" y="2191642"/>
            <a:ext cx="7140096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8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</a:t>
            </a:r>
            <a:r>
              <a:rPr lang="vi-VN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NHÂN </a:t>
            </a:r>
            <a:r>
              <a:rPr lang="en-US" sz="80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8" y="379826"/>
            <a:ext cx="7880409" cy="189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5" y="4056808"/>
            <a:ext cx="266010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2" y="2593074"/>
            <a:ext cx="9785445" cy="141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5022375" y="4299045"/>
                <a:ext cx="2934269" cy="50496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5= ?</m:t>
                    </m:r>
                  </m:oMath>
                </a14:m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375" y="4299045"/>
                <a:ext cx="2934269" cy="504967"/>
              </a:xfrm>
              <a:prstGeom prst="ellipse">
                <a:avLst/>
              </a:prstGeom>
              <a:blipFill rotWithShape="1">
                <a:blip r:embed="rId7"/>
                <a:stretch>
                  <a:fillRect t="-24096" b="-45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/>
              <p:cNvSpPr/>
              <p:nvPr/>
            </p:nvSpPr>
            <p:spPr>
              <a:xfrm>
                <a:off x="4974608" y="4967785"/>
                <a:ext cx="4974610" cy="50496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4+4+4=20</m:t>
                    </m:r>
                  </m:oMath>
                </a14:m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Ova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08" y="4967785"/>
                <a:ext cx="4974610" cy="504967"/>
              </a:xfrm>
              <a:prstGeom prst="ellipse">
                <a:avLst/>
              </a:prstGeom>
              <a:blipFill rotWithShape="1">
                <a:blip r:embed="rId8"/>
                <a:stretch>
                  <a:fillRect t="-24096" b="-45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4865426" y="5622889"/>
                <a:ext cx="4253860" cy="4913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5=20</m:t>
                    </m:r>
                  </m:oMath>
                </a14:m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426" y="5622889"/>
                <a:ext cx="4253860" cy="491319"/>
              </a:xfrm>
              <a:prstGeom prst="ellipse">
                <a:avLst/>
              </a:prstGeom>
              <a:blipFill>
                <a:blip r:embed="rId9"/>
                <a:stretch>
                  <a:fillRect t="-25926" b="-48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9" y="319537"/>
            <a:ext cx="8467536" cy="601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4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997377" y="1350455"/>
            <a:ext cx="414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/>
              <a:t>Hoàn </a:t>
            </a:r>
            <a:r>
              <a:rPr lang="vi-VN" sz="2800" dirty="0"/>
              <a:t>thành bảng </a:t>
            </a:r>
            <a:r>
              <a:rPr lang="vi-VN" sz="2800"/>
              <a:t>nhân </a:t>
            </a:r>
            <a:r>
              <a:rPr lang="en-US" sz="2800" smtClean="0"/>
              <a:t>4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217487"/>
                  </p:ext>
                </p:extLst>
              </p:nvPr>
            </p:nvGraphicFramePr>
            <p:xfrm>
              <a:off x="7195742" y="204889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vi-VN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 </a:t>
                          </a:r>
                          <a:r>
                            <a:rPr lang="en-US" sz="2800" smtClean="0"/>
                            <a:t>4</a:t>
                          </a:r>
                          <a:r>
                            <a:rPr lang="vi-VN" sz="280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</a:t>
                          </a:r>
                          <a:r>
                            <a:rPr lang="vi-VN" sz="2800"/>
                            <a:t>=  </a:t>
                          </a:r>
                          <a:r>
                            <a:rPr lang="en-US" sz="2800" smtClean="0"/>
                            <a:t>4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217487"/>
                  </p:ext>
                </p:extLst>
              </p:nvPr>
            </p:nvGraphicFramePr>
            <p:xfrm>
              <a:off x="7195742" y="204889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vi-VN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92308" b="-9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90217" b="-8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90217" b="-7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90217" b="-6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95604" b="-5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589130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689130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89130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898901" b="-127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988043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76753" y="24287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65036" y="297974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317696" y="355597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84538" y="4122064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51373" y="466212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65022" y="522913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409627" y="1476156"/>
            <a:ext cx="6179128" cy="5291815"/>
            <a:chOff x="561974" y="1873675"/>
            <a:chExt cx="5684522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4" y="1873675"/>
              <a:ext cx="5684522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458291" y="2272170"/>
              <a:ext cx="245949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/>
                <a:t>Thêm</a:t>
              </a:r>
              <a:r>
                <a:rPr lang="en-US" i="1" dirty="0" smtClean="0"/>
                <a:t> 4 </a:t>
              </a:r>
              <a:r>
                <a:rPr lang="en-US" i="1" dirty="0" err="1" smtClean="0"/>
                <a:t>vào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kết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quả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của</a:t>
              </a:r>
              <a:r>
                <a:rPr lang="en-US" i="1" dirty="0" smtClean="0"/>
                <a:t> 4 x 2 ta </a:t>
              </a:r>
              <a:r>
                <a:rPr lang="en-US" i="1" dirty="0" err="1" smtClean="0"/>
                <a:t>được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kết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quả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của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phép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nhân</a:t>
              </a:r>
              <a:r>
                <a:rPr lang="en-US" i="1" dirty="0" smtClean="0"/>
                <a:t> 4 </a:t>
              </a:r>
              <a:r>
                <a:rPr lang="en-US" sz="2200" i="1" dirty="0" smtClean="0"/>
                <a:t>x 3</a:t>
              </a:r>
              <a:endParaRPr lang="vi-VN" sz="2200" i="1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589062" y="820149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</a:t>
            </a:r>
            <a:r>
              <a:rPr lang="vi-VN" sz="2000">
                <a:solidFill>
                  <a:srgbClr val="0070C0"/>
                </a:solidFill>
              </a:rPr>
              <a:t>số </a:t>
            </a:r>
            <a:r>
              <a:rPr lang="en-US" sz="2000" smtClean="0">
                <a:solidFill>
                  <a:srgbClr val="0070C0"/>
                </a:solidFill>
              </a:rPr>
              <a:t>4</a:t>
            </a:r>
            <a:r>
              <a:rPr lang="vi-VN" sz="2000" smtClean="0">
                <a:solidFill>
                  <a:srgbClr val="0070C0"/>
                </a:solidFill>
              </a:rPr>
              <a:t>.</a:t>
            </a:r>
            <a:endParaRPr lang="vi-VN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</a:t>
            </a:r>
            <a:r>
              <a:rPr lang="vi-VN" sz="2000">
                <a:solidFill>
                  <a:srgbClr val="0070C0"/>
                </a:solidFill>
              </a:rPr>
              <a:t>nhau </a:t>
            </a:r>
            <a:r>
              <a:rPr lang="en-US" sz="2000" smtClean="0">
                <a:solidFill>
                  <a:srgbClr val="0070C0"/>
                </a:solidFill>
              </a:rPr>
              <a:t>4 </a:t>
            </a:r>
            <a:r>
              <a:rPr lang="vi-VN" sz="2000" smtClean="0">
                <a:solidFill>
                  <a:srgbClr val="0070C0"/>
                </a:solidFill>
              </a:rPr>
              <a:t>đơn </a:t>
            </a:r>
            <a:r>
              <a:rPr lang="vi-VN" sz="2000" dirty="0">
                <a:solidFill>
                  <a:srgbClr val="0070C0"/>
                </a:solidFill>
              </a:rPr>
              <a:t>vị </a:t>
            </a:r>
            <a:r>
              <a:rPr lang="vi-VN" sz="2000">
                <a:solidFill>
                  <a:srgbClr val="0070C0"/>
                </a:solidFill>
              </a:rPr>
              <a:t>từ </a:t>
            </a:r>
            <a:r>
              <a:rPr lang="en-US" sz="2000" smtClean="0">
                <a:solidFill>
                  <a:srgbClr val="0070C0"/>
                </a:solidFill>
              </a:rPr>
              <a:t>4</a:t>
            </a:r>
            <a:r>
              <a:rPr lang="vi-VN" sz="2000" smtClean="0">
                <a:solidFill>
                  <a:srgbClr val="0070C0"/>
                </a:solidFill>
              </a:rPr>
              <a:t> </a:t>
            </a:r>
            <a:r>
              <a:rPr lang="vi-VN" sz="2000">
                <a:solidFill>
                  <a:srgbClr val="0070C0"/>
                </a:solidFill>
              </a:rPr>
              <a:t>đến </a:t>
            </a:r>
            <a:r>
              <a:rPr lang="en-US" sz="2000" smtClean="0">
                <a:solidFill>
                  <a:srgbClr val="0070C0"/>
                </a:solidFill>
              </a:rPr>
              <a:t>4</a:t>
            </a:r>
            <a:r>
              <a:rPr lang="vi-VN" sz="2000" smtClean="0">
                <a:solidFill>
                  <a:srgbClr val="0070C0"/>
                </a:solidFill>
              </a:rPr>
              <a:t>0</a:t>
            </a:r>
            <a:r>
              <a:rPr lang="vi-VN" sz="20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4A74484-3D82-4D00-BA4F-5DA84C92D094}"/>
              </a:ext>
            </a:extLst>
          </p:cNvPr>
          <p:cNvGrpSpPr/>
          <p:nvPr/>
        </p:nvGrpSpPr>
        <p:grpSpPr>
          <a:xfrm>
            <a:off x="4043683" y="157958"/>
            <a:ext cx="3656759" cy="890335"/>
            <a:chOff x="1145582" y="356727"/>
            <a:chExt cx="3623907" cy="804658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xmlns="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3011611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latin typeface="UTM Avo" panose="02040603050506020204" pitchFamily="18" charset="0"/>
                  <a:cs typeface="Arial" panose="020B0604020202020204" pitchFamily="34" charset="0"/>
                </a:rPr>
                <a:t>Số?</a:t>
              </a:r>
              <a:endParaRPr lang="en-US" sz="28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75009"/>
              </p:ext>
            </p:extLst>
          </p:nvPr>
        </p:nvGraphicFramePr>
        <p:xfrm>
          <a:off x="2032000" y="1471506"/>
          <a:ext cx="7112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043683" y="2640838"/>
            <a:ext cx="900752" cy="559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197472" y="2647656"/>
            <a:ext cx="900752" cy="559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53495" y="2634008"/>
            <a:ext cx="900752" cy="559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68704" y="2640838"/>
            <a:ext cx="900752" cy="559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092002" y="2627190"/>
            <a:ext cx="900752" cy="559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4A74484-3D82-4D00-BA4F-5DA84C92D094}"/>
              </a:ext>
            </a:extLst>
          </p:cNvPr>
          <p:cNvGrpSpPr/>
          <p:nvPr/>
        </p:nvGrpSpPr>
        <p:grpSpPr>
          <a:xfrm>
            <a:off x="4043683" y="157958"/>
            <a:ext cx="4733545" cy="890335"/>
            <a:chOff x="1145582" y="356727"/>
            <a:chExt cx="3623907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xmlns="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3011611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UTM Avo" panose="02040603050506020204" pitchFamily="18" charset="0"/>
                  <a:cs typeface="Arial" panose="020B0604020202020204" pitchFamily="34" charset="0"/>
                </a:rPr>
                <a:t>Nêu các số còn thiếu</a:t>
              </a:r>
              <a:endParaRPr lang="en-US" sz="28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173707" y="1310185"/>
            <a:ext cx="586854" cy="450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96537" y="1760561"/>
            <a:ext cx="736979" cy="6687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15403" y="1760561"/>
            <a:ext cx="736980" cy="6687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38211" y="1774209"/>
            <a:ext cx="692093" cy="6687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9474" y="1774209"/>
            <a:ext cx="668754" cy="668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40136" y="1760561"/>
            <a:ext cx="681732" cy="668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6384" y="1787857"/>
            <a:ext cx="759616" cy="6687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59753" y="1774209"/>
            <a:ext cx="681732" cy="668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6002" y="1774209"/>
            <a:ext cx="759616" cy="6687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83970" y="1760561"/>
            <a:ext cx="681732" cy="668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80086" y="1760561"/>
            <a:ext cx="759616" cy="6687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83970" y="1828800"/>
            <a:ext cx="709028" cy="54932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05361" y="1828800"/>
            <a:ext cx="736980" cy="57320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40136" y="1774209"/>
            <a:ext cx="681731" cy="6687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59621" y="1787857"/>
            <a:ext cx="822808" cy="6687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2761" y="2811439"/>
            <a:ext cx="573206" cy="50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b)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96538" y="3316406"/>
            <a:ext cx="928047" cy="77792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274322" y="3316406"/>
            <a:ext cx="928047" cy="77792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75461" y="3316406"/>
            <a:ext cx="928047" cy="77792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58099" y="3316406"/>
            <a:ext cx="928047" cy="777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236170" y="3316406"/>
            <a:ext cx="928047" cy="777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223490" y="3330054"/>
            <a:ext cx="928047" cy="77792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201466" y="3330054"/>
            <a:ext cx="928047" cy="777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190372" y="3343702"/>
            <a:ext cx="928047" cy="77792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9180390" y="3343702"/>
            <a:ext cx="928047" cy="777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176675" y="3343703"/>
            <a:ext cx="928047" cy="77792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80389" y="3330054"/>
            <a:ext cx="928048" cy="805218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0" name="Oval 49"/>
          <p:cNvSpPr/>
          <p:nvPr/>
        </p:nvSpPr>
        <p:spPr>
          <a:xfrm>
            <a:off x="4252876" y="3302759"/>
            <a:ext cx="928048" cy="805218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231335" y="3275463"/>
            <a:ext cx="928048" cy="805218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201465" y="3316406"/>
            <a:ext cx="928048" cy="805218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5" grpId="0"/>
      <p:bldP spid="6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7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016" y="2606722"/>
            <a:ext cx="5404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ô tô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: ......?.....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ánh xe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8 ô tô: ………..bánh xe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24651" y="3932820"/>
                <a:ext cx="540451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Bài giải</a:t>
                </a:r>
              </a:p>
              <a:p>
                <a:pPr algn="ctr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8 ô tô có số bánh xe là:</a:t>
                </a:r>
              </a:p>
              <a:p>
                <a:pPr algn="ctr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8=32 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b</m:t>
                        </m:r>
                        <m: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nh</m:t>
                        </m:r>
                        <m: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xe</m:t>
                        </m:r>
                      </m:e>
                    </m:d>
                  </m:oMath>
                </a14:m>
                <a:endParaRPr lang="en-US" sz="3200" b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algn="ctr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Đáp số: 32 bánh xe</a:t>
                </a:r>
              </a:p>
              <a:p>
                <a:pPr algn="ctr"/>
                <a:endParaRPr lang="en-US" sz="32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651" y="3932820"/>
                <a:ext cx="5404514" cy="3046988"/>
              </a:xfrm>
              <a:prstGeom prst="rect">
                <a:avLst/>
              </a:prstGeom>
              <a:blipFill rotWithShape="1">
                <a:blip r:embed="rId2"/>
                <a:stretch>
                  <a:fillRect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81455" y="3173188"/>
            <a:ext cx="723331" cy="4367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241946" y="491319"/>
            <a:ext cx="8734567" cy="1678675"/>
          </a:xfrm>
          <a:prstGeom prst="horizontalScroll">
            <a:avLst/>
          </a:prstGeom>
          <a:solidFill>
            <a:srgbClr val="FFF78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Mỗi ô tô có 4 bánh xe. Hỏi 8 ô tô như vậy có bao nhiêu bánh xe?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4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8358" y="955343"/>
            <a:ext cx="7042245" cy="3753135"/>
          </a:xfrm>
          <a:prstGeom prst="rect">
            <a:avLst/>
          </a:prstGeom>
          <a:solidFill>
            <a:srgbClr val="FFFF00"/>
          </a:solidFill>
          <a:ln>
            <a:solidFill>
              <a:srgbClr val="FDD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Chúc các em chăm ngoan học giỏi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301</Words>
  <Application>Microsoft Office PowerPoint</Application>
  <PresentationFormat>Custom</PresentationFormat>
  <Paragraphs>97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182</cp:revision>
  <dcterms:created xsi:type="dcterms:W3CDTF">2021-06-02T01:34:28Z</dcterms:created>
  <dcterms:modified xsi:type="dcterms:W3CDTF">2024-05-20T08:34:48Z</dcterms:modified>
</cp:coreProperties>
</file>