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8" r:id="rId5"/>
    <p:sldId id="269" r:id="rId6"/>
    <p:sldId id="267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0CD8F"/>
    <a:srgbClr val="B40C60"/>
    <a:srgbClr val="FF9C7D"/>
    <a:srgbClr val="FFCAB9"/>
    <a:srgbClr val="FBD6E7"/>
    <a:srgbClr val="F35757"/>
    <a:srgbClr val="FCFAF8"/>
    <a:srgbClr val="FFE285"/>
    <a:srgbClr val="E36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102" y="1271562"/>
            <a:ext cx="394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Giới</a:t>
            </a:r>
            <a:r>
              <a:rPr lang="en-US" sz="2400" dirty="0" smtClean="0"/>
              <a:t> </a:t>
            </a:r>
            <a:r>
              <a:rPr lang="en-US" sz="2400" dirty="0" err="1" smtClean="0"/>
              <a:t>thiệu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endParaRPr lang="en-US" sz="2400" dirty="0"/>
          </a:p>
        </p:txBody>
      </p:sp>
      <p:pic>
        <p:nvPicPr>
          <p:cNvPr id="102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24500" r="17397" b="30625"/>
          <a:stretch/>
        </p:blipFill>
        <p:spPr bwMode="auto">
          <a:xfrm>
            <a:off x="5048250" y="266700"/>
            <a:ext cx="6251319" cy="6115050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3" y="2464049"/>
            <a:ext cx="4448175" cy="213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00" y="2266950"/>
            <a:ext cx="1905000" cy="354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25" y="2413397"/>
            <a:ext cx="6038850" cy="3396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5" y="2083509"/>
            <a:ext cx="22288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75181" r="39027" b="7443"/>
          <a:stretch/>
        </p:blipFill>
        <p:spPr bwMode="auto">
          <a:xfrm>
            <a:off x="2878153" y="2051250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 rot="379327" flipH="1">
            <a:off x="5186564" y="1987598"/>
            <a:ext cx="1098387" cy="1356031"/>
            <a:chOff x="5894004" y="2335578"/>
            <a:chExt cx="1083351" cy="135603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4" name="TextBox 3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Dùng</a:t>
              </a:r>
              <a:r>
                <a:rPr lang="en-US" sz="2800" dirty="0" smtClean="0"/>
                <a:t> ca 1 </a:t>
              </a:r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3 ca </a:t>
              </a:r>
              <a:r>
                <a:rPr lang="en-US" sz="2800" dirty="0" err="1" smtClean="0"/>
                <a:t>đầy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5 ca </a:t>
              </a:r>
              <a:r>
                <a:rPr lang="en-US" sz="2800" dirty="0" err="1" smtClean="0"/>
                <a:t>đầy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94004" y="2087381"/>
            <a:ext cx="1083351" cy="1356031"/>
            <a:chOff x="5894004" y="2335578"/>
            <a:chExt cx="1083351" cy="13560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054321" flipH="1">
            <a:off x="7718657" y="1600759"/>
            <a:ext cx="1074927" cy="1359794"/>
            <a:chOff x="5894004" y="2335578"/>
            <a:chExt cx="1083351" cy="13560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78637" r="23165" b="7443"/>
          <a:stretch/>
        </p:blipFill>
        <p:spPr bwMode="auto">
          <a:xfrm>
            <a:off x="7724587" y="2548791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564095" y="2122649"/>
            <a:ext cx="1083351" cy="1016222"/>
            <a:chOff x="5905853" y="2335992"/>
            <a:chExt cx="1083351" cy="10162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1167910">
            <a:off x="8264455" y="1681255"/>
            <a:ext cx="1083351" cy="1356031"/>
            <a:chOff x="5894004" y="2335578"/>
            <a:chExt cx="1083351" cy="135603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7276280" y="2143917"/>
            <a:ext cx="1068694" cy="1016222"/>
            <a:chOff x="5905853" y="2335992"/>
            <a:chExt cx="1083351" cy="101622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367292" flipH="1">
            <a:off x="7555251" y="1859560"/>
            <a:ext cx="953381" cy="1368953"/>
            <a:chOff x="5894004" y="2335578"/>
            <a:chExt cx="1083351" cy="135603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963131" y="4652899"/>
            <a:ext cx="7325002" cy="1554272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lít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cả</a:t>
            </a:r>
            <a:r>
              <a:rPr lang="en-US" sz="2800" dirty="0" smtClean="0"/>
              <a:t> 2 </a:t>
            </a:r>
            <a:r>
              <a:rPr lang="en-US" sz="2800" dirty="0" err="1" smtClean="0"/>
              <a:t>xô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3 + 5= 8 (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8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352" y="509562"/>
            <a:ext cx="6404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ca 1lít, chai 1lít 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/>
              <a:t> </a:t>
            </a:r>
            <a:r>
              <a:rPr lang="en-US" sz="2800" dirty="0" err="1" smtClean="0"/>
              <a:t>cốc</a:t>
            </a:r>
            <a:r>
              <a:rPr lang="en-US" sz="2800" dirty="0" smtClean="0"/>
              <a:t> </a:t>
            </a:r>
            <a:r>
              <a:rPr lang="en-US" sz="2800" dirty="0" err="1" smtClean="0"/>
              <a:t>nhỏ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70493" r="12099" b="7139"/>
          <a:stretch/>
        </p:blipFill>
        <p:spPr bwMode="auto">
          <a:xfrm>
            <a:off x="1716411" y="1733550"/>
            <a:ext cx="8908129" cy="4343400"/>
          </a:xfrm>
          <a:prstGeom prst="roundRect">
            <a:avLst>
              <a:gd name="adj" fmla="val 398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9700" y="2133600"/>
            <a:ext cx="4095750" cy="1428750"/>
          </a:xfrm>
          <a:prstGeom prst="rect">
            <a:avLst/>
          </a:prstGeom>
          <a:solidFill>
            <a:srgbClr val="F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18000" r="8530" b="61677"/>
          <a:stretch/>
        </p:blipFill>
        <p:spPr bwMode="auto">
          <a:xfrm>
            <a:off x="817059" y="2181498"/>
            <a:ext cx="10326855" cy="37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83342" y="13695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/>
                <a:t>.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87470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87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729555"/>
            <a:ext cx="5047642" cy="712694"/>
            <a:chOff x="1183342" y="1369567"/>
            <a:chExt cx="5047642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464304"/>
              <a:ext cx="4230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42938" r="36927" b="40555"/>
          <a:stretch/>
        </p:blipFill>
        <p:spPr bwMode="auto">
          <a:xfrm>
            <a:off x="494019" y="2225952"/>
            <a:ext cx="7239192" cy="3411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60587" y="641344"/>
            <a:ext cx="3973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CÂU HỎI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cam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cam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hay </a:t>
            </a:r>
            <a:r>
              <a:rPr lang="en-US" sz="2800" dirty="0" err="1" smtClean="0"/>
              <a:t>nhẹ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1kg?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91822" y="4594287"/>
            <a:ext cx="180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89120" y="3148149"/>
            <a:ext cx="992777" cy="992777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3668" y="3803762"/>
            <a:ext cx="6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1kg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677" y="3689750"/>
            <a:ext cx="56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63801" r="22177" b="16136"/>
          <a:stretch/>
        </p:blipFill>
        <p:spPr bwMode="auto">
          <a:xfrm>
            <a:off x="975116" y="1315641"/>
            <a:ext cx="6553200" cy="32792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955" y="924663"/>
            <a:ext cx="45564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cân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muối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45915" y="466386"/>
            <a:ext cx="6340864" cy="712694"/>
            <a:chOff x="1183342" y="1369567"/>
            <a:chExt cx="6340864" cy="712694"/>
          </a:xfrm>
        </p:grpSpPr>
        <p:sp>
          <p:nvSpPr>
            <p:cNvPr id="5" name="TextBox 4"/>
            <p:cNvSpPr txBox="1"/>
            <p:nvPr/>
          </p:nvSpPr>
          <p:spPr>
            <a:xfrm>
              <a:off x="2000164" y="1464304"/>
              <a:ext cx="5524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2157088" y="3518691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7"/>
          </p:cNvCxnSpPr>
          <p:nvPr/>
        </p:nvCxnSpPr>
        <p:spPr>
          <a:xfrm flipV="1">
            <a:off x="2547333" y="2486725"/>
            <a:ext cx="640174" cy="1098921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67420" y="1993817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2kg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436572" y="3916058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4500985" y="3221626"/>
            <a:ext cx="1002542" cy="761387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9253" y="2728718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5kg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614288" y="4898248"/>
            <a:ext cx="7024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B40C60"/>
                </a:solidFill>
              </a:rPr>
              <a:t>Túi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gạo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nặng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hơn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túi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muối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số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ki</a:t>
            </a:r>
            <a:r>
              <a:rPr lang="en-US" sz="2800" dirty="0" smtClean="0">
                <a:solidFill>
                  <a:srgbClr val="B40C60"/>
                </a:solidFill>
              </a:rPr>
              <a:t>-</a:t>
            </a:r>
            <a:r>
              <a:rPr lang="en-US" sz="2800" dirty="0" err="1" smtClean="0">
                <a:solidFill>
                  <a:srgbClr val="B40C60"/>
                </a:solidFill>
              </a:rPr>
              <a:t>lô</a:t>
            </a:r>
            <a:r>
              <a:rPr lang="en-US" sz="2800" dirty="0" smtClean="0">
                <a:solidFill>
                  <a:srgbClr val="B40C60"/>
                </a:solidFill>
              </a:rPr>
              <a:t>-gam </a:t>
            </a:r>
            <a:r>
              <a:rPr lang="en-US" sz="2800" dirty="0" err="1" smtClean="0">
                <a:solidFill>
                  <a:srgbClr val="B40C60"/>
                </a:solidFill>
              </a:rPr>
              <a:t>là</a:t>
            </a:r>
            <a:r>
              <a:rPr lang="en-US" sz="2800" dirty="0" smtClean="0">
                <a:solidFill>
                  <a:srgbClr val="B40C6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B40C60"/>
                </a:solidFill>
              </a:rPr>
              <a:t>              5 – 2 = 3 (kg)</a:t>
            </a:r>
          </a:p>
          <a:p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smtClean="0">
                <a:solidFill>
                  <a:srgbClr val="B40C60"/>
                </a:solidFill>
              </a:rPr>
              <a:t>                      </a:t>
            </a:r>
            <a:r>
              <a:rPr lang="en-US" sz="2800" dirty="0" err="1" smtClean="0">
                <a:solidFill>
                  <a:srgbClr val="B40C60"/>
                </a:solidFill>
              </a:rPr>
              <a:t>Đáp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số</a:t>
            </a:r>
            <a:r>
              <a:rPr lang="en-US" sz="2800" dirty="0" smtClean="0">
                <a:solidFill>
                  <a:srgbClr val="B40C60"/>
                </a:solidFill>
              </a:rPr>
              <a:t>: 3 kg</a:t>
            </a:r>
            <a:endParaRPr lang="en-US" sz="2800" dirty="0">
              <a:solidFill>
                <a:srgbClr val="B40C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116645" y="468230"/>
            <a:ext cx="8091288" cy="1048844"/>
            <a:chOff x="1183342" y="1369567"/>
            <a:chExt cx="8091288" cy="1048844"/>
          </a:xfrm>
        </p:grpSpPr>
        <p:sp>
          <p:nvSpPr>
            <p:cNvPr id="19" name="TextBox 18"/>
            <p:cNvSpPr txBox="1"/>
            <p:nvPr/>
          </p:nvSpPr>
          <p:spPr>
            <a:xfrm>
              <a:off x="2000164" y="1464304"/>
              <a:ext cx="7274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Bốn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Mai, Nam,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khỏe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19742" r="8529" b="57033"/>
          <a:stretch/>
        </p:blipFill>
        <p:spPr bwMode="auto">
          <a:xfrm>
            <a:off x="1563798" y="1459018"/>
            <a:ext cx="8494603" cy="328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56936"/>
              </p:ext>
            </p:extLst>
          </p:nvPr>
        </p:nvGraphicFramePr>
        <p:xfrm>
          <a:off x="2228417" y="5156393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="" xmlns:a16="http://schemas.microsoft.com/office/drawing/2014/main" val="1092565331"/>
                    </a:ext>
                  </a:extLst>
                </a:gridCol>
                <a:gridCol w="1737360">
                  <a:extLst>
                    <a:ext uri="{9D8B030D-6E8A-4147-A177-3AD203B41FA5}">
                      <a16:colId xmlns="" xmlns:a16="http://schemas.microsoft.com/office/drawing/2014/main" val="1687512118"/>
                    </a:ext>
                  </a:extLst>
                </a:gridCol>
                <a:gridCol w="1737360">
                  <a:extLst>
                    <a:ext uri="{9D8B030D-6E8A-4147-A177-3AD203B41FA5}">
                      <a16:colId xmlns="" xmlns:a16="http://schemas.microsoft.com/office/drawing/2014/main" val="1115789471"/>
                    </a:ext>
                  </a:extLst>
                </a:gridCol>
                <a:gridCol w="1737360">
                  <a:extLst>
                    <a:ext uri="{9D8B030D-6E8A-4147-A177-3AD203B41FA5}">
                      <a16:colId xmlns="" xmlns:a16="http://schemas.microsoft.com/office/drawing/2014/main" val="304400552"/>
                    </a:ext>
                  </a:extLst>
                </a:gridCol>
                <a:gridCol w="1737360">
                  <a:extLst>
                    <a:ext uri="{9D8B030D-6E8A-4147-A177-3AD203B41FA5}">
                      <a16:colId xmlns="" xmlns:a16="http://schemas.microsoft.com/office/drawing/2014/main" val="4068530104"/>
                    </a:ext>
                  </a:extLst>
                </a:gridCol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Việt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Rô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-bốt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Mai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Cân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nặng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24 kg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4055841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856277" y="5134268"/>
            <a:ext cx="1582127" cy="523220"/>
            <a:chOff x="1132046" y="4800441"/>
            <a:chExt cx="1582127" cy="523220"/>
          </a:xfrm>
        </p:grpSpPr>
        <p:sp>
          <p:nvSpPr>
            <p:cNvPr id="22" name="Rounded Rectangle 21"/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a)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  <a:endParaRPr lang="en-US" sz="28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994402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20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47431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25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05260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23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8370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93339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</a:rPr>
              <a:t>hẹ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9" t="62964" r="10020" b="7809"/>
          <a:stretch/>
        </p:blipFill>
        <p:spPr bwMode="auto">
          <a:xfrm>
            <a:off x="3792958" y="1901372"/>
            <a:ext cx="7422300" cy="4397830"/>
          </a:xfrm>
          <a:prstGeom prst="snip2Same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83342" y="631796"/>
            <a:ext cx="6100302" cy="1951496"/>
            <a:chOff x="1183342" y="1271808"/>
            <a:chExt cx="6100302" cy="1951496"/>
          </a:xfrm>
        </p:grpSpPr>
        <p:sp>
          <p:nvSpPr>
            <p:cNvPr id="3" name="TextBox 2"/>
            <p:cNvSpPr txBox="1"/>
            <p:nvPr/>
          </p:nvSpPr>
          <p:spPr>
            <a:xfrm>
              <a:off x="1896036" y="1271808"/>
              <a:ext cx="5387608" cy="1951496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Bằng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đĩa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cần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hãy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tập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xung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137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3742" r="19939" b="67189"/>
          <a:stretch/>
        </p:blipFill>
        <p:spPr bwMode="auto">
          <a:xfrm>
            <a:off x="2528529" y="1698495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Rót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). </a:t>
              </a:r>
              <a:r>
                <a:rPr lang="en-US" sz="2800" dirty="0" err="1" smtClean="0"/>
                <a:t>Bình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chứa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cốc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2344290" y="3492500"/>
            <a:ext cx="876300" cy="876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</a:t>
            </a:r>
          </a:p>
          <a:p>
            <a:pPr algn="ctr"/>
            <a:r>
              <a:rPr lang="en-US" dirty="0" err="1" smtClean="0"/>
              <a:t>cốc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15280" y="3492500"/>
            <a:ext cx="876300" cy="876300"/>
          </a:xfrm>
          <a:prstGeom prst="ellipse">
            <a:avLst/>
          </a:prstGeom>
          <a:solidFill>
            <a:srgbClr val="FFCAB9"/>
          </a:solidFill>
          <a:ln>
            <a:solidFill>
              <a:srgbClr val="FF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7</a:t>
            </a:r>
          </a:p>
          <a:p>
            <a:pPr algn="ctr"/>
            <a:r>
              <a:rPr lang="en-US" dirty="0" err="1" smtClean="0"/>
              <a:t>cốc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4085" y="4995892"/>
            <a:ext cx="9493340" cy="138499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Mai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                             8 -7 = 1 (</a:t>
            </a:r>
            <a:r>
              <a:rPr lang="en-US" sz="2800" dirty="0" err="1" smtClean="0"/>
              <a:t>cốc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            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 </a:t>
            </a:r>
            <a:r>
              <a:rPr lang="en-US" sz="2800" dirty="0" err="1" smtClean="0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27738" y="51358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1540432" y="408983"/>
            <a:ext cx="4950855" cy="3104926"/>
            <a:chOff x="1540432" y="408983"/>
            <a:chExt cx="4950855" cy="3104926"/>
          </a:xfrm>
        </p:grpSpPr>
        <p:sp>
          <p:nvSpPr>
            <p:cNvPr id="8" name="Rounded Rectangle 7"/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/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216935" y="408982"/>
            <a:ext cx="4677488" cy="3104927"/>
            <a:chOff x="6216935" y="408982"/>
            <a:chExt cx="4677488" cy="3104927"/>
          </a:xfrm>
        </p:grpSpPr>
        <p:sp>
          <p:nvSpPr>
            <p:cNvPr id="9" name="Rounded Rectangle 8"/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/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88690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Lượng</a:t>
            </a:r>
            <a:r>
              <a:rPr lang="en-US" sz="2200" dirty="0" smtClean="0"/>
              <a:t> </a:t>
            </a:r>
            <a:r>
              <a:rPr lang="en-US" sz="2200" dirty="0" err="1" smtClean="0"/>
              <a:t>nước</a:t>
            </a:r>
            <a:r>
              <a:rPr lang="en-US" sz="2200" dirty="0" smtClean="0"/>
              <a:t> ở </a:t>
            </a:r>
            <a:r>
              <a:rPr lang="en-US" sz="2200" dirty="0" err="1" smtClean="0"/>
              <a:t>bình</a:t>
            </a:r>
            <a:r>
              <a:rPr lang="en-US" sz="2200" dirty="0" smtClean="0"/>
              <a:t> A </a:t>
            </a:r>
            <a:r>
              <a:rPr lang="en-US" sz="2200" dirty="0" err="1" smtClean="0"/>
              <a:t>bằng</a:t>
            </a:r>
            <a:r>
              <a:rPr lang="en-US" sz="2200" dirty="0" smtClean="0"/>
              <a:t> 9 </a:t>
            </a:r>
            <a:r>
              <a:rPr lang="en-US" sz="2200" dirty="0" err="1" smtClean="0"/>
              <a:t>cốc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639066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Lượng</a:t>
            </a:r>
            <a:r>
              <a:rPr lang="en-US" sz="2200" dirty="0" smtClean="0"/>
              <a:t> </a:t>
            </a:r>
            <a:r>
              <a:rPr lang="en-US" sz="2200" dirty="0" err="1" smtClean="0"/>
              <a:t>nước</a:t>
            </a:r>
            <a:r>
              <a:rPr lang="en-US" sz="2200" dirty="0" smtClean="0"/>
              <a:t> ở </a:t>
            </a:r>
            <a:r>
              <a:rPr lang="en-US" sz="2200" dirty="0" err="1" smtClean="0"/>
              <a:t>bình</a:t>
            </a:r>
            <a:r>
              <a:rPr lang="en-US" sz="2200" dirty="0" smtClean="0"/>
              <a:t> B </a:t>
            </a:r>
            <a:r>
              <a:rPr lang="en-US" sz="2200" dirty="0" err="1" smtClean="0"/>
              <a:t>bằng</a:t>
            </a:r>
            <a:r>
              <a:rPr lang="en-US" sz="2200" dirty="0" smtClean="0"/>
              <a:t> 7 </a:t>
            </a:r>
            <a:r>
              <a:rPr lang="en-US" sz="2200" dirty="0" err="1" smtClean="0"/>
              <a:t>cốc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2963131" y="3363336"/>
            <a:ext cx="7325002" cy="2976136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cả</a:t>
            </a:r>
            <a:r>
              <a:rPr lang="en-US" sz="2800" dirty="0" smtClean="0"/>
              <a:t> 2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9 + 7 = 16 (</a:t>
            </a:r>
            <a:r>
              <a:rPr lang="en-US" sz="2800" dirty="0" err="1" smtClean="0"/>
              <a:t>cốc</a:t>
            </a:r>
            <a:r>
              <a:rPr lang="en-US" sz="2800" dirty="0" smtClean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16 </a:t>
            </a:r>
            <a:r>
              <a:rPr lang="en-US" sz="2800" dirty="0" err="1" smtClean="0"/>
              <a:t>cốc</a:t>
            </a:r>
            <a:endParaRPr lang="en-US" sz="2800" dirty="0" smtClean="0"/>
          </a:p>
          <a:p>
            <a:pPr>
              <a:lnSpc>
                <a:spcPts val="38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B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A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9 – 7 = 2 (</a:t>
            </a:r>
            <a:r>
              <a:rPr lang="en-US" sz="2800" dirty="0" err="1" smtClean="0"/>
              <a:t>cốc</a:t>
            </a:r>
            <a:r>
              <a:rPr lang="en-US" sz="2800" dirty="0" smtClean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 </a:t>
            </a:r>
            <a:r>
              <a:rPr lang="en-US" sz="2800" dirty="0" err="1" smtClean="0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5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uiExpand="1" build="p"/>
      <p:bldP spid="28" grpId="0" uiExpand="1" build="p"/>
      <p:bldP spid="29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426</Words>
  <Application>Microsoft Office PowerPoint</Application>
  <PresentationFormat>Custom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41</cp:revision>
  <dcterms:created xsi:type="dcterms:W3CDTF">2021-06-02T01:34:28Z</dcterms:created>
  <dcterms:modified xsi:type="dcterms:W3CDTF">2024-05-19T17:41:38Z</dcterms:modified>
</cp:coreProperties>
</file>