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62" r:id="rId6"/>
    <p:sldId id="264" r:id="rId7"/>
    <p:sldId id="273" r:id="rId8"/>
    <p:sldId id="280" r:id="rId9"/>
    <p:sldId id="281" r:id="rId10"/>
    <p:sldId id="278" r:id="rId11"/>
    <p:sldId id="265" r:id="rId12"/>
    <p:sldId id="267" r:id="rId13"/>
    <p:sldId id="266" r:id="rId14"/>
    <p:sldId id="270" r:id="rId15"/>
    <p:sldId id="269" r:id="rId16"/>
    <p:sldId id="263" r:id="rId17"/>
    <p:sldId id="271" r:id="rId18"/>
    <p:sldId id="275" r:id="rId19"/>
    <p:sldId id="282" r:id="rId20"/>
    <p:sldId id="277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9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12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54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18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1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2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3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99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65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6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97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7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75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16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14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98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4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0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83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7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9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40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4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38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5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2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2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2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4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3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1620-D5AA-476A-AAD2-034B361FAA3C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79F1-EB8D-4724-A45F-A2C34F51E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6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79" r:id="rId3"/>
    <p:sldLayoutId id="2147483678" r:id="rId4"/>
    <p:sldLayoutId id="2147483677" r:id="rId5"/>
    <p:sldLayoutId id="2147483676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8" r:id="rId14"/>
    <p:sldLayoutId id="2147483667" r:id="rId15"/>
    <p:sldLayoutId id="2147483666" r:id="rId16"/>
    <p:sldLayoutId id="2147483665" r:id="rId17"/>
    <p:sldLayoutId id="2147483664" r:id="rId18"/>
    <p:sldLayoutId id="2147483663" r:id="rId19"/>
    <p:sldLayoutId id="2147483662" r:id="rId20"/>
    <p:sldLayoutId id="2147483661" r:id="rId21"/>
    <p:sldLayoutId id="2147483660" r:id="rId22"/>
    <p:sldLayoutId id="2147483650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  <p:sldLayoutId id="2147483658" r:id="rId31"/>
    <p:sldLayoutId id="214748365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5820" y="126124"/>
            <a:ext cx="11571890" cy="6400800"/>
            <a:chOff x="1219200" y="1433286"/>
            <a:chExt cx="6853058" cy="4710912"/>
          </a:xfrm>
        </p:grpSpPr>
        <p:sp>
          <p:nvSpPr>
            <p:cNvPr id="5" name="Rounded Rectangle 4"/>
            <p:cNvSpPr/>
            <p:nvPr/>
          </p:nvSpPr>
          <p:spPr>
            <a:xfrm>
              <a:off x="1219200" y="2081907"/>
              <a:ext cx="6853058" cy="4062291"/>
            </a:xfrm>
            <a:prstGeom prst="roundRect">
              <a:avLst>
                <a:gd name="adj" fmla="val 6629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rgbClr val="000000">
                    <a:lumMod val="75000"/>
                    <a:lumOff val="25000"/>
                  </a:srgbClr>
                </a:solidFill>
                <a:cs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95034" y="2245168"/>
              <a:ext cx="6501390" cy="3725739"/>
            </a:xfrm>
            <a:prstGeom prst="roundRect">
              <a:avLst>
                <a:gd name="adj" fmla="val 5426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>
              <a:innerShdw blurRad="101600">
                <a:prstClr val="black"/>
              </a:inn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kern="0">
                <a:solidFill>
                  <a:srgbClr val="000000">
                    <a:lumMod val="75000"/>
                    <a:lumOff val="25000"/>
                  </a:srgbClr>
                </a:solidFill>
                <a:cs typeface="Arial" charset="0"/>
              </a:endParaRPr>
            </a:p>
          </p:txBody>
        </p:sp>
        <p:grpSp>
          <p:nvGrpSpPr>
            <p:cNvPr id="7" name="Group 7177"/>
            <p:cNvGrpSpPr>
              <a:grpSpLocks/>
            </p:cNvGrpSpPr>
            <p:nvPr/>
          </p:nvGrpSpPr>
          <p:grpSpPr bwMode="auto">
            <a:xfrm>
              <a:off x="2892533" y="1433286"/>
              <a:ext cx="3717799" cy="1092200"/>
              <a:chOff x="3371850" y="1509486"/>
              <a:chExt cx="2480086" cy="73034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749028" y="2136676"/>
                <a:ext cx="102908" cy="10315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371850" y="2136676"/>
                <a:ext cx="102908" cy="103156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466997" y="1509486"/>
                <a:ext cx="276225" cy="27622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lumMod val="95000"/>
                      <a:shade val="30000"/>
                      <a:satMod val="115000"/>
                    </a:srgbClr>
                  </a:gs>
                  <a:gs pos="50000">
                    <a:srgbClr val="FFFFFF">
                      <a:lumMod val="95000"/>
                      <a:shade val="67500"/>
                      <a:satMod val="115000"/>
                    </a:srgbClr>
                  </a:gs>
                  <a:gs pos="100000">
                    <a:srgbClr val="FFFFFF">
                      <a:lumMod val="95000"/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glow rad="25400">
                  <a:srgbClr val="DADADA">
                    <a:lumMod val="50000"/>
                    <a:alpha val="64000"/>
                  </a:srgbClr>
                </a:glo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  <p:cxnSp>
            <p:nvCxnSpPr>
              <p:cNvPr id="14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4605102" y="1611489"/>
                <a:ext cx="1195222" cy="561701"/>
              </a:xfrm>
              <a:prstGeom prst="line">
                <a:avLst/>
              </a:prstGeom>
              <a:noFill/>
              <a:ln w="28575" algn="ctr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14"/>
              <p:cNvCxnSpPr>
                <a:cxnSpLocks noChangeShapeType="1"/>
              </p:cNvCxnSpPr>
              <p:nvPr/>
            </p:nvCxnSpPr>
            <p:spPr bwMode="auto">
              <a:xfrm flipH="1">
                <a:off x="3413955" y="1611489"/>
                <a:ext cx="1196580" cy="561701"/>
              </a:xfrm>
              <a:prstGeom prst="line">
                <a:avLst/>
              </a:prstGeom>
              <a:noFill/>
              <a:ln w="28575" algn="ctr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Oval 15"/>
              <p:cNvSpPr/>
              <p:nvPr/>
            </p:nvSpPr>
            <p:spPr>
              <a:xfrm>
                <a:off x="4551283" y="1585985"/>
                <a:ext cx="107651" cy="107651"/>
              </a:xfrm>
              <a:prstGeom prst="ellipse">
                <a:avLst/>
              </a:prstGeom>
              <a:solidFill>
                <a:srgbClr val="FFFFFF">
                  <a:lumMod val="85000"/>
                  <a:alpha val="85000"/>
                </a:srgbClr>
              </a:solidFill>
              <a:ln w="9525" cap="flat" cmpd="sng" algn="ctr">
                <a:solidFill>
                  <a:srgbClr val="DADADA">
                    <a:lumMod val="25000"/>
                    <a:alpha val="64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</p:grpSp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423458" y="2642113"/>
              <a:ext cx="6485683" cy="3064341"/>
              <a:chOff x="905025" y="918386"/>
              <a:chExt cx="7451425" cy="3519640"/>
            </a:xfrm>
          </p:grpSpPr>
          <p:pic>
            <p:nvPicPr>
              <p:cNvPr id="9" name="Picture 345" descr="shadow_1_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11"/>
              <a:stretch>
                <a:fillRect/>
              </a:stretch>
            </p:blipFill>
            <p:spPr bwMode="gray">
              <a:xfrm>
                <a:off x="905025" y="4332913"/>
                <a:ext cx="7451425" cy="105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1162190" y="918386"/>
                <a:ext cx="6897410" cy="3411724"/>
              </a:xfrm>
              <a:prstGeom prst="roundRect">
                <a:avLst>
                  <a:gd name="adj" fmla="val 675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7000"/>
                  </a:prst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charset="0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859501" y="2383086"/>
            <a:ext cx="101372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 HỌC PHÁT TRIỂN NĂNG LỰC HỌC SINH THEO CTGDPT 2018</a:t>
            </a:r>
          </a:p>
        </p:txBody>
      </p:sp>
    </p:spTree>
    <p:extLst>
      <p:ext uri="{BB962C8B-B14F-4D97-AF65-F5344CB8AC3E}">
        <p14:creationId xmlns:p14="http://schemas.microsoft.com/office/powerpoint/2010/main" val="3426257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385" y="170971"/>
            <a:ext cx="79966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Xác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định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triển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năng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lực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phẩm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chất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ngay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từ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khâu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hoạch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875" t="21642" r="24802" b="30061"/>
          <a:stretch/>
        </p:blipFill>
        <p:spPr>
          <a:xfrm>
            <a:off x="5444357" y="1371300"/>
            <a:ext cx="6017408" cy="5087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Left Brace 4"/>
          <p:cNvSpPr/>
          <p:nvPr/>
        </p:nvSpPr>
        <p:spPr>
          <a:xfrm>
            <a:off x="4194810" y="1851659"/>
            <a:ext cx="1932721" cy="1474471"/>
          </a:xfrm>
          <a:prstGeom prst="leftBrace">
            <a:avLst>
              <a:gd name="adj1" fmla="val 378"/>
              <a:gd name="adj2" fmla="val 48561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4194810" y="3429000"/>
            <a:ext cx="1932721" cy="1474471"/>
          </a:xfrm>
          <a:prstGeom prst="leftBrace">
            <a:avLst>
              <a:gd name="adj1" fmla="val 378"/>
              <a:gd name="adj2" fmla="val 48561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4194810" y="4955431"/>
            <a:ext cx="1932721" cy="942450"/>
          </a:xfrm>
          <a:prstGeom prst="leftBrace">
            <a:avLst>
              <a:gd name="adj1" fmla="val 378"/>
              <a:gd name="adj2" fmla="val 48561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E91767F-6448-42F9-9436-93E68727ECE9}"/>
              </a:ext>
            </a:extLst>
          </p:cNvPr>
          <p:cNvGrpSpPr/>
          <p:nvPr/>
        </p:nvGrpSpPr>
        <p:grpSpPr>
          <a:xfrm>
            <a:off x="1040198" y="1923353"/>
            <a:ext cx="3017519" cy="1093611"/>
            <a:chOff x="1040198" y="1923353"/>
            <a:chExt cx="3017519" cy="1093611"/>
          </a:xfrm>
        </p:grpSpPr>
        <p:sp>
          <p:nvSpPr>
            <p:cNvPr id="6" name="Rounded Rectangle 5"/>
            <p:cNvSpPr/>
            <p:nvPr/>
          </p:nvSpPr>
          <p:spPr>
            <a:xfrm>
              <a:off x="1040198" y="1923353"/>
              <a:ext cx="3017519" cy="10936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47498" y="2312297"/>
              <a:ext cx="2675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Căn</a:t>
              </a:r>
              <a:r>
                <a:rPr lang="en-US" sz="2400" dirty="0"/>
                <a:t> </a:t>
              </a:r>
              <a:r>
                <a:rPr lang="en-US" sz="2400" dirty="0" err="1"/>
                <a:t>cứ</a:t>
              </a:r>
              <a:r>
                <a:rPr lang="en-US" sz="2400" dirty="0"/>
                <a:t> </a:t>
              </a:r>
              <a:r>
                <a:rPr lang="en-US" sz="2400" dirty="0" err="1"/>
                <a:t>nội</a:t>
              </a:r>
              <a:r>
                <a:rPr lang="en-US" sz="2400" dirty="0"/>
                <a:t> dung </a:t>
              </a:r>
              <a:r>
                <a:rPr lang="en-US" sz="2400" dirty="0" err="1"/>
                <a:t>bài</a:t>
              </a:r>
              <a:r>
                <a:rPr lang="en-US" sz="2400" dirty="0"/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805A35-CF37-46B1-9B1D-C3EFE30C99ED}"/>
              </a:ext>
            </a:extLst>
          </p:cNvPr>
          <p:cNvGrpSpPr/>
          <p:nvPr/>
        </p:nvGrpSpPr>
        <p:grpSpPr>
          <a:xfrm>
            <a:off x="1076974" y="3490135"/>
            <a:ext cx="3017519" cy="1143345"/>
            <a:chOff x="1076974" y="3490135"/>
            <a:chExt cx="3017519" cy="1143345"/>
          </a:xfrm>
        </p:grpSpPr>
        <p:sp>
          <p:nvSpPr>
            <p:cNvPr id="10" name="Rounded Rectangle 9"/>
            <p:cNvSpPr/>
            <p:nvPr/>
          </p:nvSpPr>
          <p:spPr>
            <a:xfrm>
              <a:off x="1076974" y="3490135"/>
              <a:ext cx="3001556" cy="11433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6974" y="3656419"/>
              <a:ext cx="3017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Căn</a:t>
              </a:r>
              <a:r>
                <a:rPr lang="en-US" sz="2400" dirty="0"/>
                <a:t> </a:t>
              </a:r>
              <a:r>
                <a:rPr lang="en-US" sz="2400" dirty="0" err="1"/>
                <a:t>cứ</a:t>
              </a:r>
              <a:r>
                <a:rPr lang="en-US" sz="2400" dirty="0"/>
                <a:t> </a:t>
              </a:r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hình</a:t>
              </a:r>
              <a:r>
                <a:rPr lang="en-US" sz="2400" dirty="0"/>
                <a:t> </a:t>
              </a:r>
              <a:r>
                <a:rPr lang="en-US" sz="2400" dirty="0" err="1"/>
                <a:t>thức</a:t>
              </a:r>
              <a:r>
                <a:rPr lang="en-US" sz="2400" dirty="0"/>
                <a:t> PP </a:t>
              </a:r>
              <a:r>
                <a:rPr lang="en-US" sz="2400" dirty="0" err="1"/>
                <a:t>tổ</a:t>
              </a:r>
              <a:r>
                <a:rPr lang="en-US" sz="2400" dirty="0"/>
                <a:t> </a:t>
              </a:r>
              <a:r>
                <a:rPr lang="en-US" sz="2400" dirty="0" err="1"/>
                <a:t>chức</a:t>
              </a:r>
              <a:r>
                <a:rPr lang="en-US" sz="2400" dirty="0"/>
                <a:t> </a:t>
              </a:r>
              <a:r>
                <a:rPr lang="en-US" sz="2400" dirty="0" err="1"/>
                <a:t>dạy</a:t>
              </a:r>
              <a:r>
                <a:rPr lang="en-US" sz="2400" dirty="0"/>
                <a:t> </a:t>
              </a:r>
              <a:r>
                <a:rPr lang="en-US" sz="2400" dirty="0" err="1"/>
                <a:t>học</a:t>
              </a:r>
              <a:r>
                <a:rPr lang="en-US" sz="2400" dirty="0"/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AD90D4E-78F6-4C2F-A48E-618F218399D4}"/>
              </a:ext>
            </a:extLst>
          </p:cNvPr>
          <p:cNvGrpSpPr/>
          <p:nvPr/>
        </p:nvGrpSpPr>
        <p:grpSpPr>
          <a:xfrm>
            <a:off x="1144371" y="4776477"/>
            <a:ext cx="3164528" cy="1200329"/>
            <a:chOff x="1144371" y="4776477"/>
            <a:chExt cx="3164528" cy="1200329"/>
          </a:xfrm>
        </p:grpSpPr>
        <p:sp>
          <p:nvSpPr>
            <p:cNvPr id="13" name="Rounded Rectangle 12"/>
            <p:cNvSpPr/>
            <p:nvPr/>
          </p:nvSpPr>
          <p:spPr>
            <a:xfrm>
              <a:off x="1144371" y="4818574"/>
              <a:ext cx="2950122" cy="11582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91380" y="4776477"/>
              <a:ext cx="30175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Căn</a:t>
              </a:r>
              <a:r>
                <a:rPr lang="en-US" sz="2400" dirty="0"/>
                <a:t> </a:t>
              </a:r>
              <a:r>
                <a:rPr lang="en-US" sz="2400" dirty="0" err="1"/>
                <a:t>cứ</a:t>
              </a:r>
              <a:r>
                <a:rPr lang="en-US" sz="2400" dirty="0"/>
                <a:t>  </a:t>
              </a:r>
              <a:r>
                <a:rPr lang="en-US" sz="2400" dirty="0" err="1"/>
                <a:t>nội</a:t>
              </a:r>
              <a:r>
                <a:rPr lang="en-US" sz="2400" dirty="0"/>
                <a:t> dung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hình</a:t>
              </a:r>
              <a:r>
                <a:rPr lang="en-US" sz="2400" dirty="0"/>
                <a:t> </a:t>
              </a:r>
              <a:r>
                <a:rPr lang="en-US" sz="2400" dirty="0" err="1"/>
                <a:t>thức</a:t>
              </a:r>
              <a:r>
                <a:rPr lang="en-US" sz="2400" dirty="0"/>
                <a:t> PP </a:t>
              </a:r>
              <a:r>
                <a:rPr lang="en-US" sz="2400" dirty="0" err="1"/>
                <a:t>tổ</a:t>
              </a:r>
              <a:r>
                <a:rPr lang="en-US" sz="2400" dirty="0"/>
                <a:t> </a:t>
              </a:r>
              <a:r>
                <a:rPr lang="en-US" sz="2400" dirty="0" err="1"/>
                <a:t>chức</a:t>
              </a:r>
              <a:r>
                <a:rPr lang="en-US" sz="2400" dirty="0"/>
                <a:t> </a:t>
              </a:r>
              <a:r>
                <a:rPr lang="en-US" sz="2400" dirty="0" err="1"/>
                <a:t>dạy</a:t>
              </a:r>
              <a:r>
                <a:rPr lang="en-US" sz="2400" dirty="0"/>
                <a:t> </a:t>
              </a:r>
              <a:r>
                <a:rPr lang="en-US" sz="2400" dirty="0" err="1"/>
                <a:t>học</a:t>
              </a:r>
              <a:r>
                <a:rPr lang="en-US" sz="24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5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883" y="503194"/>
            <a:ext cx="59817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1.Dạng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điền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dãy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theo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luật</a:t>
            </a:r>
            <a:r>
              <a:rPr lang="en-US" sz="2400" dirty="0">
                <a:solidFill>
                  <a:srgbClr val="0070C0"/>
                </a:solidFill>
              </a:rPr>
              <a:t>: 13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1/14; </a:t>
            </a:r>
            <a:r>
              <a:rPr lang="en-US" sz="2400" dirty="0" err="1"/>
              <a:t>Bài</a:t>
            </a:r>
            <a:r>
              <a:rPr lang="en-US" sz="2400" dirty="0"/>
              <a:t> 1/15; </a:t>
            </a:r>
            <a:r>
              <a:rPr lang="en-US" sz="2400" dirty="0" err="1"/>
              <a:t>Bài</a:t>
            </a:r>
            <a:r>
              <a:rPr lang="en-US" sz="2400" dirty="0"/>
              <a:t> 1/ 18; </a:t>
            </a:r>
            <a:r>
              <a:rPr lang="en-US" sz="2400" dirty="0" err="1"/>
              <a:t>bài</a:t>
            </a:r>
            <a:r>
              <a:rPr lang="en-US" sz="2400" dirty="0"/>
              <a:t> 1/19;  </a:t>
            </a:r>
            <a:r>
              <a:rPr lang="en-US" sz="2400" dirty="0" err="1"/>
              <a:t>bài</a:t>
            </a:r>
            <a:r>
              <a:rPr lang="en-US" sz="2400" dirty="0"/>
              <a:t> 1/ 20;  </a:t>
            </a:r>
            <a:r>
              <a:rPr lang="en-US" sz="2400" dirty="0" err="1"/>
              <a:t>bài</a:t>
            </a:r>
            <a:r>
              <a:rPr lang="en-US" sz="2400" dirty="0"/>
              <a:t> 4/25;  </a:t>
            </a:r>
            <a:r>
              <a:rPr lang="en-US" sz="2400" dirty="0" err="1"/>
              <a:t>bài</a:t>
            </a:r>
            <a:r>
              <a:rPr lang="en-US" sz="2400" dirty="0"/>
              <a:t> 1,2/25;  </a:t>
            </a:r>
            <a:r>
              <a:rPr lang="en-US" sz="2400" dirty="0" err="1"/>
              <a:t>bài</a:t>
            </a:r>
            <a:r>
              <a:rPr lang="en-US" sz="2400" dirty="0"/>
              <a:t> 1/26,27 </a:t>
            </a:r>
            <a:r>
              <a:rPr lang="en-US" sz="2400" dirty="0" err="1"/>
              <a:t>bài</a:t>
            </a:r>
            <a:r>
              <a:rPr lang="en-US" sz="2400" dirty="0"/>
              <a:t> 1/29;  </a:t>
            </a:r>
            <a:r>
              <a:rPr lang="en-US" sz="2400" dirty="0" err="1"/>
              <a:t>bài</a:t>
            </a:r>
            <a:r>
              <a:rPr lang="en-US" sz="2400" dirty="0"/>
              <a:t>  3/30; 2/32; 1/34; 1/24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99" y="3511078"/>
            <a:ext cx="5316870" cy="29218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8883" y="2803608"/>
            <a:ext cx="534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2.Dạng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lập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bảng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nhân</a:t>
            </a:r>
            <a:r>
              <a:rPr lang="en-US" sz="2400" dirty="0">
                <a:solidFill>
                  <a:srgbClr val="0070C0"/>
                </a:solidFill>
              </a:rPr>
              <a:t> chia: 6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chia 3,4,6,7,8,9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8363" y="4576215"/>
            <a:ext cx="5537637" cy="1071433"/>
            <a:chOff x="1177159" y="4787462"/>
            <a:chExt cx="4014952" cy="136634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Pentagon 13"/>
            <p:cNvSpPr/>
            <p:nvPr/>
          </p:nvSpPr>
          <p:spPr>
            <a:xfrm>
              <a:off x="1177159" y="4787462"/>
              <a:ext cx="4014952" cy="1366345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87214" y="5055135"/>
              <a:ext cx="332694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Vận</a:t>
              </a:r>
              <a:r>
                <a:rPr lang="en-US" sz="2400" dirty="0"/>
                <a:t> </a:t>
              </a:r>
              <a:r>
                <a:rPr lang="en-US" sz="2400" dirty="0" err="1"/>
                <a:t>dụng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kĩ</a:t>
              </a:r>
              <a:r>
                <a:rPr lang="en-US" sz="2400" dirty="0"/>
                <a:t> </a:t>
              </a:r>
              <a:r>
                <a:rPr lang="en-US" sz="2400" dirty="0" err="1"/>
                <a:t>thuật</a:t>
              </a:r>
              <a:r>
                <a:rPr lang="en-US" sz="2400" dirty="0"/>
                <a:t>  </a:t>
              </a:r>
              <a:r>
                <a:rPr lang="en-US" sz="2400" dirty="0" err="1"/>
                <a:t>băng</a:t>
              </a:r>
              <a:r>
                <a:rPr lang="en-US" sz="2400" dirty="0"/>
                <a:t> </a:t>
              </a:r>
              <a:r>
                <a:rPr lang="en-US" sz="2400" dirty="0" err="1"/>
                <a:t>chuyền</a:t>
              </a:r>
              <a:endParaRPr lang="en-US" sz="24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668" y="716018"/>
            <a:ext cx="485724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4833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99" y="362177"/>
            <a:ext cx="5105739" cy="42145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089" y="2295407"/>
            <a:ext cx="6653049" cy="4214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Pentagon 6"/>
          <p:cNvSpPr/>
          <p:nvPr/>
        </p:nvSpPr>
        <p:spPr>
          <a:xfrm rot="10800000">
            <a:off x="6390288" y="809295"/>
            <a:ext cx="3836277" cy="77776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/>
          <p:cNvSpPr/>
          <p:nvPr/>
        </p:nvSpPr>
        <p:spPr>
          <a:xfrm>
            <a:off x="1051035" y="5213131"/>
            <a:ext cx="3624924" cy="687539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73310" y="967345"/>
            <a:ext cx="290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890" y="5312486"/>
            <a:ext cx="348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băng</a:t>
            </a:r>
            <a:r>
              <a:rPr lang="en-US" sz="2400" dirty="0"/>
              <a:t> </a:t>
            </a:r>
            <a:r>
              <a:rPr lang="en-US" sz="2400" dirty="0" err="1"/>
              <a:t>chuyền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9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589" y="323251"/>
            <a:ext cx="11535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3.Dạng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đôi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quả</a:t>
            </a:r>
            <a:r>
              <a:rPr lang="en-US" sz="2400" dirty="0">
                <a:solidFill>
                  <a:srgbClr val="0070C0"/>
                </a:solidFill>
              </a:rPr>
              <a:t>; </a:t>
            </a:r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cùng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quả</a:t>
            </a:r>
            <a:r>
              <a:rPr lang="en-US" sz="2400" dirty="0">
                <a:solidFill>
                  <a:srgbClr val="0070C0"/>
                </a:solidFill>
              </a:rPr>
              <a:t> : 7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r>
              <a:rPr lang="en-US" dirty="0"/>
              <a:t>                </a:t>
            </a:r>
            <a:r>
              <a:rPr lang="en-US" sz="2400" dirty="0"/>
              <a:t>1,2/18;4/23; 2/27; 2/29; 3/35; 2/37</a:t>
            </a:r>
          </a:p>
        </p:txBody>
      </p:sp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5525" y="5170944"/>
            <a:ext cx="4853263" cy="761191"/>
            <a:chOff x="1222523" y="2496841"/>
            <a:chExt cx="4014952" cy="136634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Pentagon 13"/>
            <p:cNvSpPr/>
            <p:nvPr/>
          </p:nvSpPr>
          <p:spPr>
            <a:xfrm>
              <a:off x="1222523" y="2496841"/>
              <a:ext cx="4014952" cy="1366345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23667" y="2604385"/>
              <a:ext cx="3438769" cy="7931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Vận</a:t>
              </a:r>
              <a:r>
                <a:rPr lang="en-US" sz="2400" dirty="0"/>
                <a:t> </a:t>
              </a:r>
              <a:r>
                <a:rPr lang="en-US" sz="2400" dirty="0" err="1"/>
                <a:t>dụng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kĩ</a:t>
              </a:r>
              <a:r>
                <a:rPr lang="en-US" sz="2400" dirty="0"/>
                <a:t> </a:t>
              </a:r>
              <a:r>
                <a:rPr lang="en-US" sz="2400" dirty="0" err="1"/>
                <a:t>thuật</a:t>
              </a:r>
              <a:r>
                <a:rPr lang="en-US" sz="2400" dirty="0"/>
                <a:t> </a:t>
              </a:r>
              <a:r>
                <a:rPr lang="en-US" sz="2400" dirty="0" err="1"/>
                <a:t>nhóm</a:t>
              </a:r>
              <a:endParaRPr lang="en-US" sz="24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48" y="1214161"/>
            <a:ext cx="3547098" cy="1770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46" y="1203979"/>
            <a:ext cx="3926785" cy="175722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80" y="3525343"/>
            <a:ext cx="4356840" cy="11793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9294" y="3429000"/>
            <a:ext cx="6841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4.Dạng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điền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dãy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theo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luật</a:t>
            </a:r>
            <a:r>
              <a:rPr lang="en-US" sz="2400" dirty="0">
                <a:solidFill>
                  <a:srgbClr val="0070C0"/>
                </a:solidFill>
              </a:rPr>
              <a:t>: 13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1/14; </a:t>
            </a:r>
            <a:r>
              <a:rPr lang="en-US" sz="2400" dirty="0" err="1"/>
              <a:t>Bài</a:t>
            </a:r>
            <a:r>
              <a:rPr lang="en-US" sz="2400" dirty="0"/>
              <a:t> 1/15; </a:t>
            </a:r>
            <a:r>
              <a:rPr lang="en-US" sz="2400" dirty="0" err="1"/>
              <a:t>Bài</a:t>
            </a:r>
            <a:r>
              <a:rPr lang="en-US" sz="2400" dirty="0"/>
              <a:t> 1/ 18; </a:t>
            </a:r>
            <a:r>
              <a:rPr lang="en-US" sz="2400" dirty="0" err="1"/>
              <a:t>bài</a:t>
            </a:r>
            <a:r>
              <a:rPr lang="en-US" sz="2400" dirty="0"/>
              <a:t> 1/19;  </a:t>
            </a:r>
            <a:r>
              <a:rPr lang="en-US" sz="2400" dirty="0" err="1"/>
              <a:t>bài</a:t>
            </a:r>
            <a:r>
              <a:rPr lang="en-US" sz="2400" dirty="0"/>
              <a:t> 1/ 20;  </a:t>
            </a:r>
            <a:r>
              <a:rPr lang="en-US" sz="2400" dirty="0" err="1"/>
              <a:t>bài</a:t>
            </a:r>
            <a:r>
              <a:rPr lang="en-US" sz="2400" dirty="0"/>
              <a:t> 4/25;  </a:t>
            </a:r>
            <a:r>
              <a:rPr lang="en-US" sz="2400" dirty="0" err="1"/>
              <a:t>bài</a:t>
            </a:r>
            <a:r>
              <a:rPr lang="en-US" sz="2400" dirty="0"/>
              <a:t> 1,2/25;  </a:t>
            </a:r>
            <a:r>
              <a:rPr lang="en-US" sz="2400" dirty="0" err="1"/>
              <a:t>bài</a:t>
            </a:r>
            <a:r>
              <a:rPr lang="en-US" sz="2400" dirty="0"/>
              <a:t> 1/26,27 </a:t>
            </a:r>
            <a:r>
              <a:rPr lang="en-US" sz="2400" dirty="0" err="1"/>
              <a:t>bài</a:t>
            </a:r>
            <a:r>
              <a:rPr lang="en-US" sz="2400" dirty="0"/>
              <a:t> 1/29;  </a:t>
            </a:r>
            <a:r>
              <a:rPr lang="en-US" sz="2400" dirty="0" err="1"/>
              <a:t>bài</a:t>
            </a:r>
            <a:r>
              <a:rPr lang="en-US" sz="2400" dirty="0"/>
              <a:t>  3/30; 2/32; 1/34; 1/24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738" y="983884"/>
            <a:ext cx="375037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01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35" y="371385"/>
            <a:ext cx="6729435" cy="3928361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345736" y="4640909"/>
            <a:ext cx="11093790" cy="178646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2474" y="5408841"/>
            <a:ext cx="10439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Sau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xong</a:t>
            </a:r>
            <a:r>
              <a:rPr lang="en-US" sz="2400" dirty="0"/>
              <a:t> ,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sức.Mỗi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1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luân</a:t>
            </a:r>
            <a:r>
              <a:rPr lang="en-US" sz="2400" dirty="0"/>
              <a:t> </a:t>
            </a:r>
            <a:r>
              <a:rPr lang="en-US" sz="2400" dirty="0" err="1"/>
              <a:t>phiên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,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70" y="371385"/>
            <a:ext cx="4766310" cy="39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1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589" y="323251"/>
            <a:ext cx="11629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5.Dạng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đôi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quả</a:t>
            </a:r>
            <a:r>
              <a:rPr lang="en-US" sz="2400" dirty="0">
                <a:solidFill>
                  <a:srgbClr val="0070C0"/>
                </a:solidFill>
              </a:rPr>
              <a:t>; </a:t>
            </a:r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với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tính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cùng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quả</a:t>
            </a:r>
            <a:r>
              <a:rPr lang="en-US" sz="2400" dirty="0">
                <a:solidFill>
                  <a:srgbClr val="0070C0"/>
                </a:solidFill>
              </a:rPr>
              <a:t> : 7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r>
              <a:rPr lang="en-US" dirty="0"/>
              <a:t>                </a:t>
            </a:r>
            <a:r>
              <a:rPr lang="en-US" sz="2400" dirty="0"/>
              <a:t>1,2/18;4/23; 2/27; 2/29; 3/35; 2/37</a:t>
            </a:r>
          </a:p>
        </p:txBody>
      </p:sp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8778" y="5549016"/>
            <a:ext cx="7081429" cy="890910"/>
            <a:chOff x="1222523" y="2496841"/>
            <a:chExt cx="4014952" cy="159919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Pentagon 13"/>
            <p:cNvSpPr/>
            <p:nvPr/>
          </p:nvSpPr>
          <p:spPr>
            <a:xfrm>
              <a:off x="1222523" y="2496841"/>
              <a:ext cx="4014952" cy="1366345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23667" y="2604385"/>
              <a:ext cx="3438769" cy="1491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Vận</a:t>
              </a:r>
              <a:r>
                <a:rPr lang="en-US" sz="2400" dirty="0"/>
                <a:t> </a:t>
              </a:r>
              <a:r>
                <a:rPr lang="en-US" sz="2400" dirty="0" err="1"/>
                <a:t>dụng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kĩ</a:t>
              </a:r>
              <a:r>
                <a:rPr lang="en-US" sz="2400" dirty="0"/>
                <a:t> </a:t>
              </a:r>
              <a:r>
                <a:rPr lang="en-US" sz="2400" dirty="0" err="1"/>
                <a:t>thuật</a:t>
              </a:r>
              <a:r>
                <a:rPr lang="en-US" sz="2400" dirty="0"/>
                <a:t> </a:t>
              </a:r>
              <a:r>
                <a:rPr lang="en-US" sz="2400" dirty="0" err="1"/>
                <a:t>nhóm</a:t>
              </a:r>
              <a:r>
                <a:rPr lang="en-US" sz="2400" dirty="0"/>
                <a:t>, </a:t>
              </a:r>
              <a:r>
                <a:rPr lang="en-US" sz="2400" dirty="0" err="1"/>
                <a:t>trạm</a:t>
              </a:r>
              <a:r>
                <a:rPr lang="en-US" sz="2400" dirty="0"/>
                <a:t>, </a:t>
              </a:r>
              <a:r>
                <a:rPr lang="en-US" sz="2400" dirty="0" err="1"/>
                <a:t>phòng</a:t>
              </a:r>
              <a:r>
                <a:rPr lang="en-US" sz="2400" dirty="0"/>
                <a:t> </a:t>
              </a:r>
              <a:r>
                <a:rPr lang="en-US" sz="2400" dirty="0" err="1"/>
                <a:t>tranh</a:t>
              </a:r>
              <a:endParaRPr lang="en-US" sz="24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39" y="1260111"/>
            <a:ext cx="4623237" cy="19395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415" y="1400644"/>
            <a:ext cx="4623237" cy="175722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90" y="3630320"/>
            <a:ext cx="4356840" cy="11793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99589" y="3516331"/>
            <a:ext cx="6946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6.Dạng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điền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dãy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số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theo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quy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luật</a:t>
            </a:r>
            <a:r>
              <a:rPr lang="en-US" sz="2400" dirty="0">
                <a:solidFill>
                  <a:srgbClr val="0070C0"/>
                </a:solidFill>
              </a:rPr>
              <a:t>: 13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1/14; </a:t>
            </a:r>
            <a:r>
              <a:rPr lang="en-US" sz="2400" dirty="0" err="1"/>
              <a:t>Bài</a:t>
            </a:r>
            <a:r>
              <a:rPr lang="en-US" sz="2400" dirty="0"/>
              <a:t> 1/15; </a:t>
            </a:r>
            <a:r>
              <a:rPr lang="en-US" sz="2400" dirty="0" err="1"/>
              <a:t>Bài</a:t>
            </a:r>
            <a:r>
              <a:rPr lang="en-US" sz="2400" dirty="0"/>
              <a:t> 1/ 18; </a:t>
            </a:r>
            <a:r>
              <a:rPr lang="en-US" sz="2400" dirty="0" err="1"/>
              <a:t>bài</a:t>
            </a:r>
            <a:r>
              <a:rPr lang="en-US" sz="2400" dirty="0"/>
              <a:t> 1/19;  </a:t>
            </a:r>
            <a:r>
              <a:rPr lang="en-US" sz="2400" dirty="0" err="1"/>
              <a:t>bài</a:t>
            </a:r>
            <a:r>
              <a:rPr lang="en-US" sz="2400" dirty="0"/>
              <a:t> 1/ 20;  </a:t>
            </a:r>
            <a:r>
              <a:rPr lang="en-US" sz="2400" dirty="0" err="1"/>
              <a:t>bài</a:t>
            </a:r>
            <a:r>
              <a:rPr lang="en-US" sz="2400" dirty="0"/>
              <a:t> 4/25;  </a:t>
            </a:r>
            <a:r>
              <a:rPr lang="en-US" sz="2400" dirty="0" err="1"/>
              <a:t>bài</a:t>
            </a:r>
            <a:r>
              <a:rPr lang="en-US" sz="2400" dirty="0"/>
              <a:t> 1,2/25;  </a:t>
            </a:r>
            <a:r>
              <a:rPr lang="en-US" sz="2400" dirty="0" err="1"/>
              <a:t>bài</a:t>
            </a:r>
            <a:r>
              <a:rPr lang="en-US" sz="2400" dirty="0"/>
              <a:t> 1/26,27 </a:t>
            </a:r>
            <a:r>
              <a:rPr lang="en-US" sz="2400" dirty="0" err="1"/>
              <a:t>bài</a:t>
            </a:r>
            <a:r>
              <a:rPr lang="en-US" sz="2400" dirty="0"/>
              <a:t> 1/29;  </a:t>
            </a:r>
            <a:r>
              <a:rPr lang="en-US" sz="2400" dirty="0" err="1"/>
              <a:t>bài</a:t>
            </a:r>
            <a:r>
              <a:rPr lang="en-US" sz="2400" dirty="0"/>
              <a:t>  3/30; 2/32; 1/34; 1/24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20786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069" y="463563"/>
            <a:ext cx="848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5.Dạng </a:t>
            </a:r>
            <a:r>
              <a:rPr lang="en-US" sz="2400" dirty="0" err="1">
                <a:solidFill>
                  <a:srgbClr val="0070C0"/>
                </a:solidFill>
              </a:rPr>
              <a:t>bài</a:t>
            </a:r>
            <a:r>
              <a:rPr lang="en-US" sz="2400" dirty="0">
                <a:solidFill>
                  <a:srgbClr val="0070C0"/>
                </a:solidFill>
              </a:rPr>
              <a:t> chia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theo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yêu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cầu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dirty="0"/>
              <a:t>3/10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dirty="0"/>
              <a:t>2/15; 2/32; 3/37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6" y="1386483"/>
            <a:ext cx="4237790" cy="2438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4" y="3916588"/>
            <a:ext cx="3811789" cy="2481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864" y="552391"/>
            <a:ext cx="2354361" cy="252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761" y="1294560"/>
            <a:ext cx="2407017" cy="1616876"/>
          </a:xfrm>
          <a:prstGeom prst="rect">
            <a:avLst/>
          </a:prstGeom>
        </p:spPr>
      </p:pic>
      <p:sp>
        <p:nvSpPr>
          <p:cNvPr id="14" name="Up Arrow Callout 13"/>
          <p:cNvSpPr/>
          <p:nvPr/>
        </p:nvSpPr>
        <p:spPr>
          <a:xfrm>
            <a:off x="5225557" y="5545449"/>
            <a:ext cx="6102678" cy="974704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86761" y="5985499"/>
            <a:ext cx="630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qua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lẫn</a:t>
            </a:r>
            <a:r>
              <a:rPr lang="en-US" sz="2400" dirty="0"/>
              <a:t> ,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nối</a:t>
            </a:r>
            <a:r>
              <a:rPr lang="en-US" sz="2400" dirty="0"/>
              <a:t>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844" y="3019919"/>
            <a:ext cx="5881859" cy="23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67848"/>
      </p:ext>
    </p:extLst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32669" y="1059180"/>
            <a:ext cx="16592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thẻ</a:t>
            </a:r>
            <a:r>
              <a:rPr lang="en-US" sz="3200" dirty="0"/>
              <a:t> </a:t>
            </a:r>
            <a:r>
              <a:rPr lang="en-US" sz="3200" dirty="0" err="1"/>
              <a:t>trộn</a:t>
            </a:r>
            <a:r>
              <a:rPr lang="en-US" sz="3200" dirty="0"/>
              <a:t> </a:t>
            </a:r>
            <a:r>
              <a:rPr lang="en-US" sz="3200" dirty="0" err="1"/>
              <a:t>lẫn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3901D0-0EC0-4945-9094-18CF4D11B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5" r="10011"/>
          <a:stretch/>
        </p:blipFill>
        <p:spPr>
          <a:xfrm>
            <a:off x="285750" y="296307"/>
            <a:ext cx="9239250" cy="62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844" y="288566"/>
            <a:ext cx="58426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ương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tự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với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môn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Việt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hoặc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những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phân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môn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khác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DEB032-195A-4928-B3B2-11714B38D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704" y="366710"/>
            <a:ext cx="4479452" cy="6124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FCBCF8E-58EA-4DCD-882F-0F7D5982B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001" y="1584145"/>
            <a:ext cx="4464549" cy="4834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6112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6357" y="288566"/>
            <a:ext cx="59495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để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đánh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giá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37399" y="4445255"/>
            <a:ext cx="3487069" cy="1030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0381" y="5425218"/>
            <a:ext cx="3791869" cy="10735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245444" y="5340559"/>
            <a:ext cx="4223055" cy="11582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31638" y="4439590"/>
            <a:ext cx="3381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hđcùng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426" y="5361839"/>
            <a:ext cx="342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5444" y="5331324"/>
            <a:ext cx="4223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xử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392" y="405753"/>
            <a:ext cx="3554850" cy="473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27" y="907564"/>
            <a:ext cx="4644445" cy="3483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6235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4041" y="578069"/>
            <a:ext cx="105839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4400" dirty="0" err="1">
                <a:solidFill>
                  <a:srgbClr val="002060"/>
                </a:solidFill>
                <a:latin typeface="+mj-lt"/>
              </a:rPr>
              <a:t>Bám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</a:rPr>
              <a:t>sát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</a:rPr>
              <a:t>mục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</a:rPr>
              <a:t>tiêu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</a:rPr>
              <a:t>chương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</a:rPr>
              <a:t>trình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 GDPT 2018</a:t>
            </a:r>
            <a:endParaRPr lang="en-US" sz="4400" dirty="0">
              <a:latin typeface="+mj-lt"/>
            </a:endParaRPr>
          </a:p>
          <a:p>
            <a:endParaRPr lang="en-US" sz="4400" dirty="0">
              <a:latin typeface="+mj-lt"/>
            </a:endParaRP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“ </a:t>
            </a:r>
            <a:r>
              <a:rPr lang="en-US" sz="2800" dirty="0" err="1">
                <a:solidFill>
                  <a:srgbClr val="0070C0"/>
                </a:solidFill>
              </a:rPr>
              <a:t>Giúp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học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sinh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triển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  <a:r>
              <a:rPr lang="en-US" sz="2800" dirty="0" err="1">
                <a:solidFill>
                  <a:srgbClr val="0070C0"/>
                </a:solidFill>
              </a:rPr>
              <a:t>yếu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tố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bản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đặt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nền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móng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sự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triển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hài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hòa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về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chất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tinh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thần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phẩm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chất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năng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lực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hướng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chính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giáo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giá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trị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bản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thân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gia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đình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cộng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đồng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thói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quen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nèn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nếp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trong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học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tập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sinh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hoạt</a:t>
            </a:r>
            <a:r>
              <a:rPr lang="en-US" sz="2800" dirty="0">
                <a:solidFill>
                  <a:srgbClr val="0070C0"/>
                </a:solidFill>
              </a:rPr>
              <a:t> ”</a:t>
            </a:r>
          </a:p>
          <a:p>
            <a:r>
              <a:rPr lang="en-US" sz="2800" dirty="0"/>
              <a:t>                                                                                               </a:t>
            </a:r>
            <a:r>
              <a:rPr lang="en-US" dirty="0"/>
              <a:t>(CTGDPT- </a:t>
            </a:r>
            <a:r>
              <a:rPr lang="en-US" dirty="0" err="1"/>
              <a:t>Bộ</a:t>
            </a:r>
            <a:r>
              <a:rPr lang="en-US" dirty="0"/>
              <a:t> GD &amp; ĐT)</a:t>
            </a:r>
          </a:p>
          <a:p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54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9475" y="228600"/>
            <a:ext cx="89820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Kính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luôn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luôn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mạnh</a:t>
            </a:r>
            <a:r>
              <a:rPr lang="en-US" sz="3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khỏe</a:t>
            </a:r>
            <a:endParaRPr lang="en-US" sz="36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r>
              <a:rPr lang="en-US" sz="36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ình</a:t>
            </a:r>
            <a:r>
              <a:rPr lang="en-US" sz="36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an </a:t>
            </a:r>
            <a:r>
              <a:rPr lang="en-US" sz="36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36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hạnh</a:t>
            </a:r>
            <a:r>
              <a:rPr lang="en-US" sz="36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phúc</a:t>
            </a:r>
            <a:r>
              <a:rPr lang="en-US" sz="36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33060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8579" y="503574"/>
            <a:ext cx="10334455" cy="1083687"/>
            <a:chOff x="588579" y="503574"/>
            <a:chExt cx="10334455" cy="1083687"/>
          </a:xfrm>
        </p:grpSpPr>
        <p:grpSp>
          <p:nvGrpSpPr>
            <p:cNvPr id="12" name="Group 11"/>
            <p:cNvGrpSpPr/>
            <p:nvPr/>
          </p:nvGrpSpPr>
          <p:grpSpPr>
            <a:xfrm>
              <a:off x="2140712" y="503574"/>
              <a:ext cx="8782322" cy="1083687"/>
              <a:chOff x="1261241" y="605659"/>
              <a:chExt cx="6421821" cy="1087743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4" name="Pentagon 3"/>
              <p:cNvSpPr/>
              <p:nvPr/>
            </p:nvSpPr>
            <p:spPr>
              <a:xfrm>
                <a:off x="1261241" y="605659"/>
                <a:ext cx="6421821" cy="1008993"/>
              </a:xfrm>
              <a:prstGeom prst="homePlate">
                <a:avLst/>
              </a:prstGeom>
              <a:grpFill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302153" y="735724"/>
                <a:ext cx="6354688" cy="957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400" dirty="0"/>
                  <a:t> </a:t>
                </a:r>
                <a:r>
                  <a:rPr lang="en-US" sz="2800" dirty="0" err="1"/>
                  <a:t>Dạy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thế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nào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để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phát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triển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năng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lực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phẩm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chất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học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sinh</a:t>
                </a:r>
                <a:r>
                  <a:rPr lang="en-US" sz="2800" dirty="0"/>
                  <a:t>? 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88579" y="503574"/>
              <a:ext cx="1019504" cy="841750"/>
              <a:chOff x="588579" y="503574"/>
              <a:chExt cx="1019504" cy="84175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88579" y="503574"/>
                <a:ext cx="1019504" cy="8417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71746" y="633154"/>
                <a:ext cx="464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01919" y="1853748"/>
            <a:ext cx="10576858" cy="1274687"/>
            <a:chOff x="601919" y="1853748"/>
            <a:chExt cx="10576858" cy="1274687"/>
          </a:xfrm>
        </p:grpSpPr>
        <p:grpSp>
          <p:nvGrpSpPr>
            <p:cNvPr id="13" name="Group 12"/>
            <p:cNvGrpSpPr/>
            <p:nvPr/>
          </p:nvGrpSpPr>
          <p:grpSpPr>
            <a:xfrm>
              <a:off x="2081922" y="1853748"/>
              <a:ext cx="9096855" cy="1274687"/>
              <a:chOff x="2404881" y="1859018"/>
              <a:chExt cx="6812691" cy="1208873"/>
            </a:xfrm>
          </p:grpSpPr>
          <p:sp>
            <p:nvSpPr>
              <p:cNvPr id="5" name="Pentagon 4"/>
              <p:cNvSpPr/>
              <p:nvPr/>
            </p:nvSpPr>
            <p:spPr>
              <a:xfrm>
                <a:off x="2448910" y="1859018"/>
                <a:ext cx="6768662" cy="1208873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404881" y="2108322"/>
                <a:ext cx="6682081" cy="797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 err="1"/>
                  <a:t>Trong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một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học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thì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phát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triển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bao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nhiêu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năng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lực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phẩm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chất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đủ</a:t>
                </a:r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01919" y="2084865"/>
              <a:ext cx="1019504" cy="841750"/>
              <a:chOff x="588579" y="503574"/>
              <a:chExt cx="1019504" cy="84175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588579" y="503574"/>
                <a:ext cx="1019504" cy="8417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71746" y="633154"/>
                <a:ext cx="464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88579" y="3552040"/>
            <a:ext cx="10779990" cy="1234433"/>
            <a:chOff x="588579" y="3552040"/>
            <a:chExt cx="10779990" cy="1234433"/>
          </a:xfrm>
        </p:grpSpPr>
        <p:grpSp>
          <p:nvGrpSpPr>
            <p:cNvPr id="14" name="Group 13"/>
            <p:cNvGrpSpPr/>
            <p:nvPr/>
          </p:nvGrpSpPr>
          <p:grpSpPr>
            <a:xfrm>
              <a:off x="2140712" y="3552040"/>
              <a:ext cx="9227857" cy="1234433"/>
              <a:chOff x="4198881" y="3447707"/>
              <a:chExt cx="6421821" cy="1426779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" name="Pentagon 5"/>
              <p:cNvSpPr/>
              <p:nvPr/>
            </p:nvSpPr>
            <p:spPr>
              <a:xfrm>
                <a:off x="4198881" y="3447707"/>
                <a:ext cx="6421821" cy="1426779"/>
              </a:xfrm>
              <a:prstGeom prst="homePlate">
                <a:avLst/>
              </a:prstGeom>
              <a:grpFill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287869" y="3815266"/>
                <a:ext cx="6111766" cy="1016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 err="1"/>
                  <a:t>Việc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xác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định</a:t>
                </a:r>
                <a:r>
                  <a:rPr lang="en-US" sz="2800" dirty="0"/>
                  <a:t> </a:t>
                </a:r>
                <a:r>
                  <a:rPr lang="en-US" sz="2800" dirty="0" err="1"/>
                  <a:t>được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các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năng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lực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phẩm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chất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trong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từng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học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như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thế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nào</a:t>
                </a:r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88579" y="3733256"/>
              <a:ext cx="1019504" cy="841750"/>
              <a:chOff x="588579" y="503574"/>
              <a:chExt cx="1019504" cy="84175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88579" y="503574"/>
                <a:ext cx="1019504" cy="8417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71746" y="633154"/>
                <a:ext cx="464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588579" y="5093215"/>
            <a:ext cx="10779990" cy="1055337"/>
            <a:chOff x="588579" y="5093215"/>
            <a:chExt cx="10779990" cy="1055337"/>
          </a:xfrm>
        </p:grpSpPr>
        <p:grpSp>
          <p:nvGrpSpPr>
            <p:cNvPr id="31" name="Group 30"/>
            <p:cNvGrpSpPr/>
            <p:nvPr/>
          </p:nvGrpSpPr>
          <p:grpSpPr>
            <a:xfrm>
              <a:off x="588579" y="5093215"/>
              <a:ext cx="10779990" cy="1055337"/>
              <a:chOff x="588579" y="5093215"/>
              <a:chExt cx="10779990" cy="10553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199125" y="5093215"/>
                <a:ext cx="9169444" cy="1055337"/>
                <a:chOff x="4619522" y="4925525"/>
                <a:chExt cx="6421821" cy="1335362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7" name="Pentagon 6"/>
                <p:cNvSpPr/>
                <p:nvPr/>
              </p:nvSpPr>
              <p:spPr>
                <a:xfrm>
                  <a:off x="4619522" y="4925525"/>
                  <a:ext cx="6421821" cy="1335362"/>
                </a:xfrm>
                <a:prstGeom prst="homePlate">
                  <a:avLst/>
                </a:prstGeom>
                <a:grpFill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4619522" y="4994871"/>
                  <a:ext cx="5959366" cy="3904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400" dirty="0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588579" y="5209609"/>
                <a:ext cx="1019504" cy="841750"/>
                <a:chOff x="588579" y="503574"/>
                <a:chExt cx="1019504" cy="841750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588579" y="503574"/>
                  <a:ext cx="1019504" cy="84175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871746" y="633154"/>
                  <a:ext cx="46404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2268584" y="5339189"/>
              <a:ext cx="8782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dirty="0" err="1"/>
                <a:t>Thực</a:t>
              </a:r>
              <a:r>
                <a:rPr lang="en-US" sz="2800" dirty="0"/>
                <a:t> </a:t>
              </a:r>
              <a:r>
                <a:rPr lang="en-US" sz="2800" dirty="0" err="1"/>
                <a:t>hiện</a:t>
              </a:r>
              <a:r>
                <a:rPr lang="en-US" sz="2800" dirty="0"/>
                <a:t> </a:t>
              </a:r>
              <a:r>
                <a:rPr lang="en-US" sz="2800" dirty="0" err="1"/>
                <a:t>đánh</a:t>
              </a:r>
              <a:r>
                <a:rPr lang="en-US" sz="2800" dirty="0"/>
                <a:t> </a:t>
              </a:r>
              <a:r>
                <a:rPr lang="en-US" sz="2800" dirty="0" err="1"/>
                <a:t>giá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đối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8363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94291"/>
            <a:ext cx="7157545" cy="6285186"/>
          </a:xfrm>
          <a:prstGeom prst="rect">
            <a:avLst/>
          </a:prstGeom>
        </p:spPr>
      </p:pic>
      <p:sp>
        <p:nvSpPr>
          <p:cNvPr id="5" name="Left-Right Arrow 4"/>
          <p:cNvSpPr/>
          <p:nvPr/>
        </p:nvSpPr>
        <p:spPr>
          <a:xfrm>
            <a:off x="6957848" y="5402317"/>
            <a:ext cx="1524000" cy="40990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Vertical Scroll 6"/>
          <p:cNvSpPr/>
          <p:nvPr/>
        </p:nvSpPr>
        <p:spPr>
          <a:xfrm>
            <a:off x="8875986" y="924911"/>
            <a:ext cx="2921876" cy="5265683"/>
          </a:xfrm>
          <a:prstGeom prst="verticalScrol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06455" y="1584205"/>
            <a:ext cx="14609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Học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thầy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không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tày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học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bạn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5738" y="5290487"/>
            <a:ext cx="225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Tục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ngữ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Việt</a:t>
            </a:r>
            <a:r>
              <a:rPr lang="en-US" dirty="0">
                <a:solidFill>
                  <a:schemeClr val="bg1"/>
                </a:solidFill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36635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9090" y="5021317"/>
            <a:ext cx="11424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</a:rPr>
              <a:t>Kĩ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thuật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đôi</a:t>
            </a:r>
            <a:r>
              <a:rPr lang="en-US" sz="2400" dirty="0">
                <a:solidFill>
                  <a:srgbClr val="0070C0"/>
                </a:solidFill>
              </a:rPr>
              <a:t> “ </a:t>
            </a:r>
            <a:r>
              <a:rPr lang="en-US" sz="2400" dirty="0" err="1">
                <a:solidFill>
                  <a:srgbClr val="0070C0"/>
                </a:solidFill>
              </a:rPr>
              <a:t>lẩu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băng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chuyền</a:t>
            </a:r>
            <a:r>
              <a:rPr lang="en-US" sz="2400" dirty="0">
                <a:solidFill>
                  <a:srgbClr val="0070C0"/>
                </a:solidFill>
              </a:rPr>
              <a:t>, ổ bi ” </a:t>
            </a:r>
          </a:p>
          <a:p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C00000"/>
                </a:solidFill>
              </a:rPr>
              <a:t>Giao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tiếp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lắng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, </a:t>
            </a:r>
            <a:r>
              <a:rPr lang="en-US" sz="2400" dirty="0" err="1"/>
              <a:t>tôn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C00000"/>
                </a:solidFill>
              </a:rPr>
              <a:t>Nắm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bắt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nội</a:t>
            </a:r>
            <a:r>
              <a:rPr lang="en-US" sz="2400" dirty="0">
                <a:solidFill>
                  <a:srgbClr val="C00000"/>
                </a:solidFill>
              </a:rPr>
              <a:t> dung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trình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bày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tự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(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)</a:t>
            </a:r>
          </a:p>
        </p:txBody>
      </p:sp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chuyền">
            <a:hlinkClick r:id="" action="ppaction://media"/>
            <a:extLst>
              <a:ext uri="{FF2B5EF4-FFF2-40B4-BE49-F238E27FC236}">
                <a16:creationId xmlns:a16="http://schemas.microsoft.com/office/drawing/2014/main" xmlns="" id="{B8CAF917-6C6F-4294-9BEC-2148465F3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8075" y="299744"/>
            <a:ext cx="8162925" cy="4588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7FD791-8709-4D7A-9F27-EE9A4CC475BD}"/>
              </a:ext>
            </a:extLst>
          </p:cNvPr>
          <p:cNvSpPr txBox="1"/>
          <p:nvPr/>
        </p:nvSpPr>
        <p:spPr>
          <a:xfrm>
            <a:off x="381000" y="599310"/>
            <a:ext cx="328711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</a:rPr>
              <a:t>Kĩ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thuật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đôi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hẹn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hò</a:t>
            </a:r>
            <a:r>
              <a:rPr lang="en-US" sz="2400" dirty="0">
                <a:solidFill>
                  <a:srgbClr val="0070C0"/>
                </a:solidFill>
              </a:rPr>
              <a:t>” </a:t>
            </a:r>
          </a:p>
          <a:p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:</a:t>
            </a:r>
          </a:p>
          <a:p>
            <a:r>
              <a:rPr lang="en-US" sz="2400" dirty="0"/>
              <a:t>- </a:t>
            </a:r>
            <a:r>
              <a:rPr lang="en-US" sz="2400" dirty="0">
                <a:solidFill>
                  <a:srgbClr val="C00000"/>
                </a:solidFill>
              </a:rPr>
              <a:t>Giao </a:t>
            </a:r>
            <a:r>
              <a:rPr lang="en-US" sz="2400" dirty="0" err="1">
                <a:solidFill>
                  <a:srgbClr val="C00000"/>
                </a:solidFill>
              </a:rPr>
              <a:t>tiếp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thuyết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phục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trình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bày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ý </a:t>
            </a:r>
            <a:r>
              <a:rPr lang="en-US" sz="2400" dirty="0" err="1"/>
              <a:t>hẹn</a:t>
            </a:r>
            <a:r>
              <a:rPr lang="en-US" sz="2400" dirty="0"/>
              <a:t>,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trao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. </a:t>
            </a:r>
          </a:p>
          <a:p>
            <a:r>
              <a:rPr lang="en-US" sz="2400" dirty="0"/>
              <a:t>- </a:t>
            </a:r>
            <a:r>
              <a:rPr lang="en-US" sz="2400" dirty="0" err="1">
                <a:solidFill>
                  <a:srgbClr val="C00000"/>
                </a:solidFill>
              </a:rPr>
              <a:t>Tự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chủ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hẹn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hẹn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trùng</a:t>
            </a:r>
            <a:r>
              <a:rPr lang="en-US" sz="2400" dirty="0"/>
              <a:t> </a:t>
            </a:r>
            <a:r>
              <a:rPr lang="en-US" sz="2400" dirty="0" err="1"/>
              <a:t>lặp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96255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524" y="606972"/>
            <a:ext cx="35265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70C0"/>
                </a:solidFill>
              </a:rPr>
              <a:t>Kĩ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thuật</a:t>
            </a:r>
            <a:r>
              <a:rPr lang="en-US" sz="2400" dirty="0">
                <a:solidFill>
                  <a:srgbClr val="0070C0"/>
                </a:solidFill>
              </a:rPr>
              <a:t> “ </a:t>
            </a:r>
            <a:r>
              <a:rPr lang="en-US" sz="2400" dirty="0" err="1">
                <a:solidFill>
                  <a:srgbClr val="0070C0"/>
                </a:solidFill>
              </a:rPr>
              <a:t>trạm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mảnh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ghép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góc</a:t>
            </a:r>
            <a:r>
              <a:rPr lang="en-US" sz="2400" dirty="0">
                <a:solidFill>
                  <a:srgbClr val="0070C0"/>
                </a:solidFill>
              </a:rPr>
              <a:t>, </a:t>
            </a:r>
            <a:r>
              <a:rPr lang="en-US" sz="2400" dirty="0" err="1">
                <a:solidFill>
                  <a:srgbClr val="0070C0"/>
                </a:solidFill>
              </a:rPr>
              <a:t>khăn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trải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bàn</a:t>
            </a:r>
            <a:r>
              <a:rPr lang="en-US" sz="2400" dirty="0">
                <a:solidFill>
                  <a:srgbClr val="0070C0"/>
                </a:solidFill>
              </a:rPr>
              <a:t> ” </a:t>
            </a:r>
          </a:p>
          <a:p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:</a:t>
            </a:r>
          </a:p>
          <a:p>
            <a:r>
              <a:rPr lang="en-US" sz="2400" dirty="0"/>
              <a:t>-  </a:t>
            </a:r>
            <a:r>
              <a:rPr lang="en-US" sz="2400" dirty="0" err="1">
                <a:solidFill>
                  <a:srgbClr val="C00000"/>
                </a:solidFill>
              </a:rPr>
              <a:t>Tự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chủ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tự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học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/>
              <a:t>Nghiên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r>
              <a:rPr lang="en-US" sz="2400" dirty="0"/>
              <a:t> </a:t>
            </a:r>
            <a:r>
              <a:rPr lang="en-US" sz="2400" dirty="0" err="1"/>
              <a:t>tài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,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nghiên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C00000"/>
                </a:solidFill>
              </a:rPr>
              <a:t>Giao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tiếp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hợp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tác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, </a:t>
            </a:r>
            <a:r>
              <a:rPr lang="en-US" sz="2400" dirty="0" err="1"/>
              <a:t>tôn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thảo</a:t>
            </a:r>
            <a:r>
              <a:rPr lang="en-US" sz="2400" dirty="0"/>
              <a:t> </a:t>
            </a:r>
            <a:r>
              <a:rPr lang="en-US" sz="2400" dirty="0" err="1"/>
              <a:t>luận</a:t>
            </a:r>
            <a:r>
              <a:rPr lang="en-US" sz="2400" dirty="0"/>
              <a:t>,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ý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chuyên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. 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C00000"/>
                </a:solidFill>
              </a:rPr>
              <a:t>Thuyết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trình</a:t>
            </a:r>
            <a:r>
              <a:rPr lang="en-US" sz="2400" dirty="0"/>
              <a:t>(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, </a:t>
            </a:r>
            <a:r>
              <a:rPr lang="en-US" sz="2400" dirty="0" err="1"/>
              <a:t>dạy</a:t>
            </a:r>
            <a:r>
              <a:rPr lang="en-US" sz="2400" dirty="0"/>
              <a:t> </a:t>
            </a:r>
            <a:r>
              <a:rPr lang="en-US" sz="2400" dirty="0" err="1"/>
              <a:t>lai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sang </a:t>
            </a:r>
            <a:r>
              <a:rPr lang="en-US" sz="2400" dirty="0" err="1"/>
              <a:t>mảnh</a:t>
            </a:r>
            <a:r>
              <a:rPr lang="en-US" sz="2400" dirty="0"/>
              <a:t> </a:t>
            </a:r>
            <a:r>
              <a:rPr lang="en-US" sz="2400" dirty="0" err="1"/>
              <a:t>ghép</a:t>
            </a:r>
            <a:r>
              <a:rPr lang="en-US" sz="2400" dirty="0"/>
              <a:t>)</a:t>
            </a:r>
          </a:p>
        </p:txBody>
      </p:sp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TRẠM">
            <a:hlinkClick r:id="" action="ppaction://media"/>
            <a:extLst>
              <a:ext uri="{FF2B5EF4-FFF2-40B4-BE49-F238E27FC236}">
                <a16:creationId xmlns:a16="http://schemas.microsoft.com/office/drawing/2014/main" xmlns="" id="{147C89F5-040D-4507-859B-25E0A09C03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6674" y="618717"/>
            <a:ext cx="8036801" cy="470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1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385" y="170971"/>
            <a:ext cx="79966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Xác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định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triển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năng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lực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phẩm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chất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ngay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từ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khâu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hoạch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05163A-62BD-4C1D-AA8D-D68A4B98A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202" y="1438275"/>
            <a:ext cx="7303898" cy="49244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B51A25-33B1-4D7D-9CA2-7C41DE384FED}"/>
              </a:ext>
            </a:extLst>
          </p:cNvPr>
          <p:cNvSpPr txBox="1"/>
          <p:nvPr/>
        </p:nvSpPr>
        <p:spPr>
          <a:xfrm>
            <a:off x="657225" y="1657350"/>
            <a:ext cx="4448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: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9; </a:t>
            </a:r>
            <a:r>
              <a:rPr lang="en-US" sz="2800" dirty="0" err="1"/>
              <a:t>Bảng</a:t>
            </a:r>
            <a:r>
              <a:rPr lang="en-US" sz="2800" dirty="0"/>
              <a:t> chia </a:t>
            </a:r>
            <a:r>
              <a:rPr lang="en-US" sz="2800" dirty="0" err="1"/>
              <a:t>chín</a:t>
            </a:r>
            <a:r>
              <a:rPr lang="en-US" sz="2800" dirty="0"/>
              <a:t>( </a:t>
            </a:r>
            <a:r>
              <a:rPr lang="en-US" sz="2800" dirty="0" err="1"/>
              <a:t>tiết</a:t>
            </a:r>
            <a:r>
              <a:rPr lang="en-US" sz="28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14909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9540" y="170971"/>
            <a:ext cx="25303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B51A25-33B1-4D7D-9CA2-7C41DE384FED}"/>
              </a:ext>
            </a:extLst>
          </p:cNvPr>
          <p:cNvSpPr txBox="1"/>
          <p:nvPr/>
        </p:nvSpPr>
        <p:spPr>
          <a:xfrm>
            <a:off x="657225" y="1657350"/>
            <a:ext cx="35190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1: HS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;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6;</a:t>
            </a:r>
          </a:p>
          <a:p>
            <a:r>
              <a:rPr lang="en-US" sz="2800" dirty="0" err="1"/>
              <a:t>Điền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tầu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điền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ô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906485B-847C-4E6C-9ABE-14FC0AB0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59" y="1261577"/>
            <a:ext cx="7102956" cy="49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DAE0DF-A050-4D10-8AFD-4571AA44760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19" y="4982439"/>
            <a:ext cx="4356840" cy="117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2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9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89540" y="170971"/>
            <a:ext cx="25303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3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B51A25-33B1-4D7D-9CA2-7C41DE384FED}"/>
              </a:ext>
            </a:extLst>
          </p:cNvPr>
          <p:cNvSpPr txBox="1"/>
          <p:nvPr/>
        </p:nvSpPr>
        <p:spPr>
          <a:xfrm>
            <a:off x="5719913" y="4440260"/>
            <a:ext cx="6065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3: HS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;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4; chia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2 </a:t>
            </a:r>
            <a:r>
              <a:rPr lang="en-US" sz="2800" dirty="0" err="1"/>
              <a:t>rổ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10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10. Sau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trạm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</a:t>
            </a:r>
            <a:r>
              <a:rPr lang="en-US" sz="2800" dirty="0" err="1"/>
              <a:t>vòng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A7A856E-BB04-4C26-84F5-0799A06F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38" y="817302"/>
            <a:ext cx="4810543" cy="355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7D88A2-687E-433A-8EF5-C8F505F7F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20" y="817302"/>
            <a:ext cx="6065519" cy="3551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7A25F8-D2C8-44DA-86CF-60908B3BD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4466532"/>
            <a:ext cx="2071838" cy="205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018DA3-E143-4A58-B540-59BF121F4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5" y="4631450"/>
            <a:ext cx="2818338" cy="18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73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698209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949</Words>
  <Application>Microsoft Office PowerPoint</Application>
  <PresentationFormat>Custom</PresentationFormat>
  <Paragraphs>71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57</cp:revision>
  <dcterms:created xsi:type="dcterms:W3CDTF">2022-09-26T02:14:15Z</dcterms:created>
  <dcterms:modified xsi:type="dcterms:W3CDTF">2022-12-18T02:41:08Z</dcterms:modified>
</cp:coreProperties>
</file>