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handoutMasterIdLst>
    <p:handoutMasterId r:id="rId22"/>
  </p:handoutMasterIdLst>
  <p:sldIdLst>
    <p:sldId id="2007577109" r:id="rId3"/>
    <p:sldId id="266" r:id="rId4"/>
    <p:sldId id="256" r:id="rId5"/>
    <p:sldId id="257" r:id="rId6"/>
    <p:sldId id="258" r:id="rId7"/>
    <p:sldId id="259" r:id="rId8"/>
    <p:sldId id="260" r:id="rId9"/>
    <p:sldId id="261" r:id="rId10"/>
    <p:sldId id="262" r:id="rId11"/>
    <p:sldId id="263" r:id="rId12"/>
    <p:sldId id="264" r:id="rId13"/>
    <p:sldId id="265" r:id="rId14"/>
    <p:sldId id="2007577095" r:id="rId15"/>
    <p:sldId id="2007577096" r:id="rId16"/>
    <p:sldId id="2007577099" r:id="rId17"/>
    <p:sldId id="2007577105" r:id="rId18"/>
    <p:sldId id="2007577110" r:id="rId19"/>
    <p:sldId id="2007577102" r:id="rId20"/>
    <p:sldId id="20075771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12/8/2021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891186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134992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051994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656188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669876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7501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87219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12/8/2021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70001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483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924141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673952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485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2021/8/12</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Tree>
    <p:extLst>
      <p:ext uri="{BB962C8B-B14F-4D97-AF65-F5344CB8AC3E}">
        <p14:creationId xmlns:p14="http://schemas.microsoft.com/office/powerpoint/2010/main" val="223650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12/8/2021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Tree>
    <p:extLst>
      <p:ext uri="{BB962C8B-B14F-4D97-AF65-F5344CB8AC3E}">
        <p14:creationId xmlns:p14="http://schemas.microsoft.com/office/powerpoint/2010/main" val="31816859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slideLayout" Target="../slideLayouts/slideLayout13.xml"/><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8.gif"/><Relationship Id="rId5" Type="http://schemas.openxmlformats.org/officeDocument/2006/relationships/image" Target="../media/image32.png"/><Relationship Id="rId10" Type="http://schemas.microsoft.com/office/2007/relationships/hdphoto" Target="../media/hdphoto7.wdp"/><Relationship Id="rId4" Type="http://schemas.openxmlformats.org/officeDocument/2006/relationships/image" Target="../media/image28.jpeg"/><Relationship Id="rId9" Type="http://schemas.openxmlformats.org/officeDocument/2006/relationships/image" Target="../media/image44.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slideLayout" Target="../slideLayouts/slideLayout13.xml"/><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9.gif"/><Relationship Id="rId5" Type="http://schemas.openxmlformats.org/officeDocument/2006/relationships/image" Target="../media/image32.png"/><Relationship Id="rId10" Type="http://schemas.microsoft.com/office/2007/relationships/hdphoto" Target="../media/hdphoto5.wdp"/><Relationship Id="rId4" Type="http://schemas.openxmlformats.org/officeDocument/2006/relationships/image" Target="../media/image28.jpeg"/><Relationship Id="rId9" Type="http://schemas.openxmlformats.org/officeDocument/2006/relationships/image" Target="../media/image42.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33.png"/><Relationship Id="rId12" Type="http://schemas.microsoft.com/office/2007/relationships/hdphoto" Target="../media/hdphoto11.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50.png"/><Relationship Id="rId5" Type="http://schemas.openxmlformats.org/officeDocument/2006/relationships/image" Target="../media/image32.png"/><Relationship Id="rId15" Type="http://schemas.openxmlformats.org/officeDocument/2006/relationships/image" Target="../media/image31.png"/><Relationship Id="rId10" Type="http://schemas.microsoft.com/office/2007/relationships/hdphoto" Target="../media/hdphoto3.wdp"/><Relationship Id="rId4" Type="http://schemas.openxmlformats.org/officeDocument/2006/relationships/image" Target="../media/image28.jpeg"/><Relationship Id="rId9" Type="http://schemas.openxmlformats.org/officeDocument/2006/relationships/image" Target="../media/image40.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1.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29.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slideLayout" Target="../slideLayouts/slideLayout13.xml"/><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28.jpeg"/><Relationship Id="rId9" Type="http://schemas.openxmlformats.org/officeDocument/2006/relationships/image" Target="../media/image35.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0.png"/><Relationship Id="rId5" Type="http://schemas.openxmlformats.org/officeDocument/2006/relationships/image" Target="../media/image32.png"/><Relationship Id="rId1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28.jpeg"/><Relationship Id="rId9" Type="http://schemas.openxmlformats.org/officeDocument/2006/relationships/image" Target="../media/image39.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33.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2.png"/><Relationship Id="rId5" Type="http://schemas.openxmlformats.org/officeDocument/2006/relationships/image" Target="../media/image32.png"/><Relationship Id="rId15" Type="http://schemas.openxmlformats.org/officeDocument/2006/relationships/image" Target="../media/image31.png"/><Relationship Id="rId10" Type="http://schemas.microsoft.com/office/2007/relationships/hdphoto" Target="../media/hdphoto4.wdp"/><Relationship Id="rId4" Type="http://schemas.openxmlformats.org/officeDocument/2006/relationships/image" Target="../media/image28.jpeg"/><Relationship Id="rId9" Type="http://schemas.openxmlformats.org/officeDocument/2006/relationships/image" Target="../media/image41.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33.png"/><Relationship Id="rId12" Type="http://schemas.microsoft.com/office/2007/relationships/hdphoto" Target="../media/hdphoto7.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2.png"/><Relationship Id="rId15" Type="http://schemas.openxmlformats.org/officeDocument/2006/relationships/image" Target="../media/image31.png"/><Relationship Id="rId10" Type="http://schemas.microsoft.com/office/2007/relationships/hdphoto" Target="../media/hdphoto6.wdp"/><Relationship Id="rId4" Type="http://schemas.openxmlformats.org/officeDocument/2006/relationships/image" Target="../media/image28.jpeg"/><Relationship Id="rId9" Type="http://schemas.openxmlformats.org/officeDocument/2006/relationships/image" Target="../media/image4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33.png"/><Relationship Id="rId12" Type="http://schemas.microsoft.com/office/2007/relationships/hdphoto" Target="../media/hdphoto8.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5.png"/><Relationship Id="rId5" Type="http://schemas.openxmlformats.org/officeDocument/2006/relationships/image" Target="../media/image32.png"/><Relationship Id="rId1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28.jpeg"/><Relationship Id="rId9" Type="http://schemas.openxmlformats.org/officeDocument/2006/relationships/image" Target="../media/image36.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33.png"/><Relationship Id="rId12" Type="http://schemas.microsoft.com/office/2007/relationships/hdphoto" Target="../media/hdphoto9.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6.png"/><Relationship Id="rId5" Type="http://schemas.openxmlformats.org/officeDocument/2006/relationships/image" Target="../media/image32.png"/><Relationship Id="rId15" Type="http://schemas.openxmlformats.org/officeDocument/2006/relationships/image" Target="../media/image31.png"/><Relationship Id="rId10" Type="http://schemas.microsoft.com/office/2007/relationships/hdphoto" Target="../media/hdphoto5.wdp"/><Relationship Id="rId4" Type="http://schemas.openxmlformats.org/officeDocument/2006/relationships/image" Target="../media/image28.jpeg"/><Relationship Id="rId9" Type="http://schemas.openxmlformats.org/officeDocument/2006/relationships/image" Target="../media/image4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slideLayout" Target="../slideLayouts/slideLayout13.xml"/><Relationship Id="rId7" Type="http://schemas.openxmlformats.org/officeDocument/2006/relationships/image" Target="../media/image33.png"/><Relationship Id="rId12" Type="http://schemas.microsoft.com/office/2007/relationships/hdphoto" Target="../media/hdphoto10.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11" Type="http://schemas.openxmlformats.org/officeDocument/2006/relationships/image" Target="../media/image47.png"/><Relationship Id="rId5" Type="http://schemas.openxmlformats.org/officeDocument/2006/relationships/image" Target="../media/image32.png"/><Relationship Id="rId15" Type="http://schemas.openxmlformats.org/officeDocument/2006/relationships/image" Target="../media/image31.png"/><Relationship Id="rId10" Type="http://schemas.microsoft.com/office/2007/relationships/hdphoto" Target="../media/hdphoto3.wdp"/><Relationship Id="rId4" Type="http://schemas.openxmlformats.org/officeDocument/2006/relationships/image" Target="../media/image28.jpeg"/><Relationship Id="rId9" Type="http://schemas.openxmlformats.org/officeDocument/2006/relationships/image" Target="../media/image40.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40</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30</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28 + 12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5123" name="Picture 3" descr="C:\Users\ADMIN\Desktop\Phan Thi Do Uyen\Giai cuu dai duong\alga-clipart-6.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Desktop\Tai nguyen thiet ke tro choi\Doreamon cau ca\allison-mcgrath-crayonsswimming.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077627">
            <a:off x="3925675" y="-169211"/>
            <a:ext cx="1530039" cy="17850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6820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100"/>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100"/>
                                        </p:tgtEl>
                                        <p:attrNameLst>
                                          <p:attrName>r</p:attrName>
                                        </p:attrNameLst>
                                      </p:cBhvr>
                                    </p:animRot>
                                    <p:animRot by="-240000">
                                      <p:cBhvr>
                                        <p:cTn id="87" dur="200" fill="hold">
                                          <p:stCondLst>
                                            <p:cond delay="200"/>
                                          </p:stCondLst>
                                        </p:cTn>
                                        <p:tgtEl>
                                          <p:spTgt spid="4100"/>
                                        </p:tgtEl>
                                        <p:attrNameLst>
                                          <p:attrName>r</p:attrName>
                                        </p:attrNameLst>
                                      </p:cBhvr>
                                    </p:animRot>
                                    <p:animRot by="240000">
                                      <p:cBhvr>
                                        <p:cTn id="88" dur="200" fill="hold">
                                          <p:stCondLst>
                                            <p:cond delay="400"/>
                                          </p:stCondLst>
                                        </p:cTn>
                                        <p:tgtEl>
                                          <p:spTgt spid="4100"/>
                                        </p:tgtEl>
                                        <p:attrNameLst>
                                          <p:attrName>r</p:attrName>
                                        </p:attrNameLst>
                                      </p:cBhvr>
                                    </p:animRot>
                                    <p:animRot by="-240000">
                                      <p:cBhvr>
                                        <p:cTn id="89" dur="200" fill="hold">
                                          <p:stCondLst>
                                            <p:cond delay="600"/>
                                          </p:stCondLst>
                                        </p:cTn>
                                        <p:tgtEl>
                                          <p:spTgt spid="4100"/>
                                        </p:tgtEl>
                                        <p:attrNameLst>
                                          <p:attrName>r</p:attrName>
                                        </p:attrNameLst>
                                      </p:cBhvr>
                                    </p:animRot>
                                    <p:animRot by="120000">
                                      <p:cBhvr>
                                        <p:cTn id="90" dur="200" fill="hold">
                                          <p:stCondLst>
                                            <p:cond delay="800"/>
                                          </p:stCondLst>
                                        </p:cTn>
                                        <p:tgtEl>
                                          <p:spTgt spid="4100"/>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18</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28</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36 – 18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4099" name="Picture 3" descr="C:\Users\ADMIN\Desktop\Doremon cau ca ( trac nghiem )\bottle-clipart-green-bottle-clipart-clipart-panda-free-clipart-images-animations.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Desktop\Tai nguyen thiet ke tro choi\Doreamon cau ca\source (1).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0801" y="-533399"/>
            <a:ext cx="1866172" cy="18661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47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14282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18</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28</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37 – 19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3075" name="Picture 3" descr="C:\Users\ADMIN\Desktop\Doremon cau ca ( trac nghiem )\old-brown-boot-vector-art-illustration-very-old-shoes-clipart-612_40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Desktop\Doremon cau ca ( trac nghiem )\рыбы-собрания-тропические-20715937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675895" flipH="1">
            <a:off x="3361705" y="301331"/>
            <a:ext cx="2540001" cy="1862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077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147"/>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6147"/>
                                        </p:tgtEl>
                                        <p:attrNameLst>
                                          <p:attrName>r</p:attrName>
                                        </p:attrNameLst>
                                      </p:cBhvr>
                                    </p:animRot>
                                    <p:animRot by="-240000">
                                      <p:cBhvr>
                                        <p:cTn id="87" dur="200" fill="hold">
                                          <p:stCondLst>
                                            <p:cond delay="200"/>
                                          </p:stCondLst>
                                        </p:cTn>
                                        <p:tgtEl>
                                          <p:spTgt spid="6147"/>
                                        </p:tgtEl>
                                        <p:attrNameLst>
                                          <p:attrName>r</p:attrName>
                                        </p:attrNameLst>
                                      </p:cBhvr>
                                    </p:animRot>
                                    <p:animRot by="240000">
                                      <p:cBhvr>
                                        <p:cTn id="88" dur="200" fill="hold">
                                          <p:stCondLst>
                                            <p:cond delay="400"/>
                                          </p:stCondLst>
                                        </p:cTn>
                                        <p:tgtEl>
                                          <p:spTgt spid="6147"/>
                                        </p:tgtEl>
                                        <p:attrNameLst>
                                          <p:attrName>r</p:attrName>
                                        </p:attrNameLst>
                                      </p:cBhvr>
                                    </p:animRot>
                                    <p:animRot by="-240000">
                                      <p:cBhvr>
                                        <p:cTn id="89" dur="200" fill="hold">
                                          <p:stCondLst>
                                            <p:cond delay="600"/>
                                          </p:stCondLst>
                                        </p:cTn>
                                        <p:tgtEl>
                                          <p:spTgt spid="6147"/>
                                        </p:tgtEl>
                                        <p:attrNameLst>
                                          <p:attrName>r</p:attrName>
                                        </p:attrNameLst>
                                      </p:cBhvr>
                                    </p:animRot>
                                    <p:animRot by="120000">
                                      <p:cBhvr>
                                        <p:cTn id="90" dur="200" fill="hold">
                                          <p:stCondLst>
                                            <p:cond delay="800"/>
                                          </p:stCondLst>
                                        </p:cTn>
                                        <p:tgtEl>
                                          <p:spTgt spid="6147"/>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24: LUYỆN TẬP CHUNG</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00329"/>
            <a:chOff x="1523997" y="0"/>
            <a:chExt cx="2190752" cy="98066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689818"/>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1077218"/>
          </a:xfrm>
          <a:prstGeom prst="rect">
            <a:avLst/>
          </a:prstGeom>
          <a:noFill/>
        </p:spPr>
        <p:txBody>
          <a:bodyPr wrap="square" rtlCol="0">
            <a:spAutoFit/>
          </a:bodyPr>
          <a:lstStyle/>
          <a:p>
            <a:pPr algn="ctr"/>
            <a:r>
              <a:rPr lang="en-US" sz="3200" b="1" dirty="0">
                <a:solidFill>
                  <a:schemeClr val="bg1"/>
                </a:solidFill>
                <a:latin typeface="+mj-lt"/>
              </a:rPr>
              <a:t>PHÉP CỘNG, PHÉP TRỪ (CÓ NHỚ) TRONG PHẠM VI 100</a:t>
            </a:r>
            <a:endParaRPr lang="vi-VN" sz="32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1</a:t>
            </a:r>
          </a:p>
        </p:txBody>
      </p:sp>
    </p:spTree>
    <p:extLst>
      <p:ext uri="{BB962C8B-B14F-4D97-AF65-F5344CB8AC3E}">
        <p14:creationId xmlns:p14="http://schemas.microsoft.com/office/powerpoint/2010/main" val="3303118459"/>
      </p:ext>
    </p:extLst>
  </p:cSld>
  <p:clrMapOvr>
    <a:masterClrMapping/>
  </p:clrMapOvr>
  <p:transition spd="slow">
    <p:pull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BD236E6F-2734-4547-A930-E4D4B24DAEC2}"/>
              </a:ext>
            </a:extLst>
          </p:cNvPr>
          <p:cNvPicPr>
            <a:picLocks noChangeAspect="1" noChangeArrowheads="1"/>
          </p:cNvPicPr>
          <p:nvPr/>
        </p:nvPicPr>
        <p:blipFill>
          <a:blip r:embed="rId2" cstate="print"/>
          <a:srcRect/>
          <a:stretch>
            <a:fillRect/>
          </a:stretch>
        </p:blipFill>
        <p:spPr bwMode="auto">
          <a:xfrm>
            <a:off x="719519" y="924235"/>
            <a:ext cx="2237784" cy="863493"/>
          </a:xfrm>
          <a:prstGeom prst="rect">
            <a:avLst/>
          </a:prstGeom>
          <a:noFill/>
        </p:spPr>
      </p:pic>
      <p:sp>
        <p:nvSpPr>
          <p:cNvPr id="3" name="Oval 2">
            <a:extLst>
              <a:ext uri="{FF2B5EF4-FFF2-40B4-BE49-F238E27FC236}">
                <a16:creationId xmlns:a16="http://schemas.microsoft.com/office/drawing/2014/main" id="{02F6DCE3-A7AD-46D2-B371-7DC70DCA91AD}"/>
              </a:ext>
            </a:extLst>
          </p:cNvPr>
          <p:cNvSpPr/>
          <p:nvPr/>
        </p:nvSpPr>
        <p:spPr>
          <a:xfrm>
            <a:off x="890160" y="1957863"/>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4" name="TextBox 3">
            <a:extLst>
              <a:ext uri="{FF2B5EF4-FFF2-40B4-BE49-F238E27FC236}">
                <a16:creationId xmlns:a16="http://schemas.microsoft.com/office/drawing/2014/main" id="{4B4FAC30-0B97-45A4-BAEF-205541E7AD87}"/>
              </a:ext>
            </a:extLst>
          </p:cNvPr>
          <p:cNvSpPr txBox="1"/>
          <p:nvPr/>
        </p:nvSpPr>
        <p:spPr>
          <a:xfrm>
            <a:off x="1337392" y="1957863"/>
            <a:ext cx="2372765" cy="461665"/>
          </a:xfrm>
          <a:prstGeom prst="rect">
            <a:avLst/>
          </a:prstGeom>
          <a:noFill/>
        </p:spPr>
        <p:txBody>
          <a:bodyPr wrap="none" rtlCol="0">
            <a:spAutoFit/>
          </a:bodyPr>
          <a:lstStyle/>
          <a:p>
            <a:r>
              <a:rPr lang="vi-VN" sz="2400" dirty="0"/>
              <a:t>Đặt tính rồi tính.</a:t>
            </a:r>
          </a:p>
        </p:txBody>
      </p:sp>
      <p:grpSp>
        <p:nvGrpSpPr>
          <p:cNvPr id="5" name="Group 4">
            <a:extLst>
              <a:ext uri="{FF2B5EF4-FFF2-40B4-BE49-F238E27FC236}">
                <a16:creationId xmlns:a16="http://schemas.microsoft.com/office/drawing/2014/main" id="{F6A79005-5D45-476A-9C7A-0CDB922F0FAC}"/>
              </a:ext>
            </a:extLst>
          </p:cNvPr>
          <p:cNvGrpSpPr/>
          <p:nvPr/>
        </p:nvGrpSpPr>
        <p:grpSpPr>
          <a:xfrm>
            <a:off x="3611450" y="1174865"/>
            <a:ext cx="7616049" cy="658838"/>
            <a:chOff x="1824226" y="3918823"/>
            <a:chExt cx="7616049" cy="658838"/>
          </a:xfrm>
        </p:grpSpPr>
        <p:sp>
          <p:nvSpPr>
            <p:cNvPr id="6" name="Rectangle 5">
              <a:extLst>
                <a:ext uri="{FF2B5EF4-FFF2-40B4-BE49-F238E27FC236}">
                  <a16:creationId xmlns:a16="http://schemas.microsoft.com/office/drawing/2014/main" id="{7FD551F4-8204-4CFD-8E02-8D365EF19841}"/>
                </a:ext>
              </a:extLst>
            </p:cNvPr>
            <p:cNvSpPr/>
            <p:nvPr/>
          </p:nvSpPr>
          <p:spPr>
            <a:xfrm>
              <a:off x="1824226" y="3918826"/>
              <a:ext cx="1184940" cy="658835"/>
            </a:xfrm>
            <a:prstGeom prst="rect">
              <a:avLst/>
            </a:prstGeom>
            <a:solidFill>
              <a:srgbClr val="D8E8BA"/>
            </a:solidFill>
            <a:effectLst>
              <a:softEdge rad="127000"/>
            </a:effectLst>
          </p:spPr>
          <p:txBody>
            <a:bodyPr wrap="none">
              <a:spAutoFit/>
            </a:bodyPr>
            <a:lstStyle/>
            <a:p>
              <a:pPr>
                <a:lnSpc>
                  <a:spcPct val="150000"/>
                </a:lnSpc>
              </a:pPr>
              <a:r>
                <a:rPr lang="vi-VN" sz="2800" dirty="0"/>
                <a:t>34 – 7</a:t>
              </a:r>
            </a:p>
          </p:txBody>
        </p:sp>
        <p:sp>
          <p:nvSpPr>
            <p:cNvPr id="7" name="Rectangle 6">
              <a:extLst>
                <a:ext uri="{FF2B5EF4-FFF2-40B4-BE49-F238E27FC236}">
                  <a16:creationId xmlns:a16="http://schemas.microsoft.com/office/drawing/2014/main" id="{368A87AF-A559-41B3-88F9-B348F9534C4F}"/>
                </a:ext>
              </a:extLst>
            </p:cNvPr>
            <p:cNvSpPr/>
            <p:nvPr/>
          </p:nvSpPr>
          <p:spPr>
            <a:xfrm>
              <a:off x="3901137" y="3918825"/>
              <a:ext cx="1184940" cy="658835"/>
            </a:xfrm>
            <a:prstGeom prst="rect">
              <a:avLst/>
            </a:prstGeom>
            <a:solidFill>
              <a:srgbClr val="D8E8BA"/>
            </a:solidFill>
            <a:effectLst>
              <a:softEdge rad="127000"/>
            </a:effectLst>
          </p:spPr>
          <p:txBody>
            <a:bodyPr wrap="none">
              <a:spAutoFit/>
            </a:bodyPr>
            <a:lstStyle/>
            <a:p>
              <a:pPr>
                <a:lnSpc>
                  <a:spcPct val="150000"/>
                </a:lnSpc>
              </a:pPr>
              <a:r>
                <a:rPr lang="vi-VN" sz="2800" dirty="0"/>
                <a:t>45 – 8</a:t>
              </a:r>
            </a:p>
          </p:txBody>
        </p:sp>
        <p:sp>
          <p:nvSpPr>
            <p:cNvPr id="8" name="Rectangle 7">
              <a:extLst>
                <a:ext uri="{FF2B5EF4-FFF2-40B4-BE49-F238E27FC236}">
                  <a16:creationId xmlns:a16="http://schemas.microsoft.com/office/drawing/2014/main" id="{8717482B-3C76-4684-BD7D-F60C714A648A}"/>
                </a:ext>
              </a:extLst>
            </p:cNvPr>
            <p:cNvSpPr/>
            <p:nvPr/>
          </p:nvSpPr>
          <p:spPr>
            <a:xfrm>
              <a:off x="5978048" y="3918824"/>
              <a:ext cx="1385316" cy="658835"/>
            </a:xfrm>
            <a:prstGeom prst="rect">
              <a:avLst/>
            </a:prstGeom>
            <a:solidFill>
              <a:srgbClr val="D8E8BA"/>
            </a:solidFill>
            <a:effectLst>
              <a:softEdge rad="127000"/>
            </a:effectLst>
          </p:spPr>
          <p:txBody>
            <a:bodyPr wrap="none">
              <a:spAutoFit/>
            </a:bodyPr>
            <a:lstStyle/>
            <a:p>
              <a:pPr>
                <a:lnSpc>
                  <a:spcPct val="150000"/>
                </a:lnSpc>
              </a:pPr>
              <a:r>
                <a:rPr lang="vi-VN" sz="2800" dirty="0"/>
                <a:t>60 – 12</a:t>
              </a:r>
            </a:p>
          </p:txBody>
        </p:sp>
        <p:sp>
          <p:nvSpPr>
            <p:cNvPr id="9" name="Rectangle 8">
              <a:extLst>
                <a:ext uri="{FF2B5EF4-FFF2-40B4-BE49-F238E27FC236}">
                  <a16:creationId xmlns:a16="http://schemas.microsoft.com/office/drawing/2014/main" id="{7E18FE0E-E4F4-4FA4-95F5-EEE374D89939}"/>
                </a:ext>
              </a:extLst>
            </p:cNvPr>
            <p:cNvSpPr/>
            <p:nvPr/>
          </p:nvSpPr>
          <p:spPr>
            <a:xfrm>
              <a:off x="8054959" y="3918823"/>
              <a:ext cx="1385316" cy="658835"/>
            </a:xfrm>
            <a:prstGeom prst="rect">
              <a:avLst/>
            </a:prstGeom>
            <a:solidFill>
              <a:srgbClr val="D8E8BA"/>
            </a:solidFill>
            <a:effectLst>
              <a:softEdge rad="127000"/>
            </a:effectLst>
          </p:spPr>
          <p:txBody>
            <a:bodyPr wrap="none">
              <a:spAutoFit/>
            </a:bodyPr>
            <a:lstStyle/>
            <a:p>
              <a:pPr>
                <a:lnSpc>
                  <a:spcPct val="150000"/>
                </a:lnSpc>
              </a:pPr>
              <a:r>
                <a:rPr lang="vi-VN" sz="2800" dirty="0"/>
                <a:t>51 – 19</a:t>
              </a:r>
            </a:p>
          </p:txBody>
        </p:sp>
      </p:grpSp>
      <p:grpSp>
        <p:nvGrpSpPr>
          <p:cNvPr id="10" name="Group 9">
            <a:extLst>
              <a:ext uri="{FF2B5EF4-FFF2-40B4-BE49-F238E27FC236}">
                <a16:creationId xmlns:a16="http://schemas.microsoft.com/office/drawing/2014/main" id="{6E6E9D5D-ED59-4AC2-8009-EC3E0B3C357D}"/>
              </a:ext>
            </a:extLst>
          </p:cNvPr>
          <p:cNvGrpSpPr/>
          <p:nvPr/>
        </p:nvGrpSpPr>
        <p:grpSpPr>
          <a:xfrm>
            <a:off x="3710997" y="1677508"/>
            <a:ext cx="837249" cy="1312215"/>
            <a:chOff x="1933616" y="4498692"/>
            <a:chExt cx="837249" cy="1312215"/>
          </a:xfrm>
        </p:grpSpPr>
        <p:sp>
          <p:nvSpPr>
            <p:cNvPr id="11" name="TextBox 10">
              <a:extLst>
                <a:ext uri="{FF2B5EF4-FFF2-40B4-BE49-F238E27FC236}">
                  <a16:creationId xmlns:a16="http://schemas.microsoft.com/office/drawing/2014/main" id="{567C92E5-5354-4989-9752-9E548670CAD6}"/>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34</a:t>
              </a:r>
            </a:p>
            <a:p>
              <a:pPr>
                <a:lnSpc>
                  <a:spcPct val="150000"/>
                </a:lnSpc>
              </a:pPr>
              <a:r>
                <a:rPr lang="vi-VN" sz="2800" dirty="0"/>
                <a:t>  7</a:t>
              </a:r>
            </a:p>
          </p:txBody>
        </p:sp>
        <p:sp>
          <p:nvSpPr>
            <p:cNvPr id="12" name="TextBox 11">
              <a:extLst>
                <a:ext uri="{FF2B5EF4-FFF2-40B4-BE49-F238E27FC236}">
                  <a16:creationId xmlns:a16="http://schemas.microsoft.com/office/drawing/2014/main" id="{65E47EDA-C3C6-4114-B7E9-A4D6F22779AD}"/>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3" name="Straight Connector 12">
              <a:extLst>
                <a:ext uri="{FF2B5EF4-FFF2-40B4-BE49-F238E27FC236}">
                  <a16:creationId xmlns:a16="http://schemas.microsoft.com/office/drawing/2014/main" id="{098EA7B2-B0A8-40FE-8512-255B2304460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31BAFF35-84A1-40EB-8F96-A169EE4E8230}"/>
              </a:ext>
            </a:extLst>
          </p:cNvPr>
          <p:cNvGrpSpPr/>
          <p:nvPr/>
        </p:nvGrpSpPr>
        <p:grpSpPr>
          <a:xfrm>
            <a:off x="5793838" y="1670458"/>
            <a:ext cx="837249" cy="1312215"/>
            <a:chOff x="1933616" y="4498692"/>
            <a:chExt cx="837249" cy="1312215"/>
          </a:xfrm>
        </p:grpSpPr>
        <p:sp>
          <p:nvSpPr>
            <p:cNvPr id="15" name="TextBox 14">
              <a:extLst>
                <a:ext uri="{FF2B5EF4-FFF2-40B4-BE49-F238E27FC236}">
                  <a16:creationId xmlns:a16="http://schemas.microsoft.com/office/drawing/2014/main" id="{C044EA9E-D4BA-459B-A75F-8806E2FE7A4A}"/>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45</a:t>
              </a:r>
            </a:p>
            <a:p>
              <a:pPr>
                <a:lnSpc>
                  <a:spcPct val="150000"/>
                </a:lnSpc>
              </a:pPr>
              <a:r>
                <a:rPr lang="vi-VN" sz="2800" dirty="0"/>
                <a:t>  8</a:t>
              </a:r>
            </a:p>
          </p:txBody>
        </p:sp>
        <p:sp>
          <p:nvSpPr>
            <p:cNvPr id="16" name="TextBox 15">
              <a:extLst>
                <a:ext uri="{FF2B5EF4-FFF2-40B4-BE49-F238E27FC236}">
                  <a16:creationId xmlns:a16="http://schemas.microsoft.com/office/drawing/2014/main" id="{19936B40-0AD5-42C2-8558-E8C084D860F7}"/>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7" name="Straight Connector 16">
              <a:extLst>
                <a:ext uri="{FF2B5EF4-FFF2-40B4-BE49-F238E27FC236}">
                  <a16:creationId xmlns:a16="http://schemas.microsoft.com/office/drawing/2014/main" id="{BD0C103E-2CD4-44F3-AA31-731E3F87AFFD}"/>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E79544A-B21A-40E6-A781-7F6AEF1B9990}"/>
              </a:ext>
            </a:extLst>
          </p:cNvPr>
          <p:cNvGrpSpPr/>
          <p:nvPr/>
        </p:nvGrpSpPr>
        <p:grpSpPr>
          <a:xfrm>
            <a:off x="7876679" y="1677508"/>
            <a:ext cx="837249" cy="1312215"/>
            <a:chOff x="1933616" y="4498692"/>
            <a:chExt cx="837249" cy="1312215"/>
          </a:xfrm>
        </p:grpSpPr>
        <p:sp>
          <p:nvSpPr>
            <p:cNvPr id="19" name="TextBox 18">
              <a:extLst>
                <a:ext uri="{FF2B5EF4-FFF2-40B4-BE49-F238E27FC236}">
                  <a16:creationId xmlns:a16="http://schemas.microsoft.com/office/drawing/2014/main" id="{E3820042-3BB5-475B-BB08-2F34596CC1FC}"/>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60</a:t>
              </a:r>
            </a:p>
            <a:p>
              <a:pPr>
                <a:lnSpc>
                  <a:spcPct val="150000"/>
                </a:lnSpc>
              </a:pPr>
              <a:r>
                <a:rPr lang="vi-VN" sz="2800" dirty="0"/>
                <a:t>12</a:t>
              </a:r>
            </a:p>
          </p:txBody>
        </p:sp>
        <p:sp>
          <p:nvSpPr>
            <p:cNvPr id="20" name="TextBox 19">
              <a:extLst>
                <a:ext uri="{FF2B5EF4-FFF2-40B4-BE49-F238E27FC236}">
                  <a16:creationId xmlns:a16="http://schemas.microsoft.com/office/drawing/2014/main" id="{6E34AA95-A548-42F3-8097-0C453265B22E}"/>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1" name="Straight Connector 20">
              <a:extLst>
                <a:ext uri="{FF2B5EF4-FFF2-40B4-BE49-F238E27FC236}">
                  <a16:creationId xmlns:a16="http://schemas.microsoft.com/office/drawing/2014/main" id="{BE4759BE-A3A1-48C8-85DC-ACC76DFEA3F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6AB45C61-5E28-4942-84D4-86505E99C544}"/>
              </a:ext>
            </a:extLst>
          </p:cNvPr>
          <p:cNvGrpSpPr/>
          <p:nvPr/>
        </p:nvGrpSpPr>
        <p:grpSpPr>
          <a:xfrm>
            <a:off x="9959520" y="1670458"/>
            <a:ext cx="837249" cy="1312215"/>
            <a:chOff x="1933616" y="4498692"/>
            <a:chExt cx="837249" cy="1312215"/>
          </a:xfrm>
        </p:grpSpPr>
        <p:sp>
          <p:nvSpPr>
            <p:cNvPr id="23" name="TextBox 22">
              <a:extLst>
                <a:ext uri="{FF2B5EF4-FFF2-40B4-BE49-F238E27FC236}">
                  <a16:creationId xmlns:a16="http://schemas.microsoft.com/office/drawing/2014/main" id="{33E19F67-E0B0-419B-B79F-BC1BFB0B79B0}"/>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51</a:t>
              </a:r>
            </a:p>
            <a:p>
              <a:pPr>
                <a:lnSpc>
                  <a:spcPct val="150000"/>
                </a:lnSpc>
              </a:pPr>
              <a:r>
                <a:rPr lang="vi-VN" sz="2800" dirty="0"/>
                <a:t>19</a:t>
              </a:r>
            </a:p>
          </p:txBody>
        </p:sp>
        <p:sp>
          <p:nvSpPr>
            <p:cNvPr id="24" name="TextBox 23">
              <a:extLst>
                <a:ext uri="{FF2B5EF4-FFF2-40B4-BE49-F238E27FC236}">
                  <a16:creationId xmlns:a16="http://schemas.microsoft.com/office/drawing/2014/main" id="{3A8DF768-7B62-4A5F-A65E-DC8C4C644927}"/>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5" name="Straight Connector 24">
              <a:extLst>
                <a:ext uri="{FF2B5EF4-FFF2-40B4-BE49-F238E27FC236}">
                  <a16:creationId xmlns:a16="http://schemas.microsoft.com/office/drawing/2014/main" id="{DED20F1E-2F32-4883-A81C-154438FBC24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2CF73CF-E505-446D-8A24-B634773A03B4}"/>
              </a:ext>
            </a:extLst>
          </p:cNvPr>
          <p:cNvSpPr txBox="1"/>
          <p:nvPr/>
        </p:nvSpPr>
        <p:spPr>
          <a:xfrm>
            <a:off x="3908327" y="3018600"/>
            <a:ext cx="639919" cy="584775"/>
          </a:xfrm>
          <a:prstGeom prst="rect">
            <a:avLst/>
          </a:prstGeom>
          <a:noFill/>
        </p:spPr>
        <p:txBody>
          <a:bodyPr wrap="square" rtlCol="0">
            <a:spAutoFit/>
          </a:bodyPr>
          <a:lstStyle/>
          <a:p>
            <a:r>
              <a:rPr lang="vi-VN" sz="3200" b="1" dirty="0">
                <a:solidFill>
                  <a:srgbClr val="FF0000"/>
                </a:solidFill>
              </a:rPr>
              <a:t>27</a:t>
            </a:r>
          </a:p>
        </p:txBody>
      </p:sp>
      <p:sp>
        <p:nvSpPr>
          <p:cNvPr id="27" name="TextBox 26">
            <a:extLst>
              <a:ext uri="{FF2B5EF4-FFF2-40B4-BE49-F238E27FC236}">
                <a16:creationId xmlns:a16="http://schemas.microsoft.com/office/drawing/2014/main" id="{E391B955-2041-49CF-A09F-240E3B4F4514}"/>
              </a:ext>
            </a:extLst>
          </p:cNvPr>
          <p:cNvSpPr txBox="1"/>
          <p:nvPr/>
        </p:nvSpPr>
        <p:spPr>
          <a:xfrm>
            <a:off x="5991168" y="2987722"/>
            <a:ext cx="639919" cy="584775"/>
          </a:xfrm>
          <a:prstGeom prst="rect">
            <a:avLst/>
          </a:prstGeom>
          <a:noFill/>
        </p:spPr>
        <p:txBody>
          <a:bodyPr wrap="square" rtlCol="0">
            <a:spAutoFit/>
          </a:bodyPr>
          <a:lstStyle/>
          <a:p>
            <a:r>
              <a:rPr lang="vi-VN" sz="3200" b="1" dirty="0">
                <a:solidFill>
                  <a:srgbClr val="FF0000"/>
                </a:solidFill>
              </a:rPr>
              <a:t>37</a:t>
            </a:r>
          </a:p>
        </p:txBody>
      </p:sp>
      <p:sp>
        <p:nvSpPr>
          <p:cNvPr id="28" name="TextBox 27">
            <a:extLst>
              <a:ext uri="{FF2B5EF4-FFF2-40B4-BE49-F238E27FC236}">
                <a16:creationId xmlns:a16="http://schemas.microsoft.com/office/drawing/2014/main" id="{2E74C164-3014-4CCE-96E6-A5FF750060E9}"/>
              </a:ext>
            </a:extLst>
          </p:cNvPr>
          <p:cNvSpPr txBox="1"/>
          <p:nvPr/>
        </p:nvSpPr>
        <p:spPr>
          <a:xfrm>
            <a:off x="8100513" y="3018598"/>
            <a:ext cx="639919" cy="584775"/>
          </a:xfrm>
          <a:prstGeom prst="rect">
            <a:avLst/>
          </a:prstGeom>
          <a:noFill/>
        </p:spPr>
        <p:txBody>
          <a:bodyPr wrap="square" rtlCol="0">
            <a:spAutoFit/>
          </a:bodyPr>
          <a:lstStyle/>
          <a:p>
            <a:r>
              <a:rPr lang="vi-VN" sz="3200" b="1" dirty="0">
                <a:solidFill>
                  <a:srgbClr val="FF0000"/>
                </a:solidFill>
              </a:rPr>
              <a:t>48</a:t>
            </a:r>
          </a:p>
        </p:txBody>
      </p:sp>
      <p:sp>
        <p:nvSpPr>
          <p:cNvPr id="29" name="TextBox 28">
            <a:extLst>
              <a:ext uri="{FF2B5EF4-FFF2-40B4-BE49-F238E27FC236}">
                <a16:creationId xmlns:a16="http://schemas.microsoft.com/office/drawing/2014/main" id="{9B60C922-DADB-4BD6-8591-2FDF866EDA81}"/>
              </a:ext>
            </a:extLst>
          </p:cNvPr>
          <p:cNvSpPr txBox="1"/>
          <p:nvPr/>
        </p:nvSpPr>
        <p:spPr>
          <a:xfrm>
            <a:off x="10156850" y="3018599"/>
            <a:ext cx="639919" cy="584775"/>
          </a:xfrm>
          <a:prstGeom prst="rect">
            <a:avLst/>
          </a:prstGeom>
          <a:noFill/>
        </p:spPr>
        <p:txBody>
          <a:bodyPr wrap="square" rtlCol="0">
            <a:spAutoFit/>
          </a:bodyPr>
          <a:lstStyle/>
          <a:p>
            <a:r>
              <a:rPr lang="vi-VN" sz="3200" b="1" dirty="0">
                <a:solidFill>
                  <a:srgbClr val="FF0000"/>
                </a:solidFill>
              </a:rPr>
              <a:t>32</a:t>
            </a:r>
          </a:p>
        </p:txBody>
      </p:sp>
      <p:sp>
        <p:nvSpPr>
          <p:cNvPr id="30" name="Oval 29">
            <a:extLst>
              <a:ext uri="{FF2B5EF4-FFF2-40B4-BE49-F238E27FC236}">
                <a16:creationId xmlns:a16="http://schemas.microsoft.com/office/drawing/2014/main" id="{EB1FBC9A-77CC-43D8-B60C-2448E78590CC}"/>
              </a:ext>
            </a:extLst>
          </p:cNvPr>
          <p:cNvSpPr/>
          <p:nvPr/>
        </p:nvSpPr>
        <p:spPr>
          <a:xfrm>
            <a:off x="928891" y="366996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grpSp>
        <p:nvGrpSpPr>
          <p:cNvPr id="31" name="Group 30">
            <a:extLst>
              <a:ext uri="{FF2B5EF4-FFF2-40B4-BE49-F238E27FC236}">
                <a16:creationId xmlns:a16="http://schemas.microsoft.com/office/drawing/2014/main" id="{75060099-FA9A-4C5F-831F-29E16C456F4B}"/>
              </a:ext>
            </a:extLst>
          </p:cNvPr>
          <p:cNvGrpSpPr/>
          <p:nvPr/>
        </p:nvGrpSpPr>
        <p:grpSpPr>
          <a:xfrm>
            <a:off x="1493413" y="3740582"/>
            <a:ext cx="1116312" cy="461666"/>
            <a:chOff x="1870518" y="1440653"/>
            <a:chExt cx="1116312" cy="461666"/>
          </a:xfrm>
        </p:grpSpPr>
        <p:grpSp>
          <p:nvGrpSpPr>
            <p:cNvPr id="32" name="Group 31">
              <a:extLst>
                <a:ext uri="{FF2B5EF4-FFF2-40B4-BE49-F238E27FC236}">
                  <a16:creationId xmlns:a16="http://schemas.microsoft.com/office/drawing/2014/main" id="{16F8751F-11CC-4E5E-9C70-EC8D7F13DDA4}"/>
                </a:ext>
              </a:extLst>
            </p:cNvPr>
            <p:cNvGrpSpPr/>
            <p:nvPr/>
          </p:nvGrpSpPr>
          <p:grpSpPr>
            <a:xfrm>
              <a:off x="1870518" y="1440654"/>
              <a:ext cx="758382" cy="461665"/>
              <a:chOff x="1870518" y="1440654"/>
              <a:chExt cx="758382" cy="461665"/>
            </a:xfrm>
          </p:grpSpPr>
          <p:sp>
            <p:nvSpPr>
              <p:cNvPr id="34" name="Rectangle: Rounded Corners 33">
                <a:extLst>
                  <a:ext uri="{FF2B5EF4-FFF2-40B4-BE49-F238E27FC236}">
                    <a16:creationId xmlns:a16="http://schemas.microsoft.com/office/drawing/2014/main" id="{65649377-0DA9-456C-B521-0207AD815D47}"/>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TextBox 34">
                <a:extLst>
                  <a:ext uri="{FF2B5EF4-FFF2-40B4-BE49-F238E27FC236}">
                    <a16:creationId xmlns:a16="http://schemas.microsoft.com/office/drawing/2014/main" id="{5BB60EF4-FD50-4D0C-BBA5-196C96748EAA}"/>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33" name="TextBox 32">
              <a:extLst>
                <a:ext uri="{FF2B5EF4-FFF2-40B4-BE49-F238E27FC236}">
                  <a16:creationId xmlns:a16="http://schemas.microsoft.com/office/drawing/2014/main" id="{E7C358CE-0A5E-4ECC-86EB-9C192881A521}"/>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grpSp>
        <p:nvGrpSpPr>
          <p:cNvPr id="36" name="Group 35">
            <a:extLst>
              <a:ext uri="{FF2B5EF4-FFF2-40B4-BE49-F238E27FC236}">
                <a16:creationId xmlns:a16="http://schemas.microsoft.com/office/drawing/2014/main" id="{B6F5B1A4-0675-46A9-94C1-3A7473FC608F}"/>
              </a:ext>
            </a:extLst>
          </p:cNvPr>
          <p:cNvGrpSpPr/>
          <p:nvPr/>
        </p:nvGrpSpPr>
        <p:grpSpPr>
          <a:xfrm>
            <a:off x="1763522" y="4433923"/>
            <a:ext cx="8676309" cy="1332547"/>
            <a:chOff x="1774155" y="3838500"/>
            <a:chExt cx="8676309" cy="1332547"/>
          </a:xfrm>
        </p:grpSpPr>
        <p:sp>
          <p:nvSpPr>
            <p:cNvPr id="37" name="Oval 36">
              <a:extLst>
                <a:ext uri="{FF2B5EF4-FFF2-40B4-BE49-F238E27FC236}">
                  <a16:creationId xmlns:a16="http://schemas.microsoft.com/office/drawing/2014/main" id="{CF914B4F-C1DC-472D-A977-94B37668ACF9}"/>
                </a:ext>
              </a:extLst>
            </p:cNvPr>
            <p:cNvSpPr/>
            <p:nvPr/>
          </p:nvSpPr>
          <p:spPr>
            <a:xfrm>
              <a:off x="1774155" y="4081670"/>
              <a:ext cx="1299474" cy="846208"/>
            </a:xfrm>
            <a:prstGeom prst="ellipse">
              <a:avLst/>
            </a:prstGeom>
            <a:solidFill>
              <a:srgbClr val="FDDAD8"/>
            </a:solidFill>
            <a:ln>
              <a:solidFill>
                <a:srgbClr val="FD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88</a:t>
              </a:r>
              <a:endParaRPr lang="vi-VN" sz="2800" dirty="0">
                <a:solidFill>
                  <a:schemeClr val="tx1"/>
                </a:solidFill>
              </a:endParaRPr>
            </a:p>
          </p:txBody>
        </p:sp>
        <p:sp>
          <p:nvSpPr>
            <p:cNvPr id="38" name="Octagon 37">
              <a:extLst>
                <a:ext uri="{FF2B5EF4-FFF2-40B4-BE49-F238E27FC236}">
                  <a16:creationId xmlns:a16="http://schemas.microsoft.com/office/drawing/2014/main" id="{FBD4AB21-E25C-456A-BD46-3B33BC9F0E6B}"/>
                </a:ext>
              </a:extLst>
            </p:cNvPr>
            <p:cNvSpPr/>
            <p:nvPr/>
          </p:nvSpPr>
          <p:spPr>
            <a:xfrm>
              <a:off x="4204373" y="4081670"/>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endParaRPr lang="vi-VN" sz="2800" dirty="0">
                <a:solidFill>
                  <a:schemeClr val="tx1"/>
                </a:solidFill>
              </a:endParaRPr>
            </a:p>
          </p:txBody>
        </p:sp>
        <p:sp>
          <p:nvSpPr>
            <p:cNvPr id="39" name="Star: 12 Points 38">
              <a:extLst>
                <a:ext uri="{FF2B5EF4-FFF2-40B4-BE49-F238E27FC236}">
                  <a16:creationId xmlns:a16="http://schemas.microsoft.com/office/drawing/2014/main" id="{FE0CA376-B87B-4F30-A052-B259A3E7E2FA}"/>
                </a:ext>
              </a:extLst>
            </p:cNvPr>
            <p:cNvSpPr/>
            <p:nvPr/>
          </p:nvSpPr>
          <p:spPr>
            <a:xfrm>
              <a:off x="6634592" y="3973859"/>
              <a:ext cx="1295384"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endParaRPr lang="vi-VN" sz="2800" dirty="0">
                <a:solidFill>
                  <a:schemeClr val="tx1"/>
                </a:solidFill>
              </a:endParaRPr>
            </a:p>
          </p:txBody>
        </p:sp>
        <p:sp>
          <p:nvSpPr>
            <p:cNvPr id="40" name="Star: 5 Points 39">
              <a:extLst>
                <a:ext uri="{FF2B5EF4-FFF2-40B4-BE49-F238E27FC236}">
                  <a16:creationId xmlns:a16="http://schemas.microsoft.com/office/drawing/2014/main" id="{2659975B-D621-41E6-A022-380BF8CD0477}"/>
                </a:ext>
              </a:extLst>
            </p:cNvPr>
            <p:cNvSpPr/>
            <p:nvPr/>
          </p:nvSpPr>
          <p:spPr>
            <a:xfrm>
              <a:off x="8872081" y="3838500"/>
              <a:ext cx="1578383"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endParaRPr lang="vi-VN" sz="2800" dirty="0">
                <a:solidFill>
                  <a:schemeClr val="tx1"/>
                </a:solidFill>
              </a:endParaRPr>
            </a:p>
          </p:txBody>
        </p:sp>
        <p:cxnSp>
          <p:nvCxnSpPr>
            <p:cNvPr id="41" name="Straight Arrow Connector 40">
              <a:extLst>
                <a:ext uri="{FF2B5EF4-FFF2-40B4-BE49-F238E27FC236}">
                  <a16:creationId xmlns:a16="http://schemas.microsoft.com/office/drawing/2014/main" id="{9BE43D0D-5481-4EF8-8A2C-C9276A7BCFC5}"/>
                </a:ext>
              </a:extLst>
            </p:cNvPr>
            <p:cNvCxnSpPr/>
            <p:nvPr/>
          </p:nvCxnSpPr>
          <p:spPr>
            <a:xfrm>
              <a:off x="317182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61EED12-17DB-4711-BDF4-8192163C8FD9}"/>
                </a:ext>
              </a:extLst>
            </p:cNvPr>
            <p:cNvCxnSpPr/>
            <p:nvPr/>
          </p:nvCxnSpPr>
          <p:spPr>
            <a:xfrm>
              <a:off x="5584070"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D5796D2-5359-43E8-A25F-25A278006BA0}"/>
                </a:ext>
              </a:extLst>
            </p:cNvPr>
            <p:cNvCxnSpPr/>
            <p:nvPr/>
          </p:nvCxnSpPr>
          <p:spPr>
            <a:xfrm>
              <a:off x="799631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1D6CFD-C238-430F-BCBE-B52ECD924E30}"/>
                </a:ext>
              </a:extLst>
            </p:cNvPr>
            <p:cNvSpPr txBox="1"/>
            <p:nvPr/>
          </p:nvSpPr>
          <p:spPr>
            <a:xfrm>
              <a:off x="3291790" y="3973859"/>
              <a:ext cx="694421" cy="523220"/>
            </a:xfrm>
            <a:prstGeom prst="rect">
              <a:avLst/>
            </a:prstGeom>
            <a:noFill/>
          </p:spPr>
          <p:txBody>
            <a:bodyPr wrap="none" rtlCol="0">
              <a:spAutoFit/>
            </a:bodyPr>
            <a:lstStyle/>
            <a:p>
              <a:r>
                <a:rPr lang="en-US" sz="2800" dirty="0"/>
                <a:t>+ 4</a:t>
              </a:r>
              <a:endParaRPr lang="vi-VN" sz="2800" dirty="0"/>
            </a:p>
          </p:txBody>
        </p:sp>
        <p:sp>
          <p:nvSpPr>
            <p:cNvPr id="45" name="TextBox 44">
              <a:extLst>
                <a:ext uri="{FF2B5EF4-FFF2-40B4-BE49-F238E27FC236}">
                  <a16:creationId xmlns:a16="http://schemas.microsoft.com/office/drawing/2014/main" id="{11C5AF51-0ACC-4002-A7D7-7939C524CFAF}"/>
                </a:ext>
              </a:extLst>
            </p:cNvPr>
            <p:cNvSpPr txBox="1"/>
            <p:nvPr/>
          </p:nvSpPr>
          <p:spPr>
            <a:xfrm>
              <a:off x="5698994" y="3973859"/>
              <a:ext cx="684803" cy="523220"/>
            </a:xfrm>
            <a:prstGeom prst="rect">
              <a:avLst/>
            </a:prstGeom>
            <a:noFill/>
          </p:spPr>
          <p:txBody>
            <a:bodyPr wrap="none" rtlCol="0">
              <a:spAutoFit/>
            </a:bodyPr>
            <a:lstStyle/>
            <a:p>
              <a:r>
                <a:rPr lang="en-US" sz="2800" dirty="0"/>
                <a:t>– 7</a:t>
              </a:r>
              <a:endParaRPr lang="vi-VN" sz="2800" dirty="0"/>
            </a:p>
          </p:txBody>
        </p:sp>
        <p:sp>
          <p:nvSpPr>
            <p:cNvPr id="46" name="TextBox 45">
              <a:extLst>
                <a:ext uri="{FF2B5EF4-FFF2-40B4-BE49-F238E27FC236}">
                  <a16:creationId xmlns:a16="http://schemas.microsoft.com/office/drawing/2014/main" id="{9A34D356-2A36-4FAA-8482-32786756F59E}"/>
                </a:ext>
              </a:extLst>
            </p:cNvPr>
            <p:cNvSpPr txBox="1"/>
            <p:nvPr/>
          </p:nvSpPr>
          <p:spPr>
            <a:xfrm>
              <a:off x="7978575" y="3954134"/>
              <a:ext cx="984565" cy="523220"/>
            </a:xfrm>
            <a:prstGeom prst="rect">
              <a:avLst/>
            </a:prstGeom>
            <a:noFill/>
          </p:spPr>
          <p:txBody>
            <a:bodyPr wrap="none" rtlCol="0">
              <a:spAutoFit/>
            </a:bodyPr>
            <a:lstStyle/>
            <a:p>
              <a:r>
                <a:rPr lang="en-US" sz="2800" dirty="0"/>
                <a:t>– 26 </a:t>
              </a:r>
              <a:endParaRPr lang="vi-VN" sz="2800" dirty="0"/>
            </a:p>
          </p:txBody>
        </p:sp>
      </p:grpSp>
      <p:sp>
        <p:nvSpPr>
          <p:cNvPr id="47" name="Octagon 46">
            <a:extLst>
              <a:ext uri="{FF2B5EF4-FFF2-40B4-BE49-F238E27FC236}">
                <a16:creationId xmlns:a16="http://schemas.microsoft.com/office/drawing/2014/main" id="{4DE720FD-9077-44F1-A489-934ADE66B349}"/>
              </a:ext>
            </a:extLst>
          </p:cNvPr>
          <p:cNvSpPr/>
          <p:nvPr/>
        </p:nvSpPr>
        <p:spPr>
          <a:xfrm>
            <a:off x="4193739" y="4677093"/>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92</a:t>
            </a:r>
            <a:endParaRPr lang="vi-VN" sz="2800" b="1" dirty="0">
              <a:solidFill>
                <a:srgbClr val="FF0000"/>
              </a:solidFill>
            </a:endParaRPr>
          </a:p>
        </p:txBody>
      </p:sp>
      <p:sp>
        <p:nvSpPr>
          <p:cNvPr id="48" name="Star: 12 Points 47">
            <a:extLst>
              <a:ext uri="{FF2B5EF4-FFF2-40B4-BE49-F238E27FC236}">
                <a16:creationId xmlns:a16="http://schemas.microsoft.com/office/drawing/2014/main" id="{57D03671-BCD0-4479-99C8-1D84C3887752}"/>
              </a:ext>
            </a:extLst>
          </p:cNvPr>
          <p:cNvSpPr/>
          <p:nvPr/>
        </p:nvSpPr>
        <p:spPr>
          <a:xfrm>
            <a:off x="6623959" y="4569282"/>
            <a:ext cx="1295384"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85</a:t>
            </a:r>
            <a:endParaRPr lang="vi-VN" sz="2800" b="1" dirty="0">
              <a:solidFill>
                <a:srgbClr val="FF0000"/>
              </a:solidFill>
            </a:endParaRPr>
          </a:p>
        </p:txBody>
      </p:sp>
      <p:sp>
        <p:nvSpPr>
          <p:cNvPr id="49" name="Star: 5 Points 48">
            <a:extLst>
              <a:ext uri="{FF2B5EF4-FFF2-40B4-BE49-F238E27FC236}">
                <a16:creationId xmlns:a16="http://schemas.microsoft.com/office/drawing/2014/main" id="{5699268A-2ADF-4EF8-9C6C-863EFC05DF5C}"/>
              </a:ext>
            </a:extLst>
          </p:cNvPr>
          <p:cNvSpPr/>
          <p:nvPr/>
        </p:nvSpPr>
        <p:spPr>
          <a:xfrm>
            <a:off x="8861448" y="4433923"/>
            <a:ext cx="1578383"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59</a:t>
            </a:r>
            <a:endParaRPr lang="vi-VN" sz="2800" b="1" dirty="0">
              <a:solidFill>
                <a:srgbClr val="FF0000"/>
              </a:solidFill>
            </a:endParaRPr>
          </a:p>
        </p:txBody>
      </p:sp>
    </p:spTree>
    <p:extLst>
      <p:ext uri="{BB962C8B-B14F-4D97-AF65-F5344CB8AC3E}">
        <p14:creationId xmlns:p14="http://schemas.microsoft.com/office/powerpoint/2010/main" val="38341137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37"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outVertical)">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p:cTn id="88" dur="500" fill="hold"/>
                                        <p:tgtEl>
                                          <p:spTgt spid="48"/>
                                        </p:tgtEl>
                                        <p:attrNameLst>
                                          <p:attrName>ppt_w</p:attrName>
                                        </p:attrNameLst>
                                      </p:cBhvr>
                                      <p:tavLst>
                                        <p:tav tm="0">
                                          <p:val>
                                            <p:fltVal val="0"/>
                                          </p:val>
                                        </p:tav>
                                        <p:tav tm="100000">
                                          <p:val>
                                            <p:strVal val="#ppt_w"/>
                                          </p:val>
                                        </p:tav>
                                      </p:tavLst>
                                    </p:anim>
                                    <p:anim calcmode="lin" valueType="num">
                                      <p:cBhvr>
                                        <p:cTn id="89" dur="500" fill="hold"/>
                                        <p:tgtEl>
                                          <p:spTgt spid="48"/>
                                        </p:tgtEl>
                                        <p:attrNameLst>
                                          <p:attrName>ppt_h</p:attrName>
                                        </p:attrNameLst>
                                      </p:cBhvr>
                                      <p:tavLst>
                                        <p:tav tm="0">
                                          <p:val>
                                            <p:fltVal val="0"/>
                                          </p:val>
                                        </p:tav>
                                        <p:tav tm="100000">
                                          <p:val>
                                            <p:strVal val="#ppt_h"/>
                                          </p:val>
                                        </p:tav>
                                      </p:tavLst>
                                    </p:anim>
                                    <p:animEffect transition="in" filter="fade">
                                      <p:cBhvr>
                                        <p:cTn id="90" dur="500"/>
                                        <p:tgtEl>
                                          <p:spTgt spid="4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p:cTn id="95" dur="500" fill="hold"/>
                                        <p:tgtEl>
                                          <p:spTgt spid="49"/>
                                        </p:tgtEl>
                                        <p:attrNameLst>
                                          <p:attrName>ppt_w</p:attrName>
                                        </p:attrNameLst>
                                      </p:cBhvr>
                                      <p:tavLst>
                                        <p:tav tm="0">
                                          <p:val>
                                            <p:fltVal val="0"/>
                                          </p:val>
                                        </p:tav>
                                        <p:tav tm="100000">
                                          <p:val>
                                            <p:strVal val="#ppt_w"/>
                                          </p:val>
                                        </p:tav>
                                      </p:tavLst>
                                    </p:anim>
                                    <p:anim calcmode="lin" valueType="num">
                                      <p:cBhvr>
                                        <p:cTn id="96" dur="500" fill="hold"/>
                                        <p:tgtEl>
                                          <p:spTgt spid="49"/>
                                        </p:tgtEl>
                                        <p:attrNameLst>
                                          <p:attrName>ppt_h</p:attrName>
                                        </p:attrNameLst>
                                      </p:cBhvr>
                                      <p:tavLst>
                                        <p:tav tm="0">
                                          <p:val>
                                            <p:fltVal val="0"/>
                                          </p:val>
                                        </p:tav>
                                        <p:tav tm="100000">
                                          <p:val>
                                            <p:strVal val="#ppt_h"/>
                                          </p:val>
                                        </p:tav>
                                      </p:tavLst>
                                    </p:anim>
                                    <p:animEffect transition="in" filter="fade">
                                      <p:cBhvr>
                                        <p:cTn id="9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6" grpId="0"/>
      <p:bldP spid="27" grpId="0"/>
      <p:bldP spid="28" grpId="0"/>
      <p:bldP spid="29" grpId="0"/>
      <p:bldP spid="30" grpId="0" animBg="1"/>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7854A615-62F7-4BE2-AC8F-0BA2A89F3F2A}"/>
              </a:ext>
            </a:extLst>
          </p:cNvPr>
          <p:cNvPicPr>
            <a:picLocks noChangeAspect="1" noChangeArrowheads="1"/>
          </p:cNvPicPr>
          <p:nvPr/>
        </p:nvPicPr>
        <p:blipFill>
          <a:blip r:embed="rId2" cstate="print"/>
          <a:srcRect/>
          <a:stretch>
            <a:fillRect/>
          </a:stretch>
        </p:blipFill>
        <p:spPr bwMode="auto">
          <a:xfrm>
            <a:off x="730152" y="465972"/>
            <a:ext cx="2237784" cy="863493"/>
          </a:xfrm>
          <a:prstGeom prst="rect">
            <a:avLst/>
          </a:prstGeom>
          <a:noFill/>
        </p:spPr>
      </p:pic>
      <p:sp>
        <p:nvSpPr>
          <p:cNvPr id="3" name="Oval 2">
            <a:extLst>
              <a:ext uri="{FF2B5EF4-FFF2-40B4-BE49-F238E27FC236}">
                <a16:creationId xmlns:a16="http://schemas.microsoft.com/office/drawing/2014/main" id="{E7E1F54A-C673-4AD7-BB7D-31B1465CB81E}"/>
              </a:ext>
            </a:extLst>
          </p:cNvPr>
          <p:cNvSpPr/>
          <p:nvPr/>
        </p:nvSpPr>
        <p:spPr>
          <a:xfrm>
            <a:off x="939248" y="162716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49A9447F-27F1-4DA9-9F61-368946677E22}"/>
              </a:ext>
            </a:extLst>
          </p:cNvPr>
          <p:cNvSpPr txBox="1"/>
          <p:nvPr/>
        </p:nvSpPr>
        <p:spPr>
          <a:xfrm>
            <a:off x="1376571" y="1627168"/>
            <a:ext cx="4070072" cy="1938992"/>
          </a:xfrm>
          <a:prstGeom prst="rect">
            <a:avLst/>
          </a:prstGeom>
          <a:noFill/>
        </p:spPr>
        <p:txBody>
          <a:bodyPr wrap="square" rtlCol="0">
            <a:spAutoFit/>
          </a:bodyPr>
          <a:lstStyle/>
          <a:p>
            <a:pPr algn="just"/>
            <a:r>
              <a:rPr lang="vi-VN" sz="2400" dirty="0"/>
              <a:t>Cầu thang lên nhà sóc có tất cả 32 bậc thang. Sóc đã leo được 9 bậc thang. Hỏi sóc cần leo thêm bao nhiêu bậc thang nữa để vào nhà?</a:t>
            </a:r>
          </a:p>
        </p:txBody>
      </p:sp>
      <p:pic>
        <p:nvPicPr>
          <p:cNvPr id="5" name="Picture 4">
            <a:extLst>
              <a:ext uri="{FF2B5EF4-FFF2-40B4-BE49-F238E27FC236}">
                <a16:creationId xmlns:a16="http://schemas.microsoft.com/office/drawing/2014/main" id="{EF536E09-72DE-4C7C-B14F-A4EC9F661AB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46643" y="486336"/>
            <a:ext cx="5667375" cy="3810000"/>
          </a:xfrm>
          <a:prstGeom prst="rect">
            <a:avLst/>
          </a:prstGeom>
        </p:spPr>
      </p:pic>
      <p:sp>
        <p:nvSpPr>
          <p:cNvPr id="6" name="TextBox 5">
            <a:extLst>
              <a:ext uri="{FF2B5EF4-FFF2-40B4-BE49-F238E27FC236}">
                <a16:creationId xmlns:a16="http://schemas.microsoft.com/office/drawing/2014/main" id="{804BC41F-211B-4BDD-BC16-789F3FE8A40B}"/>
              </a:ext>
            </a:extLst>
          </p:cNvPr>
          <p:cNvSpPr txBox="1"/>
          <p:nvPr/>
        </p:nvSpPr>
        <p:spPr>
          <a:xfrm>
            <a:off x="4286937" y="4127101"/>
            <a:ext cx="1551369" cy="523220"/>
          </a:xfrm>
          <a:prstGeom prst="rect">
            <a:avLst/>
          </a:prstGeom>
          <a:noFill/>
        </p:spPr>
        <p:txBody>
          <a:bodyPr wrap="square" rtlCol="0">
            <a:spAutoFit/>
          </a:bodyPr>
          <a:lstStyle/>
          <a:p>
            <a:pPr algn="ctr"/>
            <a:r>
              <a:rPr lang="vi-VN" sz="2800" i="1" dirty="0"/>
              <a:t>Bài giải</a:t>
            </a:r>
          </a:p>
        </p:txBody>
      </p:sp>
      <p:sp>
        <p:nvSpPr>
          <p:cNvPr id="7" name="TextBox 6">
            <a:extLst>
              <a:ext uri="{FF2B5EF4-FFF2-40B4-BE49-F238E27FC236}">
                <a16:creationId xmlns:a16="http://schemas.microsoft.com/office/drawing/2014/main" id="{8BDCAEC7-10C8-4E12-AB59-54E8F3D3FED8}"/>
              </a:ext>
            </a:extLst>
          </p:cNvPr>
          <p:cNvSpPr txBox="1"/>
          <p:nvPr/>
        </p:nvSpPr>
        <p:spPr>
          <a:xfrm>
            <a:off x="1205248" y="4650321"/>
            <a:ext cx="8509295" cy="523220"/>
          </a:xfrm>
          <a:prstGeom prst="rect">
            <a:avLst/>
          </a:prstGeom>
          <a:noFill/>
        </p:spPr>
        <p:txBody>
          <a:bodyPr wrap="square" rtlCol="0">
            <a:spAutoFit/>
          </a:bodyPr>
          <a:lstStyle/>
          <a:p>
            <a:pPr algn="ctr"/>
            <a:r>
              <a:rPr lang="vi-VN" sz="2800" dirty="0">
                <a:solidFill>
                  <a:srgbClr val="FF0000"/>
                </a:solidFill>
              </a:rPr>
              <a:t>Sóc cần leo thêm số bậc thang nữa để vào nhà là:</a:t>
            </a:r>
          </a:p>
        </p:txBody>
      </p:sp>
      <p:sp>
        <p:nvSpPr>
          <p:cNvPr id="8" name="TextBox 7">
            <a:extLst>
              <a:ext uri="{FF2B5EF4-FFF2-40B4-BE49-F238E27FC236}">
                <a16:creationId xmlns:a16="http://schemas.microsoft.com/office/drawing/2014/main" id="{36FB9FEB-4B72-4979-BBB4-EBC6EE55B06B}"/>
              </a:ext>
            </a:extLst>
          </p:cNvPr>
          <p:cNvSpPr txBox="1"/>
          <p:nvPr/>
        </p:nvSpPr>
        <p:spPr>
          <a:xfrm>
            <a:off x="2647282" y="5208310"/>
            <a:ext cx="5065485" cy="523220"/>
          </a:xfrm>
          <a:prstGeom prst="rect">
            <a:avLst/>
          </a:prstGeom>
          <a:noFill/>
        </p:spPr>
        <p:txBody>
          <a:bodyPr wrap="square" rtlCol="0">
            <a:spAutoFit/>
          </a:bodyPr>
          <a:lstStyle/>
          <a:p>
            <a:pPr algn="ctr"/>
            <a:r>
              <a:rPr lang="vi-VN" sz="2800" dirty="0">
                <a:solidFill>
                  <a:srgbClr val="FF0000"/>
                </a:solidFill>
              </a:rPr>
              <a:t>32 – 9 = 23 (bậc)</a:t>
            </a:r>
          </a:p>
        </p:txBody>
      </p:sp>
      <p:sp>
        <p:nvSpPr>
          <p:cNvPr id="9" name="TextBox 8">
            <a:extLst>
              <a:ext uri="{FF2B5EF4-FFF2-40B4-BE49-F238E27FC236}">
                <a16:creationId xmlns:a16="http://schemas.microsoft.com/office/drawing/2014/main" id="{4AC30172-F78E-44A9-A70A-32DEEE2E5B89}"/>
              </a:ext>
            </a:extLst>
          </p:cNvPr>
          <p:cNvSpPr txBox="1"/>
          <p:nvPr/>
        </p:nvSpPr>
        <p:spPr>
          <a:xfrm>
            <a:off x="3781443" y="5731530"/>
            <a:ext cx="4779461" cy="523220"/>
          </a:xfrm>
          <a:prstGeom prst="rect">
            <a:avLst/>
          </a:prstGeom>
          <a:noFill/>
        </p:spPr>
        <p:txBody>
          <a:bodyPr wrap="square" rtlCol="0">
            <a:spAutoFit/>
          </a:bodyPr>
          <a:lstStyle/>
          <a:p>
            <a:pPr algn="r"/>
            <a:r>
              <a:rPr lang="vi-VN" sz="2800" dirty="0">
                <a:solidFill>
                  <a:srgbClr val="FF0000"/>
                </a:solidFill>
              </a:rPr>
              <a:t>Đáp số</a:t>
            </a:r>
            <a:r>
              <a:rPr lang="vi-VN" sz="2800">
                <a:solidFill>
                  <a:srgbClr val="FF0000"/>
                </a:solidFill>
              </a:rPr>
              <a:t>: 23 bậc thang.</a:t>
            </a:r>
            <a:endParaRPr lang="vi-VN" sz="2800" dirty="0">
              <a:solidFill>
                <a:srgbClr val="FF0000"/>
              </a:solidFill>
            </a:endParaRPr>
          </a:p>
        </p:txBody>
      </p:sp>
    </p:spTree>
    <p:extLst>
      <p:ext uri="{BB962C8B-B14F-4D97-AF65-F5344CB8AC3E}">
        <p14:creationId xmlns:p14="http://schemas.microsoft.com/office/powerpoint/2010/main" val="1667448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AD22E5C-0F2D-4F96-81AC-D33267A2D0A4}"/>
              </a:ext>
            </a:extLst>
          </p:cNvPr>
          <p:cNvSpPr/>
          <p:nvPr/>
        </p:nvSpPr>
        <p:spPr>
          <a:xfrm>
            <a:off x="2967936" y="70939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3" name="TextBox 2">
            <a:extLst>
              <a:ext uri="{FF2B5EF4-FFF2-40B4-BE49-F238E27FC236}">
                <a16:creationId xmlns:a16="http://schemas.microsoft.com/office/drawing/2014/main" id="{1BB0104F-CFF3-4E3C-A3E6-7AB987C812DA}"/>
              </a:ext>
            </a:extLst>
          </p:cNvPr>
          <p:cNvSpPr txBox="1"/>
          <p:nvPr/>
        </p:nvSpPr>
        <p:spPr>
          <a:xfrm>
            <a:off x="3405259" y="709395"/>
            <a:ext cx="7580794" cy="461665"/>
          </a:xfrm>
          <a:prstGeom prst="rect">
            <a:avLst/>
          </a:prstGeom>
          <a:noFill/>
        </p:spPr>
        <p:txBody>
          <a:bodyPr wrap="square" rtlCol="0">
            <a:spAutoFit/>
          </a:bodyPr>
          <a:lstStyle/>
          <a:p>
            <a:r>
              <a:rPr lang="vi-VN" sz="2400" dirty="0"/>
              <a:t>Chọn câu trả lời đúng.</a:t>
            </a:r>
          </a:p>
        </p:txBody>
      </p:sp>
      <p:pic>
        <p:nvPicPr>
          <p:cNvPr id="4" name="Picture 3" descr="C:\Users\TUAN\Downloads\Luyện tập 1.png">
            <a:extLst>
              <a:ext uri="{FF2B5EF4-FFF2-40B4-BE49-F238E27FC236}">
                <a16:creationId xmlns:a16="http://schemas.microsoft.com/office/drawing/2014/main" id="{76E8E413-2E8F-4842-A050-44300860F198}"/>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pic>
        <p:nvPicPr>
          <p:cNvPr id="5" name="Picture 4">
            <a:extLst>
              <a:ext uri="{FF2B5EF4-FFF2-40B4-BE49-F238E27FC236}">
                <a16:creationId xmlns:a16="http://schemas.microsoft.com/office/drawing/2014/main" id="{B643FACB-B5EC-4CB5-9EEF-9A83C6CBBBBC}"/>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57820" y="2163657"/>
            <a:ext cx="7307954" cy="4304551"/>
          </a:xfrm>
          <a:prstGeom prst="rect">
            <a:avLst/>
          </a:prstGeom>
        </p:spPr>
      </p:pic>
      <p:grpSp>
        <p:nvGrpSpPr>
          <p:cNvPr id="6" name="Group 5">
            <a:extLst>
              <a:ext uri="{FF2B5EF4-FFF2-40B4-BE49-F238E27FC236}">
                <a16:creationId xmlns:a16="http://schemas.microsoft.com/office/drawing/2014/main" id="{27A91ACB-5800-4DD9-ADE5-B2C9A81C182D}"/>
              </a:ext>
            </a:extLst>
          </p:cNvPr>
          <p:cNvGrpSpPr/>
          <p:nvPr/>
        </p:nvGrpSpPr>
        <p:grpSpPr>
          <a:xfrm>
            <a:off x="866165" y="1527300"/>
            <a:ext cx="2101771" cy="957566"/>
            <a:chOff x="2641600" y="2733430"/>
            <a:chExt cx="1553428" cy="957566"/>
          </a:xfrm>
        </p:grpSpPr>
        <p:sp>
          <p:nvSpPr>
            <p:cNvPr id="7" name="Speech Bubble: Oval 6">
              <a:extLst>
                <a:ext uri="{FF2B5EF4-FFF2-40B4-BE49-F238E27FC236}">
                  <a16:creationId xmlns:a16="http://schemas.microsoft.com/office/drawing/2014/main" id="{B09BE070-B22B-4084-83F1-73B3BF18B8AD}"/>
                </a:ext>
              </a:extLst>
            </p:cNvPr>
            <p:cNvSpPr/>
            <p:nvPr/>
          </p:nvSpPr>
          <p:spPr>
            <a:xfrm>
              <a:off x="2641600" y="2733430"/>
              <a:ext cx="1534245" cy="957566"/>
            </a:xfrm>
            <a:prstGeom prst="wedgeEllipseCallout">
              <a:avLst>
                <a:gd name="adj1" fmla="val 26996"/>
                <a:gd name="adj2" fmla="val 77663"/>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81472859-EA2C-423F-9B1B-A355C6479153}"/>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20</a:t>
              </a:r>
            </a:p>
            <a:p>
              <a:pPr algn="ctr"/>
              <a:r>
                <a:rPr lang="vi-VN" sz="2400" i="1" dirty="0">
                  <a:latin typeface="Arial" panose="020B0604020202020204" pitchFamily="34" charset="0"/>
                  <a:cs typeface="Arial" panose="020B0604020202020204" pitchFamily="34" charset="0"/>
                </a:rPr>
                <a:t>cái nhãn vở.</a:t>
              </a:r>
            </a:p>
          </p:txBody>
        </p:sp>
      </p:grpSp>
      <p:grpSp>
        <p:nvGrpSpPr>
          <p:cNvPr id="9" name="Group 8">
            <a:extLst>
              <a:ext uri="{FF2B5EF4-FFF2-40B4-BE49-F238E27FC236}">
                <a16:creationId xmlns:a16="http://schemas.microsoft.com/office/drawing/2014/main" id="{3F473CCF-F138-4D42-8435-A8BA0CD2E1C0}"/>
              </a:ext>
            </a:extLst>
          </p:cNvPr>
          <p:cNvGrpSpPr/>
          <p:nvPr/>
        </p:nvGrpSpPr>
        <p:grpSpPr>
          <a:xfrm>
            <a:off x="3239129" y="1328634"/>
            <a:ext cx="2101771" cy="957566"/>
            <a:chOff x="2641600" y="2733430"/>
            <a:chExt cx="1553428" cy="957566"/>
          </a:xfrm>
        </p:grpSpPr>
        <p:sp>
          <p:nvSpPr>
            <p:cNvPr id="10" name="Speech Bubble: Oval 9">
              <a:extLst>
                <a:ext uri="{FF2B5EF4-FFF2-40B4-BE49-F238E27FC236}">
                  <a16:creationId xmlns:a16="http://schemas.microsoft.com/office/drawing/2014/main" id="{356D5EE7-E7DA-4537-AF32-15F4AE0396F0}"/>
                </a:ext>
              </a:extLst>
            </p:cNvPr>
            <p:cNvSpPr/>
            <p:nvPr/>
          </p:nvSpPr>
          <p:spPr>
            <a:xfrm>
              <a:off x="2641600" y="2733430"/>
              <a:ext cx="1534245" cy="957566"/>
            </a:xfrm>
            <a:prstGeom prst="wedgeEllipseCallout">
              <a:avLst>
                <a:gd name="adj1" fmla="val 8801"/>
                <a:gd name="adj2" fmla="val 88042"/>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E70143-002E-4AC9-BD0E-2AE758A7813C}"/>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15</a:t>
              </a:r>
            </a:p>
            <a:p>
              <a:pPr algn="ctr"/>
              <a:r>
                <a:rPr lang="vi-VN" sz="2400" i="1" dirty="0">
                  <a:latin typeface="Arial" panose="020B0604020202020204" pitchFamily="34" charset="0"/>
                  <a:cs typeface="Arial" panose="020B0604020202020204" pitchFamily="34" charset="0"/>
                </a:rPr>
                <a:t>cái nhãn vở.</a:t>
              </a:r>
            </a:p>
          </p:txBody>
        </p:sp>
      </p:grpSp>
      <p:grpSp>
        <p:nvGrpSpPr>
          <p:cNvPr id="12" name="Group 11">
            <a:extLst>
              <a:ext uri="{FF2B5EF4-FFF2-40B4-BE49-F238E27FC236}">
                <a16:creationId xmlns:a16="http://schemas.microsoft.com/office/drawing/2014/main" id="{8C1DFE00-0AC8-4273-BD1B-4192549194B0}"/>
              </a:ext>
            </a:extLst>
          </p:cNvPr>
          <p:cNvGrpSpPr/>
          <p:nvPr/>
        </p:nvGrpSpPr>
        <p:grpSpPr>
          <a:xfrm>
            <a:off x="5666271" y="1095893"/>
            <a:ext cx="3066108" cy="1890424"/>
            <a:chOff x="2641599" y="2733429"/>
            <a:chExt cx="2266174" cy="1890424"/>
          </a:xfrm>
        </p:grpSpPr>
        <p:sp>
          <p:nvSpPr>
            <p:cNvPr id="13" name="Speech Bubble: Oval 12">
              <a:extLst>
                <a:ext uri="{FF2B5EF4-FFF2-40B4-BE49-F238E27FC236}">
                  <a16:creationId xmlns:a16="http://schemas.microsoft.com/office/drawing/2014/main" id="{DAC67B9C-0143-4F2B-B794-0D492D4DA5E5}"/>
                </a:ext>
              </a:extLst>
            </p:cNvPr>
            <p:cNvSpPr/>
            <p:nvPr/>
          </p:nvSpPr>
          <p:spPr>
            <a:xfrm>
              <a:off x="2641599" y="2733429"/>
              <a:ext cx="2266174" cy="1890424"/>
            </a:xfrm>
            <a:prstGeom prst="wedgeEllipseCallout">
              <a:avLst>
                <a:gd name="adj1" fmla="val -21670"/>
                <a:gd name="adj2" fmla="val 93300"/>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CA40428C-5C9F-416D-AF04-023A3787C95F}"/>
                </a:ext>
              </a:extLst>
            </p:cNvPr>
            <p:cNvSpPr txBox="1"/>
            <p:nvPr/>
          </p:nvSpPr>
          <p:spPr>
            <a:xfrm>
              <a:off x="2860672" y="2910996"/>
              <a:ext cx="1873272" cy="1569660"/>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Số nhãn vở của tớ nhiều hơn của Nam nhưng ít hơn của Mai.</a:t>
              </a:r>
            </a:p>
          </p:txBody>
        </p:sp>
      </p:grpSp>
      <p:sp>
        <p:nvSpPr>
          <p:cNvPr id="15" name="TextBox 14">
            <a:extLst>
              <a:ext uri="{FF2B5EF4-FFF2-40B4-BE49-F238E27FC236}">
                <a16:creationId xmlns:a16="http://schemas.microsoft.com/office/drawing/2014/main" id="{2FC4407E-284C-4485-8040-93E62BA33F3D}"/>
              </a:ext>
            </a:extLst>
          </p:cNvPr>
          <p:cNvSpPr txBox="1"/>
          <p:nvPr/>
        </p:nvSpPr>
        <p:spPr>
          <a:xfrm>
            <a:off x="7478186" y="3043724"/>
            <a:ext cx="3673518" cy="1200329"/>
          </a:xfrm>
          <a:prstGeom prst="rect">
            <a:avLst/>
          </a:prstGeom>
          <a:noFill/>
        </p:spPr>
        <p:txBody>
          <a:bodyPr wrap="square" rtlCol="0">
            <a:spAutoFit/>
          </a:bodyPr>
          <a:lstStyle/>
          <a:p>
            <a:pPr algn="just"/>
            <a:r>
              <a:rPr lang="vi-VN" sz="2400" dirty="0"/>
              <a:t>Kết quả của phép tính nào sau đây là số nhãn vở của Rô-bốt?</a:t>
            </a:r>
          </a:p>
        </p:txBody>
      </p:sp>
      <p:sp>
        <p:nvSpPr>
          <p:cNvPr id="16" name="TextBox 15">
            <a:extLst>
              <a:ext uri="{FF2B5EF4-FFF2-40B4-BE49-F238E27FC236}">
                <a16:creationId xmlns:a16="http://schemas.microsoft.com/office/drawing/2014/main" id="{A849FADA-E62C-4BBE-BBB3-102C4AF792FB}"/>
              </a:ext>
            </a:extLst>
          </p:cNvPr>
          <p:cNvSpPr txBox="1"/>
          <p:nvPr/>
        </p:nvSpPr>
        <p:spPr>
          <a:xfrm>
            <a:off x="7860185" y="4078534"/>
            <a:ext cx="1558440" cy="2193677"/>
          </a:xfrm>
          <a:prstGeom prst="rect">
            <a:avLst/>
          </a:prstGeom>
          <a:noFill/>
        </p:spPr>
        <p:txBody>
          <a:bodyPr wrap="none" rtlCol="0">
            <a:spAutoFit/>
          </a:bodyPr>
          <a:lstStyle/>
          <a:p>
            <a:pPr marL="342900" indent="-342900">
              <a:lnSpc>
                <a:spcPct val="200000"/>
              </a:lnSpc>
              <a:buClr>
                <a:srgbClr val="DF1BA7"/>
              </a:buClr>
              <a:buAutoNum type="alphaUcPeriod"/>
            </a:pPr>
            <a:r>
              <a:rPr lang="vi-VN" sz="2400" dirty="0"/>
              <a:t>32 – 17</a:t>
            </a:r>
          </a:p>
          <a:p>
            <a:pPr marL="342900" indent="-342900">
              <a:lnSpc>
                <a:spcPct val="200000"/>
              </a:lnSpc>
              <a:buClr>
                <a:srgbClr val="DF1BA7"/>
              </a:buClr>
              <a:buAutoNum type="alphaUcPeriod"/>
            </a:pPr>
            <a:r>
              <a:rPr lang="vi-VN" sz="2400" dirty="0"/>
              <a:t>62 – 42</a:t>
            </a:r>
          </a:p>
          <a:p>
            <a:pPr marL="342900" indent="-342900">
              <a:lnSpc>
                <a:spcPct val="200000"/>
              </a:lnSpc>
              <a:buClr>
                <a:srgbClr val="DF1BA7"/>
              </a:buClr>
              <a:buAutoNum type="alphaUcPeriod"/>
            </a:pPr>
            <a:r>
              <a:rPr lang="vi-VN" sz="2400" dirty="0"/>
              <a:t>51 – 33</a:t>
            </a:r>
          </a:p>
        </p:txBody>
      </p:sp>
      <p:grpSp>
        <p:nvGrpSpPr>
          <p:cNvPr id="17" name="Group 16">
            <a:extLst>
              <a:ext uri="{FF2B5EF4-FFF2-40B4-BE49-F238E27FC236}">
                <a16:creationId xmlns:a16="http://schemas.microsoft.com/office/drawing/2014/main" id="{F678EA18-ADE6-4270-AE00-591E52D7C25B}"/>
              </a:ext>
            </a:extLst>
          </p:cNvPr>
          <p:cNvGrpSpPr/>
          <p:nvPr/>
        </p:nvGrpSpPr>
        <p:grpSpPr>
          <a:xfrm>
            <a:off x="9513036" y="4258981"/>
            <a:ext cx="793899" cy="585121"/>
            <a:chOff x="1750173" y="2926500"/>
            <a:chExt cx="793899" cy="585121"/>
          </a:xfrm>
        </p:grpSpPr>
        <p:sp>
          <p:nvSpPr>
            <p:cNvPr id="18" name="Oval 17">
              <a:extLst>
                <a:ext uri="{FF2B5EF4-FFF2-40B4-BE49-F238E27FC236}">
                  <a16:creationId xmlns:a16="http://schemas.microsoft.com/office/drawing/2014/main" id="{14BF459E-4DAF-4362-98C2-E9E95CE2D704}"/>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19" name="TextBox 18">
              <a:extLst>
                <a:ext uri="{FF2B5EF4-FFF2-40B4-BE49-F238E27FC236}">
                  <a16:creationId xmlns:a16="http://schemas.microsoft.com/office/drawing/2014/main" id="{A6A398FE-CC45-461D-95EA-4EA5876FA557}"/>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15</a:t>
              </a:r>
              <a:endParaRPr lang="vi-VN" sz="2800" b="1" dirty="0">
                <a:solidFill>
                  <a:srgbClr val="FF0000"/>
                </a:solidFill>
              </a:endParaRPr>
            </a:p>
          </p:txBody>
        </p:sp>
      </p:grpSp>
      <p:grpSp>
        <p:nvGrpSpPr>
          <p:cNvPr id="20" name="Group 19">
            <a:extLst>
              <a:ext uri="{FF2B5EF4-FFF2-40B4-BE49-F238E27FC236}">
                <a16:creationId xmlns:a16="http://schemas.microsoft.com/office/drawing/2014/main" id="{88CB8972-6AD1-4CA7-9884-E07EDEA97305}"/>
              </a:ext>
            </a:extLst>
          </p:cNvPr>
          <p:cNvGrpSpPr/>
          <p:nvPr/>
        </p:nvGrpSpPr>
        <p:grpSpPr>
          <a:xfrm>
            <a:off x="9526287" y="4988226"/>
            <a:ext cx="793899" cy="585121"/>
            <a:chOff x="1750173" y="2926500"/>
            <a:chExt cx="793899" cy="585121"/>
          </a:xfrm>
        </p:grpSpPr>
        <p:sp>
          <p:nvSpPr>
            <p:cNvPr id="21" name="Oval 20">
              <a:extLst>
                <a:ext uri="{FF2B5EF4-FFF2-40B4-BE49-F238E27FC236}">
                  <a16:creationId xmlns:a16="http://schemas.microsoft.com/office/drawing/2014/main" id="{0D32B8A6-A505-4BDE-85A0-BE522BC949F2}"/>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22" name="TextBox 21">
              <a:extLst>
                <a:ext uri="{FF2B5EF4-FFF2-40B4-BE49-F238E27FC236}">
                  <a16:creationId xmlns:a16="http://schemas.microsoft.com/office/drawing/2014/main" id="{67EF3DAF-D8DF-4B3A-84B7-7173E10396E0}"/>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20</a:t>
              </a:r>
              <a:endParaRPr lang="vi-VN" sz="2800" b="1" dirty="0">
                <a:solidFill>
                  <a:srgbClr val="FF0000"/>
                </a:solidFill>
              </a:endParaRPr>
            </a:p>
          </p:txBody>
        </p:sp>
      </p:grpSp>
      <p:grpSp>
        <p:nvGrpSpPr>
          <p:cNvPr id="23" name="Group 22">
            <a:extLst>
              <a:ext uri="{FF2B5EF4-FFF2-40B4-BE49-F238E27FC236}">
                <a16:creationId xmlns:a16="http://schemas.microsoft.com/office/drawing/2014/main" id="{83822EDA-390F-41D2-86CF-A8D2AA959075}"/>
              </a:ext>
            </a:extLst>
          </p:cNvPr>
          <p:cNvGrpSpPr/>
          <p:nvPr/>
        </p:nvGrpSpPr>
        <p:grpSpPr>
          <a:xfrm>
            <a:off x="9539538" y="5693286"/>
            <a:ext cx="793899" cy="585121"/>
            <a:chOff x="1750173" y="2926500"/>
            <a:chExt cx="793899" cy="585121"/>
          </a:xfrm>
        </p:grpSpPr>
        <p:sp>
          <p:nvSpPr>
            <p:cNvPr id="24" name="Oval 23">
              <a:extLst>
                <a:ext uri="{FF2B5EF4-FFF2-40B4-BE49-F238E27FC236}">
                  <a16:creationId xmlns:a16="http://schemas.microsoft.com/office/drawing/2014/main" id="{68DB3267-846C-4109-B48C-EB4168BBA188}"/>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25" name="TextBox 24">
              <a:extLst>
                <a:ext uri="{FF2B5EF4-FFF2-40B4-BE49-F238E27FC236}">
                  <a16:creationId xmlns:a16="http://schemas.microsoft.com/office/drawing/2014/main" id="{4EF80DC0-6E11-4399-A10F-0D4CCCD679D2}"/>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18</a:t>
              </a:r>
              <a:endParaRPr lang="vi-VN" sz="2800" b="1" dirty="0">
                <a:solidFill>
                  <a:srgbClr val="FF0000"/>
                </a:solidFill>
              </a:endParaRPr>
            </a:p>
          </p:txBody>
        </p:sp>
      </p:grpSp>
      <p:sp>
        <p:nvSpPr>
          <p:cNvPr id="26" name="Oval 25">
            <a:extLst>
              <a:ext uri="{FF2B5EF4-FFF2-40B4-BE49-F238E27FC236}">
                <a16:creationId xmlns:a16="http://schemas.microsoft.com/office/drawing/2014/main" id="{9FC4EB16-CCAF-4A7D-AC93-F5AB6BAA6AAD}"/>
              </a:ext>
            </a:extLst>
          </p:cNvPr>
          <p:cNvSpPr/>
          <p:nvPr/>
        </p:nvSpPr>
        <p:spPr>
          <a:xfrm>
            <a:off x="7755601" y="5694849"/>
            <a:ext cx="583093" cy="6426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771582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p:tgtEl>
                                          <p:spTgt spid="17"/>
                                        </p:tgtEl>
                                        <p:attrNameLst>
                                          <p:attrName>ppt_x</p:attrName>
                                        </p:attrNameLst>
                                      </p:cBhvr>
                                      <p:tavLst>
                                        <p:tav tm="0">
                                          <p:val>
                                            <p:strVal val="#ppt_x-#ppt_w*1.125000"/>
                                          </p:val>
                                        </p:tav>
                                        <p:tav tm="100000">
                                          <p:val>
                                            <p:strVal val="#ppt_x"/>
                                          </p:val>
                                        </p:tav>
                                      </p:tavLst>
                                    </p:anim>
                                    <p:animEffect transition="in" filter="wipe(righ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p:tgtEl>
                                          <p:spTgt spid="20"/>
                                        </p:tgtEl>
                                        <p:attrNameLst>
                                          <p:attrName>ppt_x</p:attrName>
                                        </p:attrNameLst>
                                      </p:cBhvr>
                                      <p:tavLst>
                                        <p:tav tm="0">
                                          <p:val>
                                            <p:strVal val="#ppt_x-#ppt_w*1.125000"/>
                                          </p:val>
                                        </p:tav>
                                        <p:tav tm="100000">
                                          <p:val>
                                            <p:strVal val="#ppt_x"/>
                                          </p:val>
                                        </p:tav>
                                      </p:tavLst>
                                    </p:anim>
                                    <p:animEffect transition="in" filter="wipe(righ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p:tgtEl>
                                          <p:spTgt spid="23"/>
                                        </p:tgtEl>
                                        <p:attrNameLst>
                                          <p:attrName>ppt_x</p:attrName>
                                        </p:attrNameLst>
                                      </p:cBhvr>
                                      <p:tavLst>
                                        <p:tav tm="0">
                                          <p:val>
                                            <p:strVal val="#ppt_x-#ppt_w*1.125000"/>
                                          </p:val>
                                        </p:tav>
                                        <p:tav tm="100000">
                                          <p:val>
                                            <p:strVal val="#ppt_x"/>
                                          </p:val>
                                        </p:tav>
                                      </p:tavLst>
                                    </p:anim>
                                    <p:animEffect transition="in" filter="wipe(righ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1)">
                                      <p:cBhvr>
                                        <p:cTn id="6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p:bldP spid="16"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B97DE7E4-D3EC-410D-A0AF-C6012BBB050F}"/>
              </a:ext>
            </a:extLst>
          </p:cNvPr>
          <p:cNvPicPr>
            <a:picLocks noChangeAspect="1" noChangeArrowheads="1"/>
          </p:cNvPicPr>
          <p:nvPr/>
        </p:nvPicPr>
        <p:blipFill>
          <a:blip r:embed="rId2" cstate="print"/>
          <a:srcRect/>
          <a:stretch>
            <a:fillRect/>
          </a:stretch>
        </p:blipFill>
        <p:spPr bwMode="auto">
          <a:xfrm>
            <a:off x="741582" y="534552"/>
            <a:ext cx="2237784" cy="863493"/>
          </a:xfrm>
          <a:prstGeom prst="rect">
            <a:avLst/>
          </a:prstGeom>
          <a:noFill/>
        </p:spPr>
      </p:pic>
      <p:sp>
        <p:nvSpPr>
          <p:cNvPr id="3" name="Oval 2">
            <a:extLst>
              <a:ext uri="{FF2B5EF4-FFF2-40B4-BE49-F238E27FC236}">
                <a16:creationId xmlns:a16="http://schemas.microsoft.com/office/drawing/2014/main" id="{4C4B8EA4-84BA-4DFA-BE4D-BF7E4C56A00E}"/>
              </a:ext>
            </a:extLst>
          </p:cNvPr>
          <p:cNvSpPr/>
          <p:nvPr/>
        </p:nvSpPr>
        <p:spPr>
          <a:xfrm>
            <a:off x="950678" y="169574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sp>
        <p:nvSpPr>
          <p:cNvPr id="4" name="TextBox 3">
            <a:extLst>
              <a:ext uri="{FF2B5EF4-FFF2-40B4-BE49-F238E27FC236}">
                <a16:creationId xmlns:a16="http://schemas.microsoft.com/office/drawing/2014/main" id="{19B78045-2588-40B1-8F97-E93CD44B188E}"/>
              </a:ext>
            </a:extLst>
          </p:cNvPr>
          <p:cNvSpPr txBox="1"/>
          <p:nvPr/>
        </p:nvSpPr>
        <p:spPr>
          <a:xfrm>
            <a:off x="1388000" y="1695748"/>
            <a:ext cx="5435047" cy="1569660"/>
          </a:xfrm>
          <a:prstGeom prst="rect">
            <a:avLst/>
          </a:prstGeom>
          <a:noFill/>
        </p:spPr>
        <p:txBody>
          <a:bodyPr wrap="square" rtlCol="0">
            <a:spAutoFit/>
          </a:bodyPr>
          <a:lstStyle/>
          <a:p>
            <a:pPr algn="just"/>
            <a:r>
              <a:rPr lang="vi-VN" sz="2400" dirty="0"/>
              <a:t>Ghép hai trong ba thẻ số bên được các số có hai chữ số. Số bé nhất trong các số đó là số nào? Số lớn nhất trong các số đó là số nào?</a:t>
            </a:r>
          </a:p>
        </p:txBody>
      </p:sp>
      <p:pic>
        <p:nvPicPr>
          <p:cNvPr id="5" name="Picture 4">
            <a:extLst>
              <a:ext uri="{FF2B5EF4-FFF2-40B4-BE49-F238E27FC236}">
                <a16:creationId xmlns:a16="http://schemas.microsoft.com/office/drawing/2014/main" id="{0204C54A-30C9-403F-B898-B9C70FD6867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919473" y="840741"/>
            <a:ext cx="4488558" cy="3452078"/>
          </a:xfrm>
          <a:prstGeom prst="rect">
            <a:avLst/>
          </a:prstGeom>
        </p:spPr>
      </p:pic>
      <p:sp>
        <p:nvSpPr>
          <p:cNvPr id="6" name="Rectangle: Rounded Corners 5">
            <a:extLst>
              <a:ext uri="{FF2B5EF4-FFF2-40B4-BE49-F238E27FC236}">
                <a16:creationId xmlns:a16="http://schemas.microsoft.com/office/drawing/2014/main" id="{3288F244-FFC1-4939-9376-8927C3B33613}"/>
              </a:ext>
            </a:extLst>
          </p:cNvPr>
          <p:cNvSpPr/>
          <p:nvPr/>
        </p:nvSpPr>
        <p:spPr>
          <a:xfrm>
            <a:off x="1222698"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7" name="Rectangle: Rounded Corners 6">
            <a:extLst>
              <a:ext uri="{FF2B5EF4-FFF2-40B4-BE49-F238E27FC236}">
                <a16:creationId xmlns:a16="http://schemas.microsoft.com/office/drawing/2014/main" id="{7EAF791E-44EA-428A-9DB0-51AA2C9A6BBF}"/>
              </a:ext>
            </a:extLst>
          </p:cNvPr>
          <p:cNvSpPr/>
          <p:nvPr/>
        </p:nvSpPr>
        <p:spPr>
          <a:xfrm>
            <a:off x="2049302"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8" name="Rectangle: Rounded Corners 7">
            <a:extLst>
              <a:ext uri="{FF2B5EF4-FFF2-40B4-BE49-F238E27FC236}">
                <a16:creationId xmlns:a16="http://schemas.microsoft.com/office/drawing/2014/main" id="{383A2D0E-2472-46F9-AF24-A5CBB78D5B2B}"/>
              </a:ext>
            </a:extLst>
          </p:cNvPr>
          <p:cNvSpPr/>
          <p:nvPr/>
        </p:nvSpPr>
        <p:spPr>
          <a:xfrm>
            <a:off x="3270812"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9" name="Rectangle: Rounded Corners 8">
            <a:extLst>
              <a:ext uri="{FF2B5EF4-FFF2-40B4-BE49-F238E27FC236}">
                <a16:creationId xmlns:a16="http://schemas.microsoft.com/office/drawing/2014/main" id="{65723C35-337F-4A06-B185-594C78D56E55}"/>
              </a:ext>
            </a:extLst>
          </p:cNvPr>
          <p:cNvSpPr/>
          <p:nvPr/>
        </p:nvSpPr>
        <p:spPr>
          <a:xfrm>
            <a:off x="409741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p>
        </p:txBody>
      </p:sp>
      <p:sp>
        <p:nvSpPr>
          <p:cNvPr id="10" name="Rectangle: Rounded Corners 9">
            <a:extLst>
              <a:ext uri="{FF2B5EF4-FFF2-40B4-BE49-F238E27FC236}">
                <a16:creationId xmlns:a16="http://schemas.microsoft.com/office/drawing/2014/main" id="{3B8799C8-0F1E-4720-8626-4316D5FDCFA8}"/>
              </a:ext>
            </a:extLst>
          </p:cNvPr>
          <p:cNvSpPr/>
          <p:nvPr/>
        </p:nvSpPr>
        <p:spPr>
          <a:xfrm>
            <a:off x="531892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endParaRPr lang="vi-VN" sz="4000" dirty="0">
              <a:solidFill>
                <a:schemeClr val="tx1"/>
              </a:solidFill>
            </a:endParaRPr>
          </a:p>
        </p:txBody>
      </p:sp>
      <p:sp>
        <p:nvSpPr>
          <p:cNvPr id="11" name="Rectangle: Rounded Corners 10">
            <a:extLst>
              <a:ext uri="{FF2B5EF4-FFF2-40B4-BE49-F238E27FC236}">
                <a16:creationId xmlns:a16="http://schemas.microsoft.com/office/drawing/2014/main" id="{83E7B11A-5C6C-457B-9F8F-914271165F6F}"/>
              </a:ext>
            </a:extLst>
          </p:cNvPr>
          <p:cNvSpPr/>
          <p:nvPr/>
        </p:nvSpPr>
        <p:spPr>
          <a:xfrm>
            <a:off x="6145530"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3</a:t>
            </a:r>
          </a:p>
        </p:txBody>
      </p:sp>
      <p:sp>
        <p:nvSpPr>
          <p:cNvPr id="12" name="TextBox 11">
            <a:extLst>
              <a:ext uri="{FF2B5EF4-FFF2-40B4-BE49-F238E27FC236}">
                <a16:creationId xmlns:a16="http://schemas.microsoft.com/office/drawing/2014/main" id="{B4B39EF8-B2A7-4BDC-929D-45946EABD713}"/>
              </a:ext>
            </a:extLst>
          </p:cNvPr>
          <p:cNvSpPr txBox="1"/>
          <p:nvPr/>
        </p:nvSpPr>
        <p:spPr>
          <a:xfrm>
            <a:off x="2861722" y="4005003"/>
            <a:ext cx="298480" cy="584775"/>
          </a:xfrm>
          <a:prstGeom prst="rect">
            <a:avLst/>
          </a:prstGeom>
          <a:noFill/>
        </p:spPr>
        <p:txBody>
          <a:bodyPr wrap="none" rtlCol="0">
            <a:spAutoFit/>
          </a:bodyPr>
          <a:lstStyle/>
          <a:p>
            <a:r>
              <a:rPr lang="vi-VN" sz="3200" dirty="0"/>
              <a:t>;</a:t>
            </a:r>
          </a:p>
        </p:txBody>
      </p:sp>
      <p:sp>
        <p:nvSpPr>
          <p:cNvPr id="13" name="TextBox 12">
            <a:extLst>
              <a:ext uri="{FF2B5EF4-FFF2-40B4-BE49-F238E27FC236}">
                <a16:creationId xmlns:a16="http://schemas.microsoft.com/office/drawing/2014/main" id="{616EB659-0791-41B7-98F0-D19DCD99C305}"/>
              </a:ext>
            </a:extLst>
          </p:cNvPr>
          <p:cNvSpPr txBox="1"/>
          <p:nvPr/>
        </p:nvSpPr>
        <p:spPr>
          <a:xfrm>
            <a:off x="4924020" y="4005002"/>
            <a:ext cx="298480" cy="584775"/>
          </a:xfrm>
          <a:prstGeom prst="rect">
            <a:avLst/>
          </a:prstGeom>
          <a:noFill/>
        </p:spPr>
        <p:txBody>
          <a:bodyPr wrap="none" rtlCol="0">
            <a:spAutoFit/>
          </a:bodyPr>
          <a:lstStyle/>
          <a:p>
            <a:r>
              <a:rPr lang="vi-VN" sz="3200" dirty="0"/>
              <a:t>;</a:t>
            </a:r>
          </a:p>
        </p:txBody>
      </p:sp>
      <p:sp>
        <p:nvSpPr>
          <p:cNvPr id="14" name="TextBox 13">
            <a:extLst>
              <a:ext uri="{FF2B5EF4-FFF2-40B4-BE49-F238E27FC236}">
                <a16:creationId xmlns:a16="http://schemas.microsoft.com/office/drawing/2014/main" id="{E773C47E-9891-4B19-9417-0BF52EDEA940}"/>
              </a:ext>
            </a:extLst>
          </p:cNvPr>
          <p:cNvSpPr txBox="1"/>
          <p:nvPr/>
        </p:nvSpPr>
        <p:spPr>
          <a:xfrm flipH="1">
            <a:off x="2083028" y="4867706"/>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bé nhất trong các số đó là 33.</a:t>
            </a:r>
            <a:endParaRPr lang="vi-VN" sz="3200" dirty="0">
              <a:solidFill>
                <a:srgbClr val="FF0000"/>
              </a:solidFill>
            </a:endParaRPr>
          </a:p>
        </p:txBody>
      </p:sp>
      <p:sp>
        <p:nvSpPr>
          <p:cNvPr id="15" name="TextBox 14">
            <a:extLst>
              <a:ext uri="{FF2B5EF4-FFF2-40B4-BE49-F238E27FC236}">
                <a16:creationId xmlns:a16="http://schemas.microsoft.com/office/drawing/2014/main" id="{117201EF-0A69-4706-87DC-6285DE075D94}"/>
              </a:ext>
            </a:extLst>
          </p:cNvPr>
          <p:cNvSpPr txBox="1"/>
          <p:nvPr/>
        </p:nvSpPr>
        <p:spPr>
          <a:xfrm flipH="1">
            <a:off x="2083028" y="5468440"/>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lớn nhất trong các số đó là 83.</a:t>
            </a:r>
            <a:endParaRPr lang="vi-VN" sz="3200" dirty="0">
              <a:solidFill>
                <a:srgbClr val="FF0000"/>
              </a:solidFill>
            </a:endParaRPr>
          </a:p>
        </p:txBody>
      </p:sp>
    </p:spTree>
    <p:extLst>
      <p:ext uri="{BB962C8B-B14F-4D97-AF65-F5344CB8AC3E}">
        <p14:creationId xmlns:p14="http://schemas.microsoft.com/office/powerpoint/2010/main" val="1422645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500"/>
                            </p:stCondLst>
                            <p:childTnLst>
                              <p:par>
                                <p:cTn id="51" presetID="17" presetClass="entr" presetSubtype="1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par>
                          <p:cTn id="66" fill="hold">
                            <p:stCondLst>
                              <p:cond delay="500"/>
                            </p:stCondLst>
                            <p:childTnLst>
                              <p:par>
                                <p:cTn id="67" presetID="26" presetClass="emph" presetSubtype="0" repeatCount="2000" fill="hold" grpId="1" nodeType="after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7"/>
                                        </p:tgtEl>
                                      </p:cBhvr>
                                    </p:animEffect>
                                    <p:animScale>
                                      <p:cBhvr>
                                        <p:cTn id="72" dur="250" autoRev="1" fill="hold"/>
                                        <p:tgtEl>
                                          <p:spTgt spid="7"/>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par>
                          <p:cTn id="78" fill="hold">
                            <p:stCondLst>
                              <p:cond delay="500"/>
                            </p:stCondLst>
                            <p:childTnLst>
                              <p:par>
                                <p:cTn id="79" presetID="26" presetClass="emph" presetSubtype="0" repeatCount="2000" fill="hold" grpId="1" nodeType="afterEffect">
                                  <p:stCondLst>
                                    <p:cond delay="0"/>
                                  </p:stCondLst>
                                  <p:childTnLst>
                                    <p:animEffect transition="out" filter="fade">
                                      <p:cBhvr>
                                        <p:cTn id="80" dur="500" tmFilter="0, 0; .2, .5; .8, .5; 1, 0"/>
                                        <p:tgtEl>
                                          <p:spTgt spid="10"/>
                                        </p:tgtEl>
                                      </p:cBhvr>
                                    </p:animEffect>
                                    <p:animScale>
                                      <p:cBhvr>
                                        <p:cTn id="81" dur="250" autoRev="1" fill="hold"/>
                                        <p:tgtEl>
                                          <p:spTgt spid="10"/>
                                        </p:tgtEl>
                                      </p:cBhvr>
                                      <p:by x="105000" y="105000"/>
                                    </p:animScale>
                                  </p:childTnLst>
                                </p:cTn>
                              </p:par>
                              <p:par>
                                <p:cTn id="82" presetID="26" presetClass="emph" presetSubtype="0" repeatCount="2000" fill="hold" grpId="1" nodeType="with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6" grpId="1" animBg="1"/>
      <p:bldP spid="7" grpId="0" animBg="1"/>
      <p:bldP spid="7" grpId="1" animBg="1"/>
      <p:bldP spid="8" grpId="0" animBg="1"/>
      <p:bldP spid="9" grpId="0" animBg="1"/>
      <p:bldP spid="10" grpId="0" animBg="1"/>
      <p:bldP spid="10" grpId="1" animBg="1"/>
      <p:bldP spid="11" grpId="0" animBg="1"/>
      <p:bldP spid="11" grpId="1" animBg="1"/>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defTabSz="1219170"/>
            <a:r>
              <a:rPr lang="en-US" sz="5333" b="1" dirty="0">
                <a:solidFill>
                  <a:srgbClr val="FF0000"/>
                </a:solidFill>
                <a:latin typeface="Arial" panose="020B0604020202020204" pitchFamily="34" charset="0"/>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33</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23</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15 + 18 = ?</a:t>
            </a: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14</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4</a:t>
            </a:r>
          </a:p>
        </p:txBody>
      </p:sp>
      <p:sp>
        <p:nvSpPr>
          <p:cNvPr id="4" name="TextBox 3"/>
          <p:cNvSpPr txBox="1"/>
          <p:nvPr/>
        </p:nvSpPr>
        <p:spPr>
          <a:xfrm>
            <a:off x="4231218" y="4343400"/>
            <a:ext cx="1717137"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22 – 8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56</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66</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83 – 27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71</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61</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26 + 45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5122" name="Picture 2" descr="C:\Users\ADMIN\Desktop\Doremon cau ca ( trac nghiem )\historieta-tropical-de-los-pescados-45745897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36</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46</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85 – 49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73</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63</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56 + 17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4099" name="Picture 3" descr="C:\Users\ADMIN\Desktop\Doremon cau ca ( trac nghiem )\bottle-clipart-green-bottle-clipart-clipart-panda-free-clipart-images-animations.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Doremon cau ca ( trac nghiem )\depositphotos_151226446-stock-illustration-cartoon-tropical-fish-collection-set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5278" y1="37220" x2="16389" y2="412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6452" flipH="1">
            <a:off x="2332366" y="-206238"/>
            <a:ext cx="3177380" cy="21602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6520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050"/>
                                        </p:tgtEl>
                                        <p:attrNameLst>
                                          <p:attrName>r</p:attrName>
                                        </p:attrNameLst>
                                      </p:cBhvr>
                                    </p:animRot>
                                    <p:animRot by="-240000">
                                      <p:cBhvr>
                                        <p:cTn id="87" dur="200" fill="hold">
                                          <p:stCondLst>
                                            <p:cond delay="200"/>
                                          </p:stCondLst>
                                        </p:cTn>
                                        <p:tgtEl>
                                          <p:spTgt spid="2050"/>
                                        </p:tgtEl>
                                        <p:attrNameLst>
                                          <p:attrName>r</p:attrName>
                                        </p:attrNameLst>
                                      </p:cBhvr>
                                    </p:animRot>
                                    <p:animRot by="240000">
                                      <p:cBhvr>
                                        <p:cTn id="88" dur="200" fill="hold">
                                          <p:stCondLst>
                                            <p:cond delay="400"/>
                                          </p:stCondLst>
                                        </p:cTn>
                                        <p:tgtEl>
                                          <p:spTgt spid="2050"/>
                                        </p:tgtEl>
                                        <p:attrNameLst>
                                          <p:attrName>r</p:attrName>
                                        </p:attrNameLst>
                                      </p:cBhvr>
                                    </p:animRot>
                                    <p:animRot by="-240000">
                                      <p:cBhvr>
                                        <p:cTn id="89" dur="200" fill="hold">
                                          <p:stCondLst>
                                            <p:cond delay="600"/>
                                          </p:stCondLst>
                                        </p:cTn>
                                        <p:tgtEl>
                                          <p:spTgt spid="2050"/>
                                        </p:tgtEl>
                                        <p:attrNameLst>
                                          <p:attrName>r</p:attrName>
                                        </p:attrNameLst>
                                      </p:cBhvr>
                                    </p:animRot>
                                    <p:animRot by="120000">
                                      <p:cBhvr>
                                        <p:cTn id="90" dur="200" fill="hold">
                                          <p:stCondLst>
                                            <p:cond delay="800"/>
                                          </p:stCondLst>
                                        </p:cTn>
                                        <p:tgtEl>
                                          <p:spTgt spid="2050"/>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2</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3</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81 – 79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3075" name="Picture 3" descr="C:\Users\ADMIN\Desktop\Doremon cau ca ( trac nghiem )\old-brown-boot-vector-art-illustration-very-old-shoes-clipart-612_40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depositphotos_151226446-stock-illustration-cartoon-tropical-fish-collection-set (4).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29" b="100000" l="0" r="89975">
                        <a14:foregroundMark x1="26566" y1="51064" x2="29825" y2="58156"/>
                      </a14:backgroundRemoval>
                    </a14:imgEffect>
                  </a14:imgLayer>
                </a14:imgProps>
              </a:ext>
              <a:ext uri="{28A0092B-C50C-407E-A947-70E740481C1C}">
                <a14:useLocalDpi xmlns:a14="http://schemas.microsoft.com/office/drawing/2010/main" val="0"/>
              </a:ext>
            </a:extLst>
          </a:blip>
          <a:srcRect/>
          <a:stretch>
            <a:fillRect/>
          </a:stretch>
        </p:blipFill>
        <p:spPr bwMode="auto">
          <a:xfrm rot="20079665" flipH="1">
            <a:off x="3271256" y="-435154"/>
            <a:ext cx="2777217" cy="23308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41229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478</Words>
  <Application>Microsoft Office PowerPoint</Application>
  <PresentationFormat>Widescreen</PresentationFormat>
  <Paragraphs>145</Paragraphs>
  <Slides>19</Slides>
  <Notes>0</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Arial-Rounded</vt:lpstr>
      <vt:lpstr>Calibri</vt:lpstr>
      <vt:lpstr>等线</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15</cp:revision>
  <dcterms:created xsi:type="dcterms:W3CDTF">2021-07-24T01:07:49Z</dcterms:created>
  <dcterms:modified xsi:type="dcterms:W3CDTF">2021-08-12T14:02:52Z</dcterms:modified>
</cp:coreProperties>
</file>