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Lst>
  <p:notesMasterIdLst>
    <p:notesMasterId r:id="rId16"/>
  </p:notesMasterIdLst>
  <p:sldIdLst>
    <p:sldId id="568" r:id="rId4"/>
    <p:sldId id="539" r:id="rId5"/>
    <p:sldId id="569" r:id="rId6"/>
    <p:sldId id="570" r:id="rId7"/>
    <p:sldId id="256" r:id="rId8"/>
    <p:sldId id="571" r:id="rId9"/>
    <p:sldId id="523" r:id="rId10"/>
    <p:sldId id="572" r:id="rId11"/>
    <p:sldId id="561" r:id="rId12"/>
    <p:sldId id="562" r:id="rId13"/>
    <p:sldId id="543" r:id="rId14"/>
    <p:sldId id="574"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44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44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solidFill>
                  <a:schemeClr val="lt1"/>
                </a:solidFill>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86965531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12/25/2024</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12/25/2024</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12/25/2024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12/25/2024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12/25/2024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ố Là Tất Cả - Hoạt Hình Nhạc Thiếu Nhi Vui Nhộn Sôi Động Hay Nhất Cho Bé _#Namvietthieunh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4779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31"/>
          <p:cNvGrpSpPr/>
          <p:nvPr/>
        </p:nvGrpSpPr>
        <p:grpSpPr>
          <a:xfrm rot="271998">
            <a:off x="102639" y="1667476"/>
            <a:ext cx="6890304" cy="3254180"/>
            <a:chOff x="3301878" y="2654755"/>
            <a:chExt cx="819004" cy="605284"/>
          </a:xfrm>
        </p:grpSpPr>
        <p:sp>
          <p:nvSpPr>
            <p:cNvPr id="346"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400"/>
            </a:p>
          </p:txBody>
        </p:sp>
        <p:sp>
          <p:nvSpPr>
            <p:cNvPr id="347"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48"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400"/>
            </a:p>
          </p:txBody>
        </p:sp>
      </p:grpSp>
      <p:sp>
        <p:nvSpPr>
          <p:cNvPr id="351" name="Google Shape;351;p31"/>
          <p:cNvSpPr txBox="1">
            <a:spLocks noGrp="1"/>
          </p:cNvSpPr>
          <p:nvPr>
            <p:ph type="body" idx="1"/>
          </p:nvPr>
        </p:nvSpPr>
        <p:spPr>
          <a:xfrm>
            <a:off x="1434713" y="2318033"/>
            <a:ext cx="1096713" cy="795494"/>
          </a:xfrm>
          <a:prstGeom prst="rect">
            <a:avLst/>
          </a:prstGeom>
        </p:spPr>
        <p:txBody>
          <a:bodyPr spcFirstLastPara="1" wrap="square" lIns="121900" tIns="121900" rIns="121900" bIns="121900" anchor="ctr" anchorCtr="0">
            <a:noAutofit/>
          </a:bodyPr>
          <a:lstStyle/>
          <a:p>
            <a:pPr marL="0" indent="0" algn="just">
              <a:buNone/>
            </a:pPr>
            <a:r>
              <a:rPr lang="en" sz="3200" b="1" dirty="0">
                <a:solidFill>
                  <a:schemeClr val="tx1"/>
                </a:solidFill>
                <a:latin typeface="Times New Roman" panose="02020603050405020304" pitchFamily="18" charset="0"/>
                <a:cs typeface="Times New Roman" panose="02020603050405020304" pitchFamily="18" charset="0"/>
              </a:rPr>
              <a:t>bát:</a:t>
            </a:r>
            <a:endParaRPr sz="3200" dirty="0">
              <a:latin typeface="Times New Roman" panose="02020603050405020304" pitchFamily="18" charset="0"/>
              <a:cs typeface="Times New Roman" panose="02020603050405020304" pitchFamily="18" charset="0"/>
            </a:endParaRPr>
          </a:p>
        </p:txBody>
      </p:sp>
      <p:grpSp>
        <p:nvGrpSpPr>
          <p:cNvPr id="50" name="Google Shape;378;p32">
            <a:extLst>
              <a:ext uri="{FF2B5EF4-FFF2-40B4-BE49-F238E27FC236}">
                <a16:creationId xmlns:a16="http://schemas.microsoft.com/office/drawing/2014/main" id="{0751BB3A-9070-474E-96CA-726CE82CA4F2}"/>
              </a:ext>
            </a:extLst>
          </p:cNvPr>
          <p:cNvGrpSpPr/>
          <p:nvPr/>
        </p:nvGrpSpPr>
        <p:grpSpPr>
          <a:xfrm>
            <a:off x="532566" y="556453"/>
            <a:ext cx="6030450" cy="1266841"/>
            <a:chOff x="603225" y="2182575"/>
            <a:chExt cx="2577800" cy="424450"/>
          </a:xfrm>
        </p:grpSpPr>
        <p:sp>
          <p:nvSpPr>
            <p:cNvPr id="51" name="Google Shape;379;p32">
              <a:extLst>
                <a:ext uri="{FF2B5EF4-FFF2-40B4-BE49-F238E27FC236}">
                  <a16:creationId xmlns:a16="http://schemas.microsoft.com/office/drawing/2014/main" id="{2001447A-049B-4ACB-B5E9-F6443245C8CB}"/>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80;p32">
              <a:extLst>
                <a:ext uri="{FF2B5EF4-FFF2-40B4-BE49-F238E27FC236}">
                  <a16:creationId xmlns:a16="http://schemas.microsoft.com/office/drawing/2014/main" id="{8355DC6D-5349-4854-81D3-57F634FE0DD0}"/>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81;p32">
              <a:extLst>
                <a:ext uri="{FF2B5EF4-FFF2-40B4-BE49-F238E27FC236}">
                  <a16:creationId xmlns:a16="http://schemas.microsoft.com/office/drawing/2014/main" id="{64365CAA-00A6-4ACA-BA3D-ED043BFBD418}"/>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Google Shape;386;p32">
            <a:extLst>
              <a:ext uri="{FF2B5EF4-FFF2-40B4-BE49-F238E27FC236}">
                <a16:creationId xmlns:a16="http://schemas.microsoft.com/office/drawing/2014/main" id="{1AAB2A01-C4F2-47D9-B0F9-DA3A9C5B24A0}"/>
              </a:ext>
            </a:extLst>
          </p:cNvPr>
          <p:cNvSpPr txBox="1">
            <a:spLocks/>
          </p:cNvSpPr>
          <p:nvPr/>
        </p:nvSpPr>
        <p:spPr>
          <a:xfrm>
            <a:off x="628968" y="578296"/>
            <a:ext cx="5721526"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063" y="232346"/>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063" y="3294566"/>
            <a:ext cx="3794012" cy="260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91229" y="2459504"/>
            <a:ext cx="4271787" cy="1384995"/>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(từ dùng của miền Bắc) còn miền Nam gọi là cái chén để ăn cơm.</a:t>
            </a:r>
            <a:endParaRPr lang="vi-VN"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125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Effect transition="in" filter="fade">
                                      <p:cBhvr>
                                        <p:cTn id="7" dur="500"/>
                                        <p:tgtEl>
                                          <p:spTgt spid="3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1097562"/>
            <a:ext cx="10519736"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Hường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7" name="TextBox 6">
            <a:extLst>
              <a:ext uri="{FF2B5EF4-FFF2-40B4-BE49-F238E27FC236}">
                <a16:creationId xmlns:a16="http://schemas.microsoft.com/office/drawing/2014/main" id="{DC9B4B85-C1A0-46C9-9B77-B81A84693A78}"/>
              </a:ext>
            </a:extLst>
          </p:cNvPr>
          <p:cNvSpPr txBox="1"/>
          <p:nvPr/>
        </p:nvSpPr>
        <p:spPr>
          <a:xfrm>
            <a:off x="1477860" y="5579054"/>
            <a:ext cx="1817789"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9" name="TextBox 8">
            <a:extLst>
              <a:ext uri="{FF2B5EF4-FFF2-40B4-BE49-F238E27FC236}">
                <a16:creationId xmlns:a16="http://schemas.microsoft.com/office/drawing/2014/main" id="{A0306945-6CD5-49A3-86EF-844356C7820A}"/>
              </a:ext>
            </a:extLst>
          </p:cNvPr>
          <p:cNvSpPr txBox="1"/>
          <p:nvPr/>
        </p:nvSpPr>
        <p:spPr>
          <a:xfrm>
            <a:off x="3667082" y="5579054"/>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12" name="Picture 11"/>
          <p:cNvPicPr/>
          <p:nvPr/>
        </p:nvPicPr>
        <p:blipFill rotWithShape="1">
          <a:blip r:embed="rId2"/>
          <a:srcRect l="33773" t="20899" r="33113" b="35397"/>
          <a:stretch/>
        </p:blipFill>
        <p:spPr>
          <a:xfrm>
            <a:off x="3084394" y="2197619"/>
            <a:ext cx="5936775" cy="3311388"/>
          </a:xfrm>
          <a:prstGeom prst="rect">
            <a:avLst/>
          </a:prstGeom>
        </p:spPr>
      </p:pic>
      <p:sp>
        <p:nvSpPr>
          <p:cNvPr id="14" name="TextBox 13">
            <a:extLst>
              <a:ext uri="{FF2B5EF4-FFF2-40B4-BE49-F238E27FC236}">
                <a16:creationId xmlns:a16="http://schemas.microsoft.com/office/drawing/2014/main" id="{A0306945-6CD5-49A3-86EF-844356C7820A}"/>
              </a:ext>
            </a:extLst>
          </p:cNvPr>
          <p:cNvSpPr txBox="1"/>
          <p:nvPr/>
        </p:nvSpPr>
        <p:spPr>
          <a:xfrm>
            <a:off x="5924777" y="5621665"/>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tay</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A0306945-6CD5-49A3-86EF-844356C7820A}"/>
              </a:ext>
            </a:extLst>
          </p:cNvPr>
          <p:cNvSpPr txBox="1"/>
          <p:nvPr/>
        </p:nvSpPr>
        <p:spPr>
          <a:xfrm>
            <a:off x="8200220" y="5621665"/>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hát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6" name="TextBox 15">
            <a:extLst>
              <a:ext uri="{FF2B5EF4-FFF2-40B4-BE49-F238E27FC236}">
                <a16:creationId xmlns:a16="http://schemas.microsoft.com/office/drawing/2014/main" id="{A0306945-6CD5-49A3-86EF-844356C7820A}"/>
              </a:ext>
            </a:extLst>
          </p:cNvPr>
          <p:cNvSpPr txBox="1"/>
          <p:nvPr/>
        </p:nvSpPr>
        <p:spPr>
          <a:xfrm>
            <a:off x="3642061" y="5579054"/>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7" name="TextBox 16">
            <a:extLst>
              <a:ext uri="{FF2B5EF4-FFF2-40B4-BE49-F238E27FC236}">
                <a16:creationId xmlns:a16="http://schemas.microsoft.com/office/drawing/2014/main" id="{A0306945-6CD5-49A3-86EF-844356C7820A}"/>
              </a:ext>
            </a:extLst>
          </p:cNvPr>
          <p:cNvSpPr txBox="1"/>
          <p:nvPr/>
        </p:nvSpPr>
        <p:spPr>
          <a:xfrm>
            <a:off x="1442497" y="6139262"/>
            <a:ext cx="9243700" cy="584775"/>
          </a:xfrm>
          <a:prstGeom prst="rect">
            <a:avLst/>
          </a:prstGeom>
          <a:noFill/>
        </p:spPr>
        <p:txBody>
          <a:bodyPr wrap="square" rtlCol="0">
            <a:spAutoFit/>
          </a:bodyPr>
          <a:lstStyle/>
          <a:p>
            <a:pPr lvl="0" algn="just" defTabSz="913256" fontAlgn="base">
              <a:spcBef>
                <a:spcPct val="0"/>
              </a:spcBef>
              <a:spcAft>
                <a:spcPct val="0"/>
              </a:spcAft>
              <a:defRPr/>
            </a:pP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=&gt;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Hường</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cỗ</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zh-CN" altLang="en-US" sz="3200" b="1" i="1" u="none" strike="noStrike" kern="1200" cap="none" spc="0" normalizeH="0" baseline="0" noProof="0" dirty="0">
              <a:ln>
                <a:noFill/>
              </a:ln>
              <a:solidFill>
                <a:schemeClr val="accent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1E21B0D6-6380-4993-96B4-89E4D67234E5}"/>
              </a:ext>
            </a:extLst>
          </p:cNvPr>
          <p:cNvSpPr txBox="1"/>
          <p:nvPr/>
        </p:nvSpPr>
        <p:spPr>
          <a:xfrm flipH="1">
            <a:off x="3252787" y="734109"/>
            <a:ext cx="4695825" cy="646331"/>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US" sz="3600" dirty="0">
                <a:latin typeface="Times New Roman" panose="02020603050405020304" pitchFamily="18" charset="0"/>
                <a:cs typeface="Times New Roman" panose="02020603050405020304" pitchFamily="18" charset="0"/>
              </a:rPr>
              <a:t>NỘI DUNG</a:t>
            </a:r>
          </a:p>
        </p:txBody>
      </p:sp>
      <p:sp>
        <p:nvSpPr>
          <p:cNvPr id="3" name="Rectangle 2">
            <a:extLst>
              <a:ext uri="{FF2B5EF4-FFF2-40B4-BE49-F238E27FC236}">
                <a16:creationId xmlns:a16="http://schemas.microsoft.com/office/drawing/2014/main" id="{4EAF3514-DD68-4DAE-A68B-507514987E9A}"/>
              </a:ext>
            </a:extLst>
          </p:cNvPr>
          <p:cNvSpPr/>
          <p:nvPr/>
        </p:nvSpPr>
        <p:spPr>
          <a:xfrm>
            <a:off x="847726" y="1719990"/>
            <a:ext cx="10563224" cy="3226717"/>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id-ID" sz="3600" dirty="0">
                <a:latin typeface="Times New Roman" panose="02020603050405020304" pitchFamily="18" charset="0"/>
                <a:ea typeface="Times New Roman" panose="02020603050405020304" pitchFamily="18" charset="0"/>
                <a:cs typeface="Times New Roman" panose="02020603050405020304" pitchFamily="18" charset="0"/>
              </a:rPr>
              <a:t>Thông qua trò chơi "ăn cỗ" mà bố và Hường chơi cùng nhau, bài đọc nói lên tình cảm giữa những người thân trong gia đình dành cho nhau, cách bố dạy Hường những điều cần biết trong nói năng và cư xử với người lớn tuổi.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11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300"/>
            <a:ext cx="7709372"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28</a:t>
            </a:r>
            <a:r>
              <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TRÒ</a:t>
            </a:r>
            <a:r>
              <a:rPr kumimoji="0" lang="en-US" sz="40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CHƠI CỦA BỐ</a:t>
            </a:r>
            <a:endPar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p:nvPr/>
        </p:nvPicPr>
        <p:blipFill rotWithShape="1">
          <a:blip r:embed="rId2"/>
          <a:srcRect l="14893" t="27043" r="38165" b="65412"/>
          <a:stretch/>
        </p:blipFill>
        <p:spPr>
          <a:xfrm>
            <a:off x="0" y="890955"/>
            <a:ext cx="9847385" cy="1172308"/>
          </a:xfrm>
          <a:prstGeom prst="rect">
            <a:avLst/>
          </a:prstGeom>
        </p:spPr>
      </p:pic>
      <p:pic>
        <p:nvPicPr>
          <p:cNvPr id="6" name="Picture 5"/>
          <p:cNvPicPr/>
          <p:nvPr/>
        </p:nvPicPr>
        <p:blipFill rotWithShape="1">
          <a:blip r:embed="rId2"/>
          <a:srcRect l="15680" t="33685" r="74458" b="51579"/>
          <a:stretch/>
        </p:blipFill>
        <p:spPr>
          <a:xfrm>
            <a:off x="375139" y="2063263"/>
            <a:ext cx="1547446" cy="1570891"/>
          </a:xfrm>
          <a:prstGeom prst="rect">
            <a:avLst/>
          </a:prstGeom>
        </p:spPr>
      </p:pic>
      <p:pic>
        <p:nvPicPr>
          <p:cNvPr id="7" name="Picture 6"/>
          <p:cNvPicPr/>
          <p:nvPr/>
        </p:nvPicPr>
        <p:blipFill rotWithShape="1">
          <a:blip r:embed="rId3"/>
          <a:srcRect l="33827" t="23060" r="32445" b="36800"/>
          <a:stretch/>
        </p:blipFill>
        <p:spPr>
          <a:xfrm>
            <a:off x="2526134" y="2063263"/>
            <a:ext cx="6922666" cy="4794738"/>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solidFill>
            <a:schemeClr val="accent5">
              <a:lumMod val="20000"/>
              <a:lumOff val="80000"/>
            </a:schemeClr>
          </a:solid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solidFill>
            <a:schemeClr val="accent5">
              <a:lumMod val="40000"/>
              <a:lumOff val="60000"/>
            </a:schemeClr>
          </a:solid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solidFill>
            <a:schemeClr val="accent5">
              <a:lumMod val="20000"/>
              <a:lumOff val="80000"/>
            </a:schemeClr>
          </a:solid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3" name="Cloud 2">
            <a:extLst>
              <a:ext uri="{FF2B5EF4-FFF2-40B4-BE49-F238E27FC236}">
                <a16:creationId xmlns:a16="http://schemas.microsoft.com/office/drawing/2014/main" id="{C5629E57-FBA8-46CE-9C1E-3BBCADC8DCD3}"/>
              </a:ext>
            </a:extLst>
          </p:cNvPr>
          <p:cNvSpPr/>
          <p:nvPr/>
        </p:nvSpPr>
        <p:spPr>
          <a:xfrm rot="10800000" flipV="1">
            <a:off x="4132038" y="6001359"/>
            <a:ext cx="3646184"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20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par>
                                <p:cTn id="15" presetID="3" presetClass="emph" presetSubtype="2" fill="hold" grpId="0" nodeType="withEffect">
                                  <p:stCondLst>
                                    <p:cond delay="0"/>
                                  </p:stCondLst>
                                  <p:childTnLst>
                                    <p:animClr clrSpc="rgb" dir="cw">
                                      <p:cBhvr override="childStyle">
                                        <p:cTn id="16" dur="1000" fill="hold"/>
                                        <p:tgtEl>
                                          <p:spTgt spid="6"/>
                                        </p:tgtEl>
                                        <p:attrNameLst>
                                          <p:attrName>style.color</p:attrName>
                                        </p:attrNameLst>
                                      </p:cBhvr>
                                      <p:to>
                                        <a:srgbClr val="CC0066"/>
                                      </p:to>
                                    </p:animClr>
                                  </p:childTnLst>
                                </p:cTn>
                              </p:par>
                              <p:par>
                                <p:cTn id="17" presetID="3" presetClass="emph" presetSubtype="2" fill="hold" grpId="0" nodeType="withEffect">
                                  <p:stCondLst>
                                    <p:cond delay="0"/>
                                  </p:stCondLst>
                                  <p:childTnLst>
                                    <p:animClr clrSpc="rgb" dir="cw">
                                      <p:cBhvr override="childStyle">
                                        <p:cTn id="18" dur="1000" fill="hold"/>
                                        <p:tgtEl>
                                          <p:spTgt spid="13"/>
                                        </p:tgtEl>
                                        <p:attrNameLst>
                                          <p:attrName>style.color</p:attrName>
                                        </p:attrNameLst>
                                      </p:cBhvr>
                                      <p:to>
                                        <a:srgbClr val="CC0066"/>
                                      </p:to>
                                    </p:animClr>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animBg="1"/>
      <p:bldP spid="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6" name="Oval 15">
            <a:extLst>
              <a:ext uri="{FF2B5EF4-FFF2-40B4-BE49-F238E27FC236}">
                <a16:creationId xmlns:a16="http://schemas.microsoft.com/office/drawing/2014/main" id="{2BC9162F-F75A-4A4F-9B59-14AC9CCF2CBC}"/>
              </a:ext>
            </a:extLst>
          </p:cNvPr>
          <p:cNvSpPr/>
          <p:nvPr/>
        </p:nvSpPr>
        <p:spPr>
          <a:xfrm>
            <a:off x="737568" y="322276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0807" y="25371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8" name="Oval 17">
            <a:extLst>
              <a:ext uri="{FF2B5EF4-FFF2-40B4-BE49-F238E27FC236}">
                <a16:creationId xmlns:a16="http://schemas.microsoft.com/office/drawing/2014/main" id="{2BC9162F-F75A-4A4F-9B59-14AC9CCF2CBC}"/>
              </a:ext>
            </a:extLst>
          </p:cNvPr>
          <p:cNvSpPr/>
          <p:nvPr/>
        </p:nvSpPr>
        <p:spPr>
          <a:xfrm>
            <a:off x="685028" y="4486574"/>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Cloud 19">
            <a:extLst>
              <a:ext uri="{FF2B5EF4-FFF2-40B4-BE49-F238E27FC236}">
                <a16:creationId xmlns:a16="http://schemas.microsoft.com/office/drawing/2014/main" id="{EE264379-E7FC-4832-8F53-F45F8F71470D}"/>
              </a:ext>
            </a:extLst>
          </p:cNvPr>
          <p:cNvSpPr/>
          <p:nvPr/>
        </p:nvSpPr>
        <p:spPr>
          <a:xfrm rot="10800000" flipV="1">
            <a:off x="2636613" y="6289369"/>
            <a:ext cx="5793012"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L1</a:t>
            </a:r>
          </a:p>
        </p:txBody>
      </p:sp>
    </p:spTree>
    <p:extLst>
      <p:ext uri="{BB962C8B-B14F-4D97-AF65-F5344CB8AC3E}">
        <p14:creationId xmlns:p14="http://schemas.microsoft.com/office/powerpoint/2010/main" val="2195379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3"/>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p:bldP spid="6" grpId="0"/>
      <p:bldP spid="16" grpId="0" animBg="1"/>
      <p:bldP spid="17" grpId="0" animBg="1"/>
      <p:bldP spid="13"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6F2BD-FB46-44F5-B741-153FD36603EE}"/>
              </a:ext>
            </a:extLst>
          </p:cNvPr>
          <p:cNvSpPr txBox="1"/>
          <p:nvPr/>
        </p:nvSpPr>
        <p:spPr>
          <a:xfrm>
            <a:off x="6170921" y="2147681"/>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nhiên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846BF6E-482E-422A-A0F8-9DA4D1A95D94}"/>
              </a:ext>
            </a:extLst>
          </p:cNvPr>
          <p:cNvSpPr txBox="1"/>
          <p:nvPr/>
        </p:nvSpPr>
        <p:spPr>
          <a:xfrm>
            <a:off x="5037995" y="2147681"/>
            <a:ext cx="20989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5843589" y="2949123"/>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nhựa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024439" y="2957727"/>
            <a:ext cx="12572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24439"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ăn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C94E5AF9-A664-45A4-B336-4035210FFC8B}"/>
              </a:ext>
            </a:extLst>
          </p:cNvPr>
          <p:cNvSpPr txBox="1"/>
          <p:nvPr/>
        </p:nvSpPr>
        <p:spPr>
          <a:xfrm>
            <a:off x="5789373" y="3602434"/>
            <a:ext cx="1417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cỗ</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5962278" y="4248838"/>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ngoan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FB6F468-8BA2-4112-9B5E-76FA46F56064}"/>
              </a:ext>
            </a:extLst>
          </p:cNvPr>
          <p:cNvSpPr txBox="1"/>
          <p:nvPr/>
        </p:nvSpPr>
        <p:spPr>
          <a:xfrm>
            <a:off x="5109977" y="4241931"/>
            <a:ext cx="24030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9"/>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6" name="Oval 15">
            <a:extLst>
              <a:ext uri="{FF2B5EF4-FFF2-40B4-BE49-F238E27FC236}">
                <a16:creationId xmlns:a16="http://schemas.microsoft.com/office/drawing/2014/main" id="{2BC9162F-F75A-4A4F-9B59-14AC9CCF2CBC}"/>
              </a:ext>
            </a:extLst>
          </p:cNvPr>
          <p:cNvSpPr/>
          <p:nvPr/>
        </p:nvSpPr>
        <p:spPr>
          <a:xfrm>
            <a:off x="737568" y="322276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0807" y="25371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8" name="Oval 17">
            <a:extLst>
              <a:ext uri="{FF2B5EF4-FFF2-40B4-BE49-F238E27FC236}">
                <a16:creationId xmlns:a16="http://schemas.microsoft.com/office/drawing/2014/main" id="{2BC9162F-F75A-4A4F-9B59-14AC9CCF2CBC}"/>
              </a:ext>
            </a:extLst>
          </p:cNvPr>
          <p:cNvSpPr/>
          <p:nvPr/>
        </p:nvSpPr>
        <p:spPr>
          <a:xfrm>
            <a:off x="685028" y="4486574"/>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Cloud 19">
            <a:extLst>
              <a:ext uri="{FF2B5EF4-FFF2-40B4-BE49-F238E27FC236}">
                <a16:creationId xmlns:a16="http://schemas.microsoft.com/office/drawing/2014/main" id="{EE264379-E7FC-4832-8F53-F45F8F71470D}"/>
              </a:ext>
            </a:extLst>
          </p:cNvPr>
          <p:cNvSpPr/>
          <p:nvPr/>
        </p:nvSpPr>
        <p:spPr>
          <a:xfrm rot="10800000" flipV="1">
            <a:off x="2636613" y="6289369"/>
            <a:ext cx="5793012"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L2</a:t>
            </a:r>
          </a:p>
        </p:txBody>
      </p:sp>
    </p:spTree>
    <p:extLst>
      <p:ext uri="{BB962C8B-B14F-4D97-AF65-F5344CB8AC3E}">
        <p14:creationId xmlns:p14="http://schemas.microsoft.com/office/powerpoint/2010/main" val="305354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3"/>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p:bldP spid="6" grpId="0"/>
      <p:bldP spid="16" grpId="0" animBg="1"/>
      <p:bldP spid="17" grpId="0" animBg="1"/>
      <p:bldP spid="13"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918961" y="24799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3734103" y="289669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10299841" y="253964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126926" y="256478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29726" y="2438995"/>
            <a:ext cx="11382233" cy="954107"/>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endParaRPr lang="vi-VN" sz="2800" dirty="0"/>
          </a:p>
        </p:txBody>
      </p:sp>
      <p:cxnSp>
        <p:nvCxnSpPr>
          <p:cNvPr id="11" name="Straight Connector 10">
            <a:extLst>
              <a:ext uri="{FF2B5EF4-FFF2-40B4-BE49-F238E27FC236}">
                <a16:creationId xmlns:a16="http://schemas.microsoft.com/office/drawing/2014/main" id="{7BD3B5EC-2C3D-43DF-8867-4C6631B1E92D}"/>
              </a:ext>
            </a:extLst>
          </p:cNvPr>
          <p:cNvCxnSpPr>
            <a:cxnSpLocks/>
          </p:cNvCxnSpPr>
          <p:nvPr/>
        </p:nvCxnSpPr>
        <p:spPr>
          <a:xfrm flipH="1">
            <a:off x="6020843" y="300090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D3B5EC-2C3D-43DF-8867-4C6631B1E92D}"/>
              </a:ext>
            </a:extLst>
          </p:cNvPr>
          <p:cNvCxnSpPr>
            <a:cxnSpLocks/>
          </p:cNvCxnSpPr>
          <p:nvPr/>
        </p:nvCxnSpPr>
        <p:spPr>
          <a:xfrm flipH="1">
            <a:off x="5957241" y="300090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6" name="Oval 15">
            <a:extLst>
              <a:ext uri="{FF2B5EF4-FFF2-40B4-BE49-F238E27FC236}">
                <a16:creationId xmlns:a16="http://schemas.microsoft.com/office/drawing/2014/main" id="{2BC9162F-F75A-4A4F-9B59-14AC9CCF2CBC}"/>
              </a:ext>
            </a:extLst>
          </p:cNvPr>
          <p:cNvSpPr/>
          <p:nvPr/>
        </p:nvSpPr>
        <p:spPr>
          <a:xfrm>
            <a:off x="737568" y="322276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0807" y="25371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8" name="Oval 17">
            <a:extLst>
              <a:ext uri="{FF2B5EF4-FFF2-40B4-BE49-F238E27FC236}">
                <a16:creationId xmlns:a16="http://schemas.microsoft.com/office/drawing/2014/main" id="{2BC9162F-F75A-4A4F-9B59-14AC9CCF2CBC}"/>
              </a:ext>
            </a:extLst>
          </p:cNvPr>
          <p:cNvSpPr/>
          <p:nvPr/>
        </p:nvSpPr>
        <p:spPr>
          <a:xfrm>
            <a:off x="685028" y="4486574"/>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Cloud 19">
            <a:extLst>
              <a:ext uri="{FF2B5EF4-FFF2-40B4-BE49-F238E27FC236}">
                <a16:creationId xmlns:a16="http://schemas.microsoft.com/office/drawing/2014/main" id="{EE264379-E7FC-4832-8F53-F45F8F71470D}"/>
              </a:ext>
            </a:extLst>
          </p:cNvPr>
          <p:cNvSpPr/>
          <p:nvPr/>
        </p:nvSpPr>
        <p:spPr>
          <a:xfrm rot="10800000" flipV="1">
            <a:off x="2636613" y="6289369"/>
            <a:ext cx="5793012"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383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3"/>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p:bldP spid="6" grpId="0"/>
      <p:bldP spid="16" grpId="0" animBg="1"/>
      <p:bldP spid="17" grpId="0" animBg="1"/>
      <p:bldP spid="13"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31"/>
          <p:cNvGrpSpPr/>
          <p:nvPr/>
        </p:nvGrpSpPr>
        <p:grpSpPr>
          <a:xfrm rot="271998">
            <a:off x="433867" y="1922515"/>
            <a:ext cx="9449373" cy="3254180"/>
            <a:chOff x="3301878" y="2654755"/>
            <a:chExt cx="819004" cy="605284"/>
          </a:xfrm>
        </p:grpSpPr>
        <p:sp>
          <p:nvSpPr>
            <p:cNvPr id="346"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400"/>
            </a:p>
          </p:txBody>
        </p:sp>
        <p:sp>
          <p:nvSpPr>
            <p:cNvPr id="347"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48"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400"/>
            </a:p>
          </p:txBody>
        </p:sp>
      </p:grpSp>
      <p:sp>
        <p:nvSpPr>
          <p:cNvPr id="351" name="Google Shape;351;p31"/>
          <p:cNvSpPr txBox="1">
            <a:spLocks noGrp="1"/>
          </p:cNvSpPr>
          <p:nvPr>
            <p:ph type="body" idx="1"/>
          </p:nvPr>
        </p:nvSpPr>
        <p:spPr>
          <a:xfrm rot="-325168">
            <a:off x="2567405" y="2547958"/>
            <a:ext cx="7270424" cy="1886512"/>
          </a:xfrm>
          <a:prstGeom prst="rect">
            <a:avLst/>
          </a:prstGeom>
        </p:spPr>
        <p:txBody>
          <a:bodyPr spcFirstLastPara="1" wrap="square" lIns="121900" tIns="121900" rIns="121900" bIns="121900" anchor="ctr" anchorCtr="0">
            <a:noAutofit/>
          </a:bodyPr>
          <a:lstStyle/>
          <a:p>
            <a:pPr marL="0" indent="0" algn="just">
              <a:buNone/>
            </a:pPr>
            <a:r>
              <a:rPr lang="en" sz="3200" b="1" dirty="0">
                <a:solidFill>
                  <a:schemeClr val="tx1"/>
                </a:solidFill>
                <a:latin typeface="Times New Roman" panose="02020603050405020304" pitchFamily="18" charset="0"/>
                <a:cs typeface="Times New Roman" panose="02020603050405020304" pitchFamily="18" charset="0"/>
              </a:rPr>
              <a:t>Xơi:</a:t>
            </a:r>
            <a:r>
              <a:rPr lang="en" sz="3200" dirty="0">
                <a:latin typeface="Times New Roman" panose="02020603050405020304" pitchFamily="18" charset="0"/>
                <a:cs typeface="Times New Roman" panose="02020603050405020304" pitchFamily="18" charset="0"/>
              </a:rPr>
              <a:t> ( lời mời lịch sự) ăn, uống</a:t>
            </a:r>
            <a:endParaRPr sz="3200" dirty="0">
              <a:latin typeface="Times New Roman" panose="02020603050405020304" pitchFamily="18" charset="0"/>
              <a:cs typeface="Times New Roman" panose="02020603050405020304" pitchFamily="18" charset="0"/>
            </a:endParaRPr>
          </a:p>
        </p:txBody>
      </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50" name="Google Shape;378;p32">
            <a:extLst>
              <a:ext uri="{FF2B5EF4-FFF2-40B4-BE49-F238E27FC236}">
                <a16:creationId xmlns:a16="http://schemas.microsoft.com/office/drawing/2014/main" id="{0751BB3A-9070-474E-96CA-726CE82CA4F2}"/>
              </a:ext>
            </a:extLst>
          </p:cNvPr>
          <p:cNvGrpSpPr/>
          <p:nvPr/>
        </p:nvGrpSpPr>
        <p:grpSpPr>
          <a:xfrm>
            <a:off x="532566" y="556453"/>
            <a:ext cx="6030450" cy="1266841"/>
            <a:chOff x="603225" y="2182575"/>
            <a:chExt cx="2577800" cy="424450"/>
          </a:xfrm>
        </p:grpSpPr>
        <p:sp>
          <p:nvSpPr>
            <p:cNvPr id="51" name="Google Shape;379;p32">
              <a:extLst>
                <a:ext uri="{FF2B5EF4-FFF2-40B4-BE49-F238E27FC236}">
                  <a16:creationId xmlns:a16="http://schemas.microsoft.com/office/drawing/2014/main" id="{2001447A-049B-4ACB-B5E9-F6443245C8CB}"/>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80;p32">
              <a:extLst>
                <a:ext uri="{FF2B5EF4-FFF2-40B4-BE49-F238E27FC236}">
                  <a16:creationId xmlns:a16="http://schemas.microsoft.com/office/drawing/2014/main" id="{8355DC6D-5349-4854-81D3-57F634FE0DD0}"/>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81;p32">
              <a:extLst>
                <a:ext uri="{FF2B5EF4-FFF2-40B4-BE49-F238E27FC236}">
                  <a16:creationId xmlns:a16="http://schemas.microsoft.com/office/drawing/2014/main" id="{64365CAA-00A6-4ACA-BA3D-ED043BFBD418}"/>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Google Shape;386;p32">
            <a:extLst>
              <a:ext uri="{FF2B5EF4-FFF2-40B4-BE49-F238E27FC236}">
                <a16:creationId xmlns:a16="http://schemas.microsoft.com/office/drawing/2014/main" id="{1AAB2A01-C4F2-47D9-B0F9-DA3A9C5B24A0}"/>
              </a:ext>
            </a:extLst>
          </p:cNvPr>
          <p:cNvSpPr txBox="1">
            <a:spLocks/>
          </p:cNvSpPr>
          <p:nvPr/>
        </p:nvSpPr>
        <p:spPr>
          <a:xfrm>
            <a:off x="628968" y="578296"/>
            <a:ext cx="5721526"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spTree>
    <p:custDataLst>
      <p:tags r:id="rId1"/>
    </p:custDataLst>
    <p:extLst>
      <p:ext uri="{BB962C8B-B14F-4D97-AF65-F5344CB8AC3E}">
        <p14:creationId xmlns:p14="http://schemas.microsoft.com/office/powerpoint/2010/main" val="3037508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Effect transition="in" filter="fade">
                                      <p:cBhvr>
                                        <p:cTn id="7" dur="500"/>
                                        <p:tgtEl>
                                          <p:spTgt spid="3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TIMING" val="|0.7|1"/>
</p:tagLst>
</file>

<file path=ppt/tags/tag3.xml><?xml version="1.0" encoding="utf-8"?>
<p:tagLst xmlns:a="http://schemas.openxmlformats.org/drawingml/2006/main" xmlns:r="http://schemas.openxmlformats.org/officeDocument/2006/relationships" xmlns:p="http://schemas.openxmlformats.org/presentationml/2006/main">
  <p:tag name="TIMING" val="|0.7|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1171</Words>
  <Application>Microsoft Office PowerPoint</Application>
  <PresentationFormat>Widescreen</PresentationFormat>
  <Paragraphs>104</Paragraphs>
  <Slides>12</Slides>
  <Notes>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Montserrat</vt:lpstr>
      <vt:lpstr>Times New Roman</vt:lpstr>
      <vt:lpstr>3_Office Theme</vt:lpstr>
      <vt:lpstr>NỀN 5</vt:lpstr>
      <vt:lpstr>nền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Windows 10</cp:lastModifiedBy>
  <cp:revision>97</cp:revision>
  <dcterms:created xsi:type="dcterms:W3CDTF">2021-06-24T12:42:07Z</dcterms:created>
  <dcterms:modified xsi:type="dcterms:W3CDTF">2024-12-25T14:10:17Z</dcterms:modified>
</cp:coreProperties>
</file>