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C5B21-C4BD-469B-99B0-A16AF7F98FC1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1AE328-6E5D-4A84-87D0-AF5227450B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94E01-774B-42B3-9E4C-ED03C0461EA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A4CC-0074-4E42-8936-02519DA27A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94E01-774B-42B3-9E4C-ED03C0461EA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A4CC-0074-4E42-8936-02519DA27A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94E01-774B-42B3-9E4C-ED03C0461EA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A4CC-0074-4E42-8936-02519DA27A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94E01-774B-42B3-9E4C-ED03C0461EA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A4CC-0074-4E42-8936-02519DA27A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94E01-774B-42B3-9E4C-ED03C0461EA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A4CC-0074-4E42-8936-02519DA27A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94E01-774B-42B3-9E4C-ED03C0461EA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A4CC-0074-4E42-8936-02519DA27A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94E01-774B-42B3-9E4C-ED03C0461EA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A4CC-0074-4E42-8936-02519DA27A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94E01-774B-42B3-9E4C-ED03C0461EA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A4CC-0074-4E42-8936-02519DA27A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94E01-774B-42B3-9E4C-ED03C0461EA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A4CC-0074-4E42-8936-02519DA27A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94E01-774B-42B3-9E4C-ED03C0461EA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A4CC-0074-4E42-8936-02519DA27A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94E01-774B-42B3-9E4C-ED03C0461EA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2A4CC-0074-4E42-8936-02519DA27A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94E01-774B-42B3-9E4C-ED03C0461EA6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2A4CC-0074-4E42-8936-02519DA27AA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-Rounded" panose="020B0500000000000000" charset="0"/>
                <a:cs typeface="Arial-Rounded" panose="020B0500000000000000" charset="0"/>
              </a:rPr>
              <a:t>2. </a:t>
            </a:r>
            <a:r>
              <a:rPr lang="en-US" dirty="0" err="1">
                <a:latin typeface="Arial-Rounded" panose="020B0500000000000000" charset="0"/>
                <a:cs typeface="Arial-Rounded" panose="020B0500000000000000" charset="0"/>
              </a:rPr>
              <a:t>Chọn</a:t>
            </a:r>
            <a:r>
              <a:rPr lang="en-US" dirty="0">
                <a:latin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dirty="0" err="1">
                <a:latin typeface="Arial-Rounded" panose="020B0500000000000000" charset="0"/>
                <a:cs typeface="Arial-Rounded" panose="020B0500000000000000" charset="0"/>
              </a:rPr>
              <a:t>ng</a:t>
            </a:r>
            <a:r>
              <a:rPr lang="en-US" dirty="0">
                <a:latin typeface="Arial-Rounded" panose="020B0500000000000000" charset="0"/>
                <a:cs typeface="Arial-Rounded" panose="020B0500000000000000" charset="0"/>
              </a:rPr>
              <a:t> hay </a:t>
            </a:r>
            <a:r>
              <a:rPr lang="en-US" dirty="0" err="1">
                <a:latin typeface="Arial-Rounded" panose="020B0500000000000000" charset="0"/>
                <a:cs typeface="Arial-Rounded" panose="020B0500000000000000" charset="0"/>
              </a:rPr>
              <a:t>ngh</a:t>
            </a:r>
            <a:r>
              <a:rPr lang="en-US" dirty="0">
                <a:latin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dirty="0" err="1">
                <a:latin typeface="Arial-Rounded" panose="020B0500000000000000" charset="0"/>
                <a:cs typeface="Arial-Rounded" panose="020B0500000000000000" charset="0"/>
              </a:rPr>
              <a:t>thay</a:t>
            </a:r>
            <a:r>
              <a:rPr lang="en-US" dirty="0">
                <a:latin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dirty="0" err="1">
                <a:latin typeface="Arial-Rounded" panose="020B0500000000000000" charset="0"/>
                <a:cs typeface="Arial-Rounded" panose="020B0500000000000000" charset="0"/>
              </a:rPr>
              <a:t>cho</a:t>
            </a:r>
            <a:r>
              <a:rPr lang="en-US" dirty="0">
                <a:latin typeface="Arial-Rounded" panose="020B0500000000000000" charset="0"/>
                <a:cs typeface="Arial-Rounded" panose="020B0500000000000000" charset="0"/>
              </a:rPr>
              <a:t> ô </a:t>
            </a:r>
            <a:r>
              <a:rPr lang="en-US" dirty="0" err="1">
                <a:latin typeface="Arial-Rounded" panose="020B0500000000000000" charset="0"/>
                <a:cs typeface="Arial-Rounded" panose="020B0500000000000000" charset="0"/>
              </a:rPr>
              <a:t>vuông</a:t>
            </a:r>
            <a:endParaRPr lang="en-US" dirty="0">
              <a:latin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latin typeface="Arial-Rounded" panose="020B0500000000000000" charset="0"/>
                <a:cs typeface="Arial-Rounded" panose="020B0500000000000000" charset="0"/>
              </a:rPr>
              <a:t>a. </a:t>
            </a:r>
            <a:r>
              <a:rPr lang="en-US" sz="3600" dirty="0" err="1">
                <a:latin typeface="Arial-Rounded" panose="020B0500000000000000" charset="0"/>
                <a:cs typeface="Arial-Rounded" panose="020B0500000000000000" charset="0"/>
              </a:rPr>
              <a:t>Trăm</a:t>
            </a:r>
            <a:r>
              <a:rPr lang="en-US" sz="3600" dirty="0">
                <a:latin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3600" dirty="0" smtClean="0">
                <a:latin typeface="Arial-Rounded" panose="020B0500000000000000" charset="0"/>
                <a:cs typeface="Arial-Rounded" panose="020B0500000000000000" charset="0"/>
              </a:rPr>
              <a:t>      e </a:t>
            </a:r>
            <a:r>
              <a:rPr lang="en-US" sz="3600" dirty="0" err="1">
                <a:latin typeface="Arial-Rounded" panose="020B0500000000000000" charset="0"/>
                <a:cs typeface="Arial-Rounded" panose="020B0500000000000000" charset="0"/>
              </a:rPr>
              <a:t>không</a:t>
            </a:r>
            <a:r>
              <a:rPr lang="en-US" sz="3600" dirty="0">
                <a:latin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3600" dirty="0" err="1">
                <a:latin typeface="Arial-Rounded" panose="020B0500000000000000" charset="0"/>
                <a:cs typeface="Arial-Rounded" panose="020B0500000000000000" charset="0"/>
              </a:rPr>
              <a:t>bằng</a:t>
            </a:r>
            <a:r>
              <a:rPr lang="en-US" sz="3600" dirty="0">
                <a:latin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3600" dirty="0" err="1">
                <a:latin typeface="Arial-Rounded" panose="020B0500000000000000" charset="0"/>
                <a:cs typeface="Arial-Rounded" panose="020B0500000000000000" charset="0"/>
              </a:rPr>
              <a:t>một</a:t>
            </a:r>
            <a:r>
              <a:rPr lang="en-US" sz="3600" dirty="0">
                <a:latin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3600" dirty="0" err="1">
                <a:latin typeface="Arial-Rounded" panose="020B0500000000000000" charset="0"/>
                <a:cs typeface="Arial-Rounded" panose="020B0500000000000000" charset="0"/>
              </a:rPr>
              <a:t>thấy</a:t>
            </a:r>
            <a:endParaRPr lang="en-US" sz="3600" dirty="0">
              <a:latin typeface="Arial-Rounded" panose="020B0500000000000000" charset="0"/>
              <a:cs typeface="Arial-Rounded" panose="020B0500000000000000" charset="0"/>
            </a:endParaRPr>
          </a:p>
          <a:p>
            <a:pPr marL="0" indent="0">
              <a:buNone/>
            </a:pPr>
            <a:r>
              <a:rPr lang="en-US" sz="3600" dirty="0">
                <a:latin typeface="Arial-Rounded" panose="020B0500000000000000" charset="0"/>
                <a:cs typeface="Arial-Rounded" panose="020B0500000000000000" charset="0"/>
              </a:rPr>
              <a:t>b. </a:t>
            </a:r>
            <a:r>
              <a:rPr lang="en-US" sz="3600" dirty="0" err="1">
                <a:latin typeface="Arial-Rounded" panose="020B0500000000000000" charset="0"/>
                <a:cs typeface="Arial-Rounded" panose="020B0500000000000000" charset="0"/>
              </a:rPr>
              <a:t>Có</a:t>
            </a:r>
            <a:r>
              <a:rPr lang="en-US" sz="3600" dirty="0">
                <a:latin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3600" dirty="0" err="1">
                <a:latin typeface="Arial-Rounded" panose="020B0500000000000000" charset="0"/>
                <a:cs typeface="Arial-Rounded" panose="020B0500000000000000" charset="0"/>
              </a:rPr>
              <a:t>công</a:t>
            </a:r>
            <a:r>
              <a:rPr lang="en-US" sz="3600" dirty="0">
                <a:latin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3600" dirty="0" err="1">
                <a:latin typeface="Arial-Rounded" panose="020B0500000000000000" charset="0"/>
                <a:cs typeface="Arial-Rounded" panose="020B0500000000000000" charset="0"/>
              </a:rPr>
              <a:t>mài</a:t>
            </a:r>
            <a:r>
              <a:rPr lang="en-US" sz="3600" dirty="0">
                <a:latin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3600" dirty="0" err="1">
                <a:latin typeface="Arial-Rounded" panose="020B0500000000000000" charset="0"/>
                <a:cs typeface="Arial-Rounded" panose="020B0500000000000000" charset="0"/>
              </a:rPr>
              <a:t>sắt</a:t>
            </a:r>
            <a:r>
              <a:rPr lang="en-US" sz="3600" dirty="0">
                <a:latin typeface="Arial-Rounded" panose="020B0500000000000000" charset="0"/>
                <a:cs typeface="Arial-Rounded" panose="020B0500000000000000" charset="0"/>
              </a:rPr>
              <a:t>, </a:t>
            </a:r>
            <a:r>
              <a:rPr lang="en-US" sz="3600" dirty="0" err="1">
                <a:latin typeface="Arial-Rounded" panose="020B0500000000000000" charset="0"/>
                <a:cs typeface="Arial-Rounded" panose="020B0500000000000000" charset="0"/>
              </a:rPr>
              <a:t>có</a:t>
            </a:r>
            <a:r>
              <a:rPr lang="en-US" sz="3600" dirty="0">
                <a:latin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3600" dirty="0" smtClean="0">
                <a:latin typeface="Arial-Rounded" panose="020B0500000000000000" charset="0"/>
                <a:cs typeface="Arial-Rounded" panose="020B0500000000000000" charset="0"/>
              </a:rPr>
              <a:t>     </a:t>
            </a:r>
            <a:r>
              <a:rPr lang="en-US" sz="3600" dirty="0" err="1" smtClean="0">
                <a:latin typeface="Arial-Rounded" panose="020B0500000000000000" charset="0"/>
                <a:cs typeface="Arial-Rounded" panose="020B0500000000000000" charset="0"/>
              </a:rPr>
              <a:t>ày</a:t>
            </a:r>
            <a:r>
              <a:rPr lang="en-US" sz="3600" dirty="0" smtClean="0">
                <a:latin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3600" dirty="0" err="1">
                <a:latin typeface="Arial-Rounded" panose="020B0500000000000000" charset="0"/>
                <a:cs typeface="Arial-Rounded" panose="020B0500000000000000" charset="0"/>
              </a:rPr>
              <a:t>nên</a:t>
            </a:r>
            <a:r>
              <a:rPr lang="en-US" sz="3600" dirty="0">
                <a:latin typeface="Arial-Rounded" panose="020B0500000000000000" charset="0"/>
                <a:cs typeface="Arial-Rounded" panose="020B0500000000000000" charset="0"/>
              </a:rPr>
              <a:t> </a:t>
            </a:r>
            <a:r>
              <a:rPr lang="en-US" sz="3600" dirty="0" err="1">
                <a:latin typeface="Arial-Rounded" panose="020B0500000000000000" charset="0"/>
                <a:cs typeface="Arial-Rounded" panose="020B0500000000000000" charset="0"/>
              </a:rPr>
              <a:t>kim</a:t>
            </a:r>
            <a:endParaRPr lang="en-US" sz="3600" dirty="0">
              <a:latin typeface="Arial-Rounded" panose="020B0500000000000000" charset="0"/>
              <a:cs typeface="Arial-Rounded" panose="020B0500000000000000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" y="3562350"/>
            <a:ext cx="6747986" cy="3030220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3521869" y="4645660"/>
            <a:ext cx="8977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-Rounded" panose="020B0500000000000000" charset="0"/>
                <a:cs typeface="Arial-Rounded" panose="020B0500000000000000" charset="0"/>
              </a:rPr>
              <a:t>rùa</a:t>
            </a:r>
            <a:endParaRPr lang="en-US" sz="3600" dirty="0">
              <a:latin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3657600" y="5257800"/>
            <a:ext cx="17564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Arial-Rounded" panose="020B0500000000000000" charset="0"/>
                <a:cs typeface="Arial-Rounded" panose="020B0500000000000000" charset="0"/>
              </a:rPr>
              <a:t>gió</a:t>
            </a:r>
            <a:endParaRPr lang="en-US" sz="3600" dirty="0">
              <a:latin typeface="Arial-Rounded" panose="020B0500000000000000" charset="0"/>
              <a:cs typeface="Arial-Rounded" panose="020B0500000000000000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4693444" y="5947410"/>
            <a:ext cx="175641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Arial-Rounded" panose="020B0500000000000000" charset="0"/>
                <a:cs typeface="Arial-Rounded" panose="020B0500000000000000" charset="0"/>
              </a:rPr>
              <a:t>dưa</a:t>
            </a:r>
          </a:p>
        </p:txBody>
      </p:sp>
      <p:pic>
        <p:nvPicPr>
          <p:cNvPr id="21" name="Content Placeholder 20" descr="logo"/>
          <p:cNvPicPr>
            <a:picLocks noGrp="1" noChangeAspect="1"/>
          </p:cNvPicPr>
          <p:nvPr>
            <p:ph sz="half"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7985284" y="-88265"/>
            <a:ext cx="1173480" cy="159829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16002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81600" y="2209800"/>
            <a:ext cx="800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1600200"/>
            <a:ext cx="609600" cy="6650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257800" y="2362200"/>
            <a:ext cx="498763" cy="6650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10" grpId="0"/>
      <p:bldP spid="10" grpId="1"/>
      <p:bldP spid="11" grpId="0"/>
      <p:bldP spid="12" grpId="0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apture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5360" y="1464311"/>
            <a:ext cx="7108508" cy="2893695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833563" y="4229735"/>
            <a:ext cx="828675" cy="689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Arial-Rounded" panose="020B0500000000000000" charset="0"/>
                <a:cs typeface="Arial-Rounded" panose="020B0500000000000000" charset="0"/>
              </a:rPr>
              <a:t>Bàn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967639" y="4168775"/>
            <a:ext cx="1101566" cy="689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Arial-Rounded" panose="020B0500000000000000" charset="0"/>
                <a:cs typeface="Arial-Rounded" panose="020B0500000000000000" charset="0"/>
              </a:rPr>
              <a:t>Bảng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356033" y="4229735"/>
            <a:ext cx="1101566" cy="689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latin typeface="Arial-Rounded" panose="020B0500000000000000" charset="0"/>
                <a:cs typeface="Arial-Rounded" panose="020B0500000000000000" charset="0"/>
              </a:rPr>
              <a:t>Đàn</a:t>
            </a:r>
          </a:p>
        </p:txBody>
      </p:sp>
      <p:pic>
        <p:nvPicPr>
          <p:cNvPr id="21" name="Content Placeholder 20" descr="logo"/>
          <p:cNvPicPr>
            <a:picLocks noGrp="1" noChangeAspect="1"/>
          </p:cNvPicPr>
          <p:nvPr>
            <p:ph sz="half" idx="4294967295"/>
          </p:nvPr>
        </p:nvPicPr>
        <p:blipFill>
          <a:blip r:embed="rId3" cstate="print"/>
          <a:stretch>
            <a:fillRect/>
          </a:stretch>
        </p:blipFill>
        <p:spPr>
          <a:xfrm>
            <a:off x="7985284" y="-88265"/>
            <a:ext cx="1173480" cy="15982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bldLvl="0" animBg="1"/>
      <p:bldP spid="6" grpId="1" animBg="1"/>
      <p:bldP spid="7" grpId="0" bldLvl="0" animBg="1"/>
      <p:bldP spid="7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39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2. Chọn ng hay ngh thay cho ô vuông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3</cp:revision>
  <dcterms:created xsi:type="dcterms:W3CDTF">2024-10-21T03:53:58Z</dcterms:created>
  <dcterms:modified xsi:type="dcterms:W3CDTF">2024-10-21T03:58:24Z</dcterms:modified>
</cp:coreProperties>
</file>