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media12.wav" ContentType="audio/x-wav"/>
  <Override PartName="/ppt/media/media13.wav" ContentType="audio/x-wav"/>
  <Override PartName="/ppt/notesSlides/notesSlide3.xml" ContentType="application/vnd.openxmlformats-officedocument.presentationml.notesSlide+xml"/>
  <Override PartName="/ppt/media/media1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notesMasterIdLst>
    <p:notesMasterId r:id="rId29"/>
  </p:notesMasterIdLst>
  <p:sldIdLst>
    <p:sldId id="258" r:id="rId2"/>
    <p:sldId id="469" r:id="rId3"/>
    <p:sldId id="303" r:id="rId4"/>
    <p:sldId id="471" r:id="rId5"/>
    <p:sldId id="468" r:id="rId6"/>
    <p:sldId id="481" r:id="rId7"/>
    <p:sldId id="482" r:id="rId8"/>
    <p:sldId id="341" r:id="rId9"/>
    <p:sldId id="342" r:id="rId10"/>
    <p:sldId id="343" r:id="rId11"/>
    <p:sldId id="344" r:id="rId12"/>
    <p:sldId id="473" r:id="rId13"/>
    <p:sldId id="460" r:id="rId14"/>
    <p:sldId id="493" r:id="rId15"/>
    <p:sldId id="477" r:id="rId16"/>
    <p:sldId id="446" r:id="rId17"/>
    <p:sldId id="461" r:id="rId18"/>
    <p:sldId id="448" r:id="rId19"/>
    <p:sldId id="449" r:id="rId20"/>
    <p:sldId id="450" r:id="rId21"/>
    <p:sldId id="451" r:id="rId22"/>
    <p:sldId id="478" r:id="rId23"/>
    <p:sldId id="484" r:id="rId24"/>
    <p:sldId id="486" r:id="rId25"/>
    <p:sldId id="487" r:id="rId26"/>
    <p:sldId id="488" r:id="rId27"/>
    <p:sldId id="4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99"/>
    <a:srgbClr val="89DFF5"/>
    <a:srgbClr val="000066"/>
    <a:srgbClr val="EEEBD5"/>
    <a:srgbClr val="FF9900"/>
    <a:srgbClr val="CC99FF"/>
    <a:srgbClr val="99D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89763" autoAdjust="0"/>
  </p:normalViewPr>
  <p:slideViewPr>
    <p:cSldViewPr snapToGrid="0">
      <p:cViewPr varScale="1">
        <p:scale>
          <a:sx n="67" d="100"/>
          <a:sy n="67" d="100"/>
        </p:scale>
        <p:origin x="5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85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69977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4175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651400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15083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475512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90A26-42EE-4B99-9617-DD295061D037}" type="slidenum">
              <a:rPr lang="en-GB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GB" altLang="es-ES">
              <a:latin typeface="Arial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76945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24275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26357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96167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"/>
          <p:cNvSpPr txBox="1">
            <a:spLocks noGrp="1"/>
          </p:cNvSpPr>
          <p:nvPr>
            <p:ph type="title"/>
          </p:nvPr>
        </p:nvSpPr>
        <p:spPr>
          <a:xfrm>
            <a:off x="3361797" y="3031717"/>
            <a:ext cx="546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p3"/>
          <p:cNvSpPr txBox="1">
            <a:spLocks noGrp="1"/>
          </p:cNvSpPr>
          <p:nvPr>
            <p:ph type="title" idx="2" hasCustomPrompt="1"/>
          </p:nvPr>
        </p:nvSpPr>
        <p:spPr>
          <a:xfrm>
            <a:off x="6632197" y="1594433"/>
            <a:ext cx="2198000" cy="13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0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3"/>
          <p:cNvSpPr txBox="1">
            <a:spLocks noGrp="1"/>
          </p:cNvSpPr>
          <p:nvPr>
            <p:ph type="subTitle" idx="1"/>
          </p:nvPr>
        </p:nvSpPr>
        <p:spPr>
          <a:xfrm>
            <a:off x="3361797" y="4423071"/>
            <a:ext cx="5468400" cy="3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19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2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34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8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949221" y="3532900"/>
            <a:ext cx="5241600" cy="15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996168" y="1714467"/>
            <a:ext cx="314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814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5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39194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0428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36187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29690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25627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FFFC-773D-46A2-91A1-41BDA156E2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0D42-51BD-4F57-927E-1F428616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98391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7616CA0-919D-4A49-9C8A-62FDFB3A5183}" type="datetimeFigureOut">
              <a:rPr lang="en-US" smtClean="0"/>
              <a:t>10/26/2024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08318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04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7.wav"/><Relationship Id="rId18" Type="http://schemas.openxmlformats.org/officeDocument/2006/relationships/audio" Target="../media/media10.wav"/><Relationship Id="rId26" Type="http://schemas.openxmlformats.org/officeDocument/2006/relationships/image" Target="../media/image22.jpg"/><Relationship Id="rId3" Type="http://schemas.microsoft.com/office/2007/relationships/media" Target="../media/media3.wav"/><Relationship Id="rId21" Type="http://schemas.microsoft.com/office/2007/relationships/media" Target="../media/media13.wav"/><Relationship Id="rId7" Type="http://schemas.microsoft.com/office/2007/relationships/media" Target="../media/media5.wav"/><Relationship Id="rId12" Type="http://schemas.openxmlformats.org/officeDocument/2006/relationships/audio" Target="../media/media8.wav"/><Relationship Id="rId17" Type="http://schemas.microsoft.com/office/2007/relationships/media" Target="../media/media10.wav"/><Relationship Id="rId25" Type="http://schemas.openxmlformats.org/officeDocument/2006/relationships/audio" Target="../media/audio1.wav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audio" Target="../media/media12.wav"/><Relationship Id="rId29" Type="http://schemas.openxmlformats.org/officeDocument/2006/relationships/audio" Target="../media/audio1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8.wav"/><Relationship Id="rId24" Type="http://schemas.openxmlformats.org/officeDocument/2006/relationships/notesSlide" Target="../notesSlides/notesSlide3.xml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slideLayout" Target="../slideLayouts/slideLayout15.xml"/><Relationship Id="rId10" Type="http://schemas.openxmlformats.org/officeDocument/2006/relationships/audio" Target="../media/media6.wav"/><Relationship Id="rId19" Type="http://schemas.microsoft.com/office/2007/relationships/media" Target="../media/media12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7.wav"/><Relationship Id="rId22" Type="http://schemas.openxmlformats.org/officeDocument/2006/relationships/audio" Target="../media/media13.wav"/><Relationship Id="rId27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jpg"/><Relationship Id="rId2" Type="http://schemas.openxmlformats.org/officeDocument/2006/relationships/audio" Target="../media/media14.wav"/><Relationship Id="rId16" Type="http://schemas.openxmlformats.org/officeDocument/2006/relationships/audio" Target="../media/audio1.wav"/><Relationship Id="rId1" Type="http://schemas.microsoft.com/office/2007/relationships/media" Target="../media/media14.wav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27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png"/><Relationship Id="rId12" Type="http://schemas.openxmlformats.org/officeDocument/2006/relationships/audio" Target="../media/audio1.wav"/><Relationship Id="rId2" Type="http://schemas.microsoft.com/office/2007/relationships/media" Target="../media/media14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4.jpg"/><Relationship Id="rId10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1.wav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3" Type="http://schemas.microsoft.com/office/2007/relationships/media" Target="../media/media3.wav"/><Relationship Id="rId21" Type="http://schemas.openxmlformats.org/officeDocument/2006/relationships/slideLayout" Target="../slideLayouts/slideLayout15.xml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audio" Target="../media/media11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audio" Target="../media/audio1.wav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12.png"/><Relationship Id="rId10" Type="http://schemas.openxmlformats.org/officeDocument/2006/relationships/audio" Target="../media/media6.wav"/><Relationship Id="rId19" Type="http://schemas.microsoft.com/office/2007/relationships/media" Target="../media/media11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18" y="682060"/>
            <a:ext cx="7380807" cy="49447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31160" y="5783882"/>
            <a:ext cx="9638044" cy="8631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Welcome teachers to our class 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DA84A0-03C6-4E98-8AB2-E04F7FBC9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32915">
            <a:off x="7558635" y="1514443"/>
            <a:ext cx="2229647" cy="36700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FCBAD0-58C4-438B-8558-615F15E3F35C}"/>
              </a:ext>
            </a:extLst>
          </p:cNvPr>
          <p:cNvSpPr/>
          <p:nvPr/>
        </p:nvSpPr>
        <p:spPr>
          <a:xfrm>
            <a:off x="5099707" y="-59012"/>
            <a:ext cx="5138600" cy="66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i="1" dirty="0">
                <a:solidFill>
                  <a:srgbClr val="0070C0"/>
                </a:solidFill>
              </a:rPr>
              <a:t>Cluster topics.- October 16</a:t>
            </a:r>
            <a:r>
              <a:rPr lang="en-US" sz="2800" i="1" baseline="30000" dirty="0">
                <a:solidFill>
                  <a:srgbClr val="0070C0"/>
                </a:solidFill>
              </a:rPr>
              <a:t>th</a:t>
            </a:r>
            <a:r>
              <a:rPr lang="en-US" sz="2800" i="1" dirty="0">
                <a:solidFill>
                  <a:srgbClr val="0070C0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5090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37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37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374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3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37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43025" y="3159202"/>
            <a:ext cx="4520775" cy="10413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A. </a:t>
            </a:r>
            <a:r>
              <a:rPr lang="en-US" sz="3600" b="1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Fitness </a:t>
            </a:r>
            <a:r>
              <a:rPr lang="en-US" sz="3600" b="1" noProof="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centre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36956" y="3156925"/>
            <a:ext cx="3678595" cy="10436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B. Music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club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C1DA7E-D8CA-E432-76F9-52C6A0961329}"/>
              </a:ext>
            </a:extLst>
          </p:cNvPr>
          <p:cNvSpPr/>
          <p:nvPr/>
        </p:nvSpPr>
        <p:spPr>
          <a:xfrm>
            <a:off x="171450" y="84624"/>
            <a:ext cx="7134225" cy="1258401"/>
          </a:xfrm>
          <a:prstGeom prst="wedgeRoundRectCallout">
            <a:avLst>
              <a:gd name="adj1" fmla="val -23135"/>
              <a:gd name="adj2" fmla="val 4306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Comic Sans MS" panose="030F0702030302020204" pitchFamily="66" charset="0"/>
              </a:rPr>
              <a:t>What did </a:t>
            </a:r>
            <a:r>
              <a:rPr lang="en-US" sz="4000" dirty="0" err="1">
                <a:latin typeface="Comic Sans MS" panose="030F0702030302020204" pitchFamily="66" charset="0"/>
              </a:rPr>
              <a:t>Mrs</a:t>
            </a:r>
            <a:r>
              <a:rPr lang="en-US" sz="4000" dirty="0">
                <a:latin typeface="Comic Sans MS" panose="030F0702030302020204" pitchFamily="66" charset="0"/>
              </a:rPr>
              <a:t> Maggie open 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0789C-342B-48B8-B227-365C56F8E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9551" y="125976"/>
            <a:ext cx="3543300" cy="26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7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28" y="4179748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71600" y="3038615"/>
            <a:ext cx="4416702" cy="10364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A.Exercise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and practice English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4637" y="3071379"/>
            <a:ext cx="4194288" cy="9819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B.Exercise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and practice sport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1CD2C41-9B6F-DA70-180B-D8CD365D28D4}"/>
              </a:ext>
            </a:extLst>
          </p:cNvPr>
          <p:cNvSpPr/>
          <p:nvPr/>
        </p:nvSpPr>
        <p:spPr>
          <a:xfrm>
            <a:off x="171451" y="84624"/>
            <a:ext cx="7524750" cy="1036495"/>
          </a:xfrm>
          <a:prstGeom prst="wedgeRoundRectCallout">
            <a:avLst>
              <a:gd name="adj1" fmla="val -36967"/>
              <a:gd name="adj2" fmla="val 49923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What can students do all year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FC102C-14FA-4A81-82D7-344F8209D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121" y="164715"/>
            <a:ext cx="2247419" cy="1496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BDB99C-CDD3-4C88-A3D9-CCBD0DD47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6309" y="1223592"/>
            <a:ext cx="2406269" cy="140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6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24">
            <a:extLst>
              <a:ext uri="{FF2B5EF4-FFF2-40B4-BE49-F238E27FC236}">
                <a16:creationId xmlns:a16="http://schemas.microsoft.com/office/drawing/2014/main" id="{C04057E6-F899-609A-CBE1-7A90D13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71681">
            <a:off x="8643085" y="263493"/>
            <a:ext cx="3378771" cy="412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1" name="Google Shape;531;p28"/>
          <p:cNvSpPr/>
          <p:nvPr/>
        </p:nvSpPr>
        <p:spPr>
          <a:xfrm>
            <a:off x="5248602" y="578095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458572" y="2647344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568898" y="4680225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00" name="Google Shape;600;p28"/>
          <p:cNvSpPr/>
          <p:nvPr/>
        </p:nvSpPr>
        <p:spPr>
          <a:xfrm>
            <a:off x="1132362" y="836565"/>
            <a:ext cx="438816" cy="454419"/>
          </a:xfrm>
          <a:custGeom>
            <a:avLst/>
            <a:gdLst/>
            <a:ahLst/>
            <a:cxnLst/>
            <a:rect l="l" t="t" r="r" b="b"/>
            <a:pathLst>
              <a:path w="1800" h="1864" extrusionOk="0">
                <a:moveTo>
                  <a:pt x="979" y="0"/>
                </a:moveTo>
                <a:cubicBezTo>
                  <a:pt x="916" y="0"/>
                  <a:pt x="884" y="48"/>
                  <a:pt x="869" y="95"/>
                </a:cubicBezTo>
                <a:lnTo>
                  <a:pt x="869" y="663"/>
                </a:lnTo>
                <a:lnTo>
                  <a:pt x="537" y="300"/>
                </a:lnTo>
                <a:cubicBezTo>
                  <a:pt x="511" y="283"/>
                  <a:pt x="480" y="270"/>
                  <a:pt x="453" y="270"/>
                </a:cubicBezTo>
                <a:cubicBezTo>
                  <a:pt x="430" y="270"/>
                  <a:pt x="409" y="279"/>
                  <a:pt x="395" y="300"/>
                </a:cubicBezTo>
                <a:cubicBezTo>
                  <a:pt x="348" y="332"/>
                  <a:pt x="348" y="395"/>
                  <a:pt x="379" y="442"/>
                </a:cubicBezTo>
                <a:lnTo>
                  <a:pt x="726" y="805"/>
                </a:lnTo>
                <a:lnTo>
                  <a:pt x="95" y="805"/>
                </a:lnTo>
                <a:cubicBezTo>
                  <a:pt x="48" y="805"/>
                  <a:pt x="0" y="853"/>
                  <a:pt x="0" y="900"/>
                </a:cubicBezTo>
                <a:cubicBezTo>
                  <a:pt x="0" y="963"/>
                  <a:pt x="48" y="1011"/>
                  <a:pt x="95" y="1011"/>
                </a:cubicBezTo>
                <a:lnTo>
                  <a:pt x="679" y="1011"/>
                </a:lnTo>
                <a:lnTo>
                  <a:pt x="221" y="1311"/>
                </a:lnTo>
                <a:cubicBezTo>
                  <a:pt x="174" y="1342"/>
                  <a:pt x="158" y="1405"/>
                  <a:pt x="190" y="1453"/>
                </a:cubicBezTo>
                <a:cubicBezTo>
                  <a:pt x="221" y="1468"/>
                  <a:pt x="253" y="1484"/>
                  <a:pt x="284" y="1484"/>
                </a:cubicBezTo>
                <a:cubicBezTo>
                  <a:pt x="300" y="1484"/>
                  <a:pt x="316" y="1484"/>
                  <a:pt x="332" y="1468"/>
                </a:cubicBezTo>
                <a:lnTo>
                  <a:pt x="853" y="1121"/>
                </a:lnTo>
                <a:lnTo>
                  <a:pt x="853" y="1753"/>
                </a:lnTo>
                <a:cubicBezTo>
                  <a:pt x="853" y="1816"/>
                  <a:pt x="884" y="1863"/>
                  <a:pt x="947" y="1863"/>
                </a:cubicBezTo>
                <a:cubicBezTo>
                  <a:pt x="995" y="1863"/>
                  <a:pt x="1042" y="1816"/>
                  <a:pt x="1042" y="1768"/>
                </a:cubicBezTo>
                <a:lnTo>
                  <a:pt x="1058" y="1153"/>
                </a:lnTo>
                <a:lnTo>
                  <a:pt x="1405" y="1547"/>
                </a:lnTo>
                <a:cubicBezTo>
                  <a:pt x="1437" y="1563"/>
                  <a:pt x="1453" y="1579"/>
                  <a:pt x="1484" y="1579"/>
                </a:cubicBezTo>
                <a:cubicBezTo>
                  <a:pt x="1500" y="1579"/>
                  <a:pt x="1532" y="1563"/>
                  <a:pt x="1547" y="1547"/>
                </a:cubicBezTo>
                <a:cubicBezTo>
                  <a:pt x="1595" y="1516"/>
                  <a:pt x="1595" y="1453"/>
                  <a:pt x="1563" y="1405"/>
                </a:cubicBezTo>
                <a:lnTo>
                  <a:pt x="1184" y="1011"/>
                </a:lnTo>
                <a:lnTo>
                  <a:pt x="1689" y="1011"/>
                </a:lnTo>
                <a:cubicBezTo>
                  <a:pt x="1753" y="1011"/>
                  <a:pt x="1800" y="963"/>
                  <a:pt x="1800" y="916"/>
                </a:cubicBezTo>
                <a:cubicBezTo>
                  <a:pt x="1800" y="853"/>
                  <a:pt x="1753" y="805"/>
                  <a:pt x="1689" y="805"/>
                </a:cubicBezTo>
                <a:lnTo>
                  <a:pt x="1311" y="805"/>
                </a:lnTo>
                <a:lnTo>
                  <a:pt x="1721" y="537"/>
                </a:lnTo>
                <a:cubicBezTo>
                  <a:pt x="1768" y="505"/>
                  <a:pt x="1768" y="442"/>
                  <a:pt x="1737" y="395"/>
                </a:cubicBezTo>
                <a:cubicBezTo>
                  <a:pt x="1719" y="369"/>
                  <a:pt x="1692" y="357"/>
                  <a:pt x="1666" y="357"/>
                </a:cubicBezTo>
                <a:cubicBezTo>
                  <a:pt x="1645" y="357"/>
                  <a:pt x="1625" y="365"/>
                  <a:pt x="1610" y="379"/>
                </a:cubicBezTo>
                <a:lnTo>
                  <a:pt x="1058" y="742"/>
                </a:lnTo>
                <a:lnTo>
                  <a:pt x="1074" y="111"/>
                </a:lnTo>
                <a:cubicBezTo>
                  <a:pt x="1074" y="48"/>
                  <a:pt x="1026" y="0"/>
                  <a:pt x="979" y="0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386437" y="1314042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2011171" y="994007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10C096E8-2524-B53F-4B11-5DAB34AA2AC3}"/>
              </a:ext>
            </a:extLst>
          </p:cNvPr>
          <p:cNvSpPr txBox="1"/>
          <p:nvPr/>
        </p:nvSpPr>
        <p:spPr>
          <a:xfrm>
            <a:off x="277040" y="237632"/>
            <a:ext cx="321273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1/</a:t>
            </a:r>
            <a:r>
              <a:rPr lang="vi-VN" sz="2800" dirty="0">
                <a:latin typeface="Comic Sans MS" panose="030F0702030302020204" pitchFamily="66" charset="0"/>
              </a:rPr>
              <a:t>Listen</a:t>
            </a:r>
            <a:r>
              <a:rPr lang="en-US" sz="2800" dirty="0">
                <a:latin typeface="Comic Sans MS" panose="030F0702030302020204" pitchFamily="66" charset="0"/>
              </a:rPr>
              <a:t> and read</a:t>
            </a:r>
            <a:r>
              <a:rPr lang="vi-VN" sz="2800" dirty="0"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519" name="Rectangle: Rounded Corners 518">
            <a:extLst>
              <a:ext uri="{FF2B5EF4-FFF2-40B4-BE49-F238E27FC236}">
                <a16:creationId xmlns:a16="http://schemas.microsoft.com/office/drawing/2014/main" id="{A147FCEA-029E-6F73-B5E8-770743102035}"/>
              </a:ext>
            </a:extLst>
          </p:cNvPr>
          <p:cNvSpPr/>
          <p:nvPr/>
        </p:nvSpPr>
        <p:spPr>
          <a:xfrm>
            <a:off x="79256" y="1064516"/>
            <a:ext cx="8482823" cy="56405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E9B02D95-93D0-2660-28F5-8B1705D05BCE}"/>
              </a:ext>
            </a:extLst>
          </p:cNvPr>
          <p:cNvSpPr txBox="1"/>
          <p:nvPr/>
        </p:nvSpPr>
        <p:spPr>
          <a:xfrm>
            <a:off x="324984" y="1159893"/>
            <a:ext cx="86251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Maggie MacDonnell is a teacher in </a:t>
            </a:r>
            <a:r>
              <a:rPr lang="en-US" sz="2800" dirty="0" err="1">
                <a:latin typeface="Comic Sans MS" panose="030F0702030302020204" pitchFamily="66" charset="0"/>
              </a:rPr>
              <a:t>Salluit</a:t>
            </a:r>
            <a:endParaRPr lang="vi-VN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 in Canada.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AA90CCF6-EF1E-AF82-BCD9-9CA529C9546B}"/>
              </a:ext>
            </a:extLst>
          </p:cNvPr>
          <p:cNvSpPr txBox="1"/>
          <p:nvPr/>
        </p:nvSpPr>
        <p:spPr>
          <a:xfrm>
            <a:off x="324984" y="1620438"/>
            <a:ext cx="8721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                </a:t>
            </a:r>
            <a:r>
              <a:rPr lang="en-US" sz="2800" dirty="0">
                <a:latin typeface="Comic Sans MS" panose="030F0702030302020204" pitchFamily="66" charset="0"/>
              </a:rPr>
              <a:t>It is very cold and windy in </a:t>
            </a:r>
            <a:endParaRPr lang="vi-VN" sz="2800" dirty="0">
              <a:latin typeface="Comic Sans MS" panose="030F0702030302020204" pitchFamily="66" charset="0"/>
            </a:endParaRPr>
          </a:p>
          <a:p>
            <a:r>
              <a:rPr lang="en-US" sz="2800" dirty="0" err="1">
                <a:latin typeface="Comic Sans MS" panose="030F0702030302020204" pitchFamily="66" charset="0"/>
              </a:rPr>
              <a:t>Salluit</a:t>
            </a:r>
            <a:r>
              <a:rPr lang="en-US" sz="28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C99FA93C-0091-8C9F-9181-7AB2877AA7A6}"/>
              </a:ext>
            </a:extLst>
          </p:cNvPr>
          <p:cNvSpPr txBox="1"/>
          <p:nvPr/>
        </p:nvSpPr>
        <p:spPr>
          <a:xfrm>
            <a:off x="1513603" y="2073384"/>
            <a:ext cx="6974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You cannot get to </a:t>
            </a:r>
            <a:r>
              <a:rPr lang="en-US" sz="2800" dirty="0" err="1">
                <a:latin typeface="Comic Sans MS" panose="030F0702030302020204" pitchFamily="66" charset="0"/>
              </a:rPr>
              <a:t>Salluit</a:t>
            </a:r>
            <a:r>
              <a:rPr lang="en-US" sz="2800" dirty="0">
                <a:latin typeface="Comic Sans MS" panose="030F0702030302020204" pitchFamily="66" charset="0"/>
              </a:rPr>
              <a:t> by car.</a:t>
            </a:r>
          </a:p>
        </p:txBody>
      </p:sp>
      <p:sp>
        <p:nvSpPr>
          <p:cNvPr id="530" name="TextBox 529">
            <a:extLst>
              <a:ext uri="{FF2B5EF4-FFF2-40B4-BE49-F238E27FC236}">
                <a16:creationId xmlns:a16="http://schemas.microsoft.com/office/drawing/2014/main" id="{3EF0B922-74F6-2A61-9E9B-83ECA274C541}"/>
              </a:ext>
            </a:extLst>
          </p:cNvPr>
          <p:cNvSpPr txBox="1"/>
          <p:nvPr/>
        </p:nvSpPr>
        <p:spPr>
          <a:xfrm>
            <a:off x="256672" y="2550911"/>
            <a:ext cx="3753100" cy="520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You have to fly.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F0B922-74F6-2A61-9E9B-83ECA274C541}"/>
              </a:ext>
            </a:extLst>
          </p:cNvPr>
          <p:cNvSpPr txBox="1"/>
          <p:nvPr/>
        </p:nvSpPr>
        <p:spPr>
          <a:xfrm>
            <a:off x="262409" y="2937529"/>
            <a:ext cx="93663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                                           </a:t>
            </a:r>
            <a:r>
              <a:rPr lang="en-US" sz="2800" dirty="0">
                <a:latin typeface="Comic Sans MS" panose="030F0702030302020204" pitchFamily="66" charset="0"/>
              </a:rPr>
              <a:t>Maggie</a:t>
            </a:r>
            <a:endParaRPr lang="vi-VN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 teaches school subjects, but she does a </a:t>
            </a:r>
            <a:endParaRPr lang="vi-VN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lot more.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F0B922-74F6-2A61-9E9B-83ECA274C541}"/>
              </a:ext>
            </a:extLst>
          </p:cNvPr>
          <p:cNvSpPr txBox="1"/>
          <p:nvPr/>
        </p:nvSpPr>
        <p:spPr>
          <a:xfrm>
            <a:off x="365024" y="3825037"/>
            <a:ext cx="71091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             </a:t>
            </a:r>
            <a:r>
              <a:rPr lang="en-US" sz="2800" dirty="0">
                <a:latin typeface="Comic Sans MS" panose="030F0702030302020204" pitchFamily="66" charset="0"/>
              </a:rPr>
              <a:t>She finds solutions to her students’ problems.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F0B922-74F6-2A61-9E9B-83ECA274C541}"/>
              </a:ext>
            </a:extLst>
          </p:cNvPr>
          <p:cNvSpPr txBox="1"/>
          <p:nvPr/>
        </p:nvSpPr>
        <p:spPr>
          <a:xfrm>
            <a:off x="311150" y="4256060"/>
            <a:ext cx="71468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                               </a:t>
            </a:r>
            <a:r>
              <a:rPr lang="en-US" sz="2800" dirty="0">
                <a:latin typeface="Comic Sans MS" panose="030F0702030302020204" pitchFamily="66" charset="0"/>
              </a:rPr>
              <a:t>It’s often too cold in </a:t>
            </a:r>
            <a:r>
              <a:rPr lang="en-US" sz="2800" dirty="0" err="1">
                <a:latin typeface="Comic Sans MS" panose="030F0702030302020204" pitchFamily="66" charset="0"/>
              </a:rPr>
              <a:t>Salluit</a:t>
            </a:r>
            <a:r>
              <a:rPr lang="en-US" sz="2800" dirty="0">
                <a:latin typeface="Comic Sans MS" panose="030F0702030302020204" pitchFamily="66" charset="0"/>
              </a:rPr>
              <a:t> for them to play outside.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F0B922-74F6-2A61-9E9B-83ECA274C541}"/>
              </a:ext>
            </a:extLst>
          </p:cNvPr>
          <p:cNvSpPr txBox="1"/>
          <p:nvPr/>
        </p:nvSpPr>
        <p:spPr>
          <a:xfrm>
            <a:off x="256671" y="4722834"/>
            <a:ext cx="93513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                                                  </a:t>
            </a:r>
            <a:r>
              <a:rPr lang="en-US" sz="2800" dirty="0">
                <a:latin typeface="Comic Sans MS" panose="030F0702030302020204" pitchFamily="66" charset="0"/>
              </a:rPr>
              <a:t>So, Maggie opened a fitness </a:t>
            </a:r>
            <a:r>
              <a:rPr lang="en-US" sz="2800" dirty="0" err="1">
                <a:latin typeface="Comic Sans MS" panose="030F0702030302020204" pitchFamily="66" charset="0"/>
              </a:rPr>
              <a:t>centre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F0B922-74F6-2A61-9E9B-83ECA274C541}"/>
              </a:ext>
            </a:extLst>
          </p:cNvPr>
          <p:cNvSpPr txBox="1"/>
          <p:nvPr/>
        </p:nvSpPr>
        <p:spPr>
          <a:xfrm>
            <a:off x="238819" y="5112066"/>
            <a:ext cx="8145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                        </a:t>
            </a:r>
            <a:r>
              <a:rPr lang="en-US" sz="2800" dirty="0">
                <a:latin typeface="Comic Sans MS" panose="030F0702030302020204" pitchFamily="66" charset="0"/>
              </a:rPr>
              <a:t>Now, her students can exercise and </a:t>
            </a:r>
            <a:r>
              <a:rPr lang="en-US" sz="2800" dirty="0" err="1">
                <a:latin typeface="Comic Sans MS" panose="030F0702030302020204" pitchFamily="66" charset="0"/>
              </a:rPr>
              <a:t>practise</a:t>
            </a:r>
            <a:r>
              <a:rPr lang="en-US" sz="2800" dirty="0">
                <a:latin typeface="Comic Sans MS" panose="030F0702030302020204" pitchFamily="66" charset="0"/>
              </a:rPr>
              <a:t> sport all year.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F0B922-74F6-2A61-9E9B-83ECA274C541}"/>
              </a:ext>
            </a:extLst>
          </p:cNvPr>
          <p:cNvSpPr txBox="1"/>
          <p:nvPr/>
        </p:nvSpPr>
        <p:spPr>
          <a:xfrm>
            <a:off x="589678" y="2532375"/>
            <a:ext cx="79329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                        </a:t>
            </a:r>
            <a:r>
              <a:rPr lang="en-US" sz="2800" dirty="0">
                <a:latin typeface="Comic Sans MS" panose="030F0702030302020204" pitchFamily="66" charset="0"/>
              </a:rPr>
              <a:t>Maggie’s students study</a:t>
            </a:r>
            <a:r>
              <a:rPr lang="vi-VN" sz="2800" dirty="0">
                <a:latin typeface="Comic Sans MS" panose="030F0702030302020204" pitchFamily="66" charset="0"/>
              </a:rPr>
              <a:t>                   </a:t>
            </a:r>
            <a:r>
              <a:rPr lang="en-US" sz="2800" dirty="0" err="1">
                <a:latin typeface="Comic Sans MS" panose="030F0702030302020204" pitchFamily="66" charset="0"/>
              </a:rPr>
              <a:t>maths</a:t>
            </a:r>
            <a:r>
              <a:rPr lang="en-US" sz="2800" dirty="0">
                <a:latin typeface="Comic Sans MS" panose="030F0702030302020204" pitchFamily="66" charset="0"/>
              </a:rPr>
              <a:t>, science and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English    .</a:t>
            </a:r>
            <a:endParaRPr lang="vi-VN" sz="2800" dirty="0">
              <a:latin typeface="Comic Sans MS" panose="030F0702030302020204" pitchFamily="66" charset="0"/>
            </a:endParaRPr>
          </a:p>
          <a:p>
            <a:endParaRPr lang="vi-VN" sz="2800" dirty="0">
              <a:latin typeface="Comic Sans MS" panose="030F0702030302020204" pitchFamily="66" charset="0"/>
            </a:endParaRPr>
          </a:p>
          <a:p>
            <a:endParaRPr lang="vi-VN" sz="2800" dirty="0">
              <a:latin typeface="Comic Sans MS" panose="030F0702030302020204" pitchFamily="66" charset="0"/>
            </a:endParaRPr>
          </a:p>
          <a:p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" name="track 3.1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390430" y="473966"/>
            <a:ext cx="406400" cy="406400"/>
          </a:xfrm>
          <a:prstGeom prst="rect">
            <a:avLst/>
          </a:prstGeom>
        </p:spPr>
      </p:pic>
      <p:pic>
        <p:nvPicPr>
          <p:cNvPr id="4" name="track 3.1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467901" y="1104979"/>
            <a:ext cx="406400" cy="406400"/>
          </a:xfrm>
          <a:prstGeom prst="rect">
            <a:avLst/>
          </a:prstGeom>
        </p:spPr>
      </p:pic>
      <p:pic>
        <p:nvPicPr>
          <p:cNvPr id="5" name="track 3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394142" y="1802640"/>
            <a:ext cx="406400" cy="406400"/>
          </a:xfrm>
          <a:prstGeom prst="rect">
            <a:avLst/>
          </a:prstGeom>
        </p:spPr>
      </p:pic>
      <p:pic>
        <p:nvPicPr>
          <p:cNvPr id="6" name="track 3 (mp3cut.net)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490549" y="2209040"/>
            <a:ext cx="406400" cy="406400"/>
          </a:xfrm>
          <a:prstGeom prst="rect">
            <a:avLst/>
          </a:prstGeom>
        </p:spPr>
      </p:pic>
      <p:pic>
        <p:nvPicPr>
          <p:cNvPr id="7" name="track 3 (mp3cut.net) (2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219811" y="2867854"/>
            <a:ext cx="406400" cy="406400"/>
          </a:xfrm>
          <a:prstGeom prst="rect">
            <a:avLst/>
          </a:prstGeom>
        </p:spPr>
      </p:pic>
      <p:pic>
        <p:nvPicPr>
          <p:cNvPr id="8" name="track 3 (mp3cut.net) (4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589291" y="3355469"/>
            <a:ext cx="406400" cy="406400"/>
          </a:xfrm>
          <a:prstGeom prst="rect">
            <a:avLst/>
          </a:prstGeom>
        </p:spPr>
      </p:pic>
      <p:pic>
        <p:nvPicPr>
          <p:cNvPr id="9" name="track 3 (mp3cut.net) (3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398272" y="3990259"/>
            <a:ext cx="406400" cy="406400"/>
          </a:xfrm>
          <a:prstGeom prst="rect">
            <a:avLst/>
          </a:prstGeom>
        </p:spPr>
      </p:pic>
      <p:pic>
        <p:nvPicPr>
          <p:cNvPr id="10" name="track 3 (mp3cut.net) (5)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619022" y="4680225"/>
            <a:ext cx="406400" cy="406400"/>
          </a:xfrm>
          <a:prstGeom prst="rect">
            <a:avLst/>
          </a:prstGeom>
        </p:spPr>
      </p:pic>
      <p:pic>
        <p:nvPicPr>
          <p:cNvPr id="11" name="track 3 (mp3cut.net) (6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589291" y="5549821"/>
            <a:ext cx="406400" cy="406400"/>
          </a:xfrm>
          <a:prstGeom prst="rect">
            <a:avLst/>
          </a:prstGeom>
        </p:spPr>
      </p:pic>
      <p:pic>
        <p:nvPicPr>
          <p:cNvPr id="12" name="track 3 (mp3cut.net) (7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477181" y="7387017"/>
            <a:ext cx="406400" cy="406400"/>
          </a:xfrm>
          <a:prstGeom prst="rect">
            <a:avLst/>
          </a:prstGeom>
        </p:spPr>
      </p:pic>
      <p:pic>
        <p:nvPicPr>
          <p:cNvPr id="13" name="track 3.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635548" y="264055"/>
            <a:ext cx="492246" cy="492246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EF436617-2792-43BE-9686-99BF42E2404A}"/>
              </a:ext>
            </a:extLst>
          </p:cNvPr>
          <p:cNvSpPr/>
          <p:nvPr/>
        </p:nvSpPr>
        <p:spPr>
          <a:xfrm>
            <a:off x="3622286" y="3825037"/>
            <a:ext cx="1559314" cy="508565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8FDB4C-8CB3-4F8D-9D2B-28CF0F0A60BA}"/>
              </a:ext>
            </a:extLst>
          </p:cNvPr>
          <p:cNvSpPr/>
          <p:nvPr/>
        </p:nvSpPr>
        <p:spPr>
          <a:xfrm>
            <a:off x="1949414" y="4321808"/>
            <a:ext cx="1817183" cy="508565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8C26B45-015C-48AC-A63D-BB975115FF5C}"/>
              </a:ext>
            </a:extLst>
          </p:cNvPr>
          <p:cNvSpPr/>
          <p:nvPr/>
        </p:nvSpPr>
        <p:spPr>
          <a:xfrm>
            <a:off x="256671" y="5112066"/>
            <a:ext cx="2610354" cy="508565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4F9EF5F-8987-492E-9006-BBB19B284F82}"/>
              </a:ext>
            </a:extLst>
          </p:cNvPr>
          <p:cNvSpPr/>
          <p:nvPr/>
        </p:nvSpPr>
        <p:spPr>
          <a:xfrm>
            <a:off x="6746550" y="5140262"/>
            <a:ext cx="1559314" cy="508565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1CF2BE4-B8DE-4A05-8F77-604EBD53FA96}"/>
              </a:ext>
            </a:extLst>
          </p:cNvPr>
          <p:cNvSpPr/>
          <p:nvPr/>
        </p:nvSpPr>
        <p:spPr>
          <a:xfrm>
            <a:off x="972727" y="5557608"/>
            <a:ext cx="1559314" cy="508565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0" grpId="0" animBg="1"/>
      <p:bldP spid="51" grpId="0" animBg="1"/>
      <p:bldP spid="52" grpId="0" animBg="1"/>
      <p:bldP spid="58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35"/>
          <p:cNvSpPr/>
          <p:nvPr/>
        </p:nvSpPr>
        <p:spPr>
          <a:xfrm>
            <a:off x="2436146" y="13650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2" name="Google Shape;1202;p35"/>
          <p:cNvSpPr/>
          <p:nvPr/>
        </p:nvSpPr>
        <p:spPr>
          <a:xfrm>
            <a:off x="2594993" y="4930038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3" name="Google Shape;1203;p35"/>
          <p:cNvSpPr/>
          <p:nvPr/>
        </p:nvSpPr>
        <p:spPr>
          <a:xfrm>
            <a:off x="11320560" y="3036247"/>
            <a:ext cx="168600" cy="173003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176B6856-3E58-FA6B-66F4-260F889B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593" y="1257789"/>
            <a:ext cx="2020528" cy="2357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1D3AA491-2248-5531-4CC6-A4FDE2E6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872" y="1289804"/>
            <a:ext cx="1668555" cy="2364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5BCFAF-F529-5A11-BEA9-F9014A5096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21" y="1222745"/>
            <a:ext cx="1892665" cy="2431228"/>
          </a:xfrm>
          <a:prstGeom prst="roundRect">
            <a:avLst>
              <a:gd name="adj" fmla="val 12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C755876A-4BAC-E3D2-FCD5-0BAE29B6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8460" y="1222745"/>
            <a:ext cx="1922921" cy="2431228"/>
          </a:xfrm>
          <a:prstGeom prst="roundRect">
            <a:avLst>
              <a:gd name="adj" fmla="val 12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8D336-B11F-A5EB-6D9F-9EDF2D68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9787" y="1222745"/>
            <a:ext cx="2068182" cy="2431228"/>
          </a:xfrm>
          <a:prstGeom prst="roundRect">
            <a:avLst>
              <a:gd name="adj" fmla="val 151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A8068F-41F8-6114-E6F0-07A8D0E42562}"/>
              </a:ext>
            </a:extLst>
          </p:cNvPr>
          <p:cNvSpPr txBox="1"/>
          <p:nvPr/>
        </p:nvSpPr>
        <p:spPr>
          <a:xfrm>
            <a:off x="-144122" y="3749358"/>
            <a:ext cx="11999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    exercise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vi-VN" sz="2800" dirty="0">
                <a:latin typeface="Comic Sans MS" panose="030F0702030302020204" pitchFamily="66" charset="0"/>
              </a:rPr>
              <a:t>     fitness centre    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vi-VN" sz="2800" dirty="0">
                <a:latin typeface="Comic Sans MS" panose="030F0702030302020204" pitchFamily="66" charset="0"/>
              </a:rPr>
              <a:t>practise      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vi-VN" sz="2800" dirty="0">
                <a:latin typeface="Comic Sans MS" panose="030F0702030302020204" pitchFamily="66" charset="0"/>
              </a:rPr>
              <a:t> problem          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vi-VN" sz="2800" dirty="0">
                <a:latin typeface="Comic Sans MS" panose="030F0702030302020204" pitchFamily="66" charset="0"/>
              </a:rPr>
              <a:t>solution                       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" name="track 3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01475" y="83790"/>
            <a:ext cx="762000" cy="762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4DADDC3-9595-D4BB-F940-18C21AEE82A1}"/>
              </a:ext>
            </a:extLst>
          </p:cNvPr>
          <p:cNvSpPr txBox="1"/>
          <p:nvPr/>
        </p:nvSpPr>
        <p:spPr>
          <a:xfrm>
            <a:off x="184080" y="83790"/>
            <a:ext cx="6075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2/ </a:t>
            </a:r>
            <a:r>
              <a:rPr lang="vi-VN" sz="3600" dirty="0">
                <a:latin typeface="Comic Sans MS" panose="030F0702030302020204" pitchFamily="66" charset="0"/>
              </a:rPr>
              <a:t>Listen, point and repeat.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3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6">
            <a:extLst>
              <a:ext uri="{FF2B5EF4-FFF2-40B4-BE49-F238E27FC236}">
                <a16:creationId xmlns:a16="http://schemas.microsoft.com/office/drawing/2014/main" id="{E98F9756-EE72-4A23-1C70-B8393809B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34" y="0"/>
            <a:ext cx="3321117" cy="221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306696" y="2212310"/>
            <a:ext cx="3779505" cy="1502114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1" kern="0" dirty="0">
                <a:latin typeface="Comic Sans MS" panose="030F0702030302020204" pitchFamily="66" charset="0"/>
              </a:rPr>
              <a:t>  e</a:t>
            </a:r>
            <a:r>
              <a:rPr lang="vi-VN" sz="3000" b="1" kern="0" dirty="0">
                <a:latin typeface="Comic Sans MS" panose="030F0702030302020204" pitchFamily="66" charset="0"/>
              </a:rPr>
              <a:t>xercise</a:t>
            </a:r>
          </a:p>
        </p:txBody>
      </p:sp>
      <p:pic>
        <p:nvPicPr>
          <p:cNvPr id="2" name="track 3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2" end="10288.8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1237" y="2476370"/>
            <a:ext cx="537388" cy="537388"/>
          </a:xfrm>
          <a:prstGeom prst="rect">
            <a:avLst/>
          </a:prstGeom>
        </p:spPr>
      </p:pic>
      <p:sp>
        <p:nvSpPr>
          <p:cNvPr id="14" name="Google Shape;5943;p39">
            <a:extLst>
              <a:ext uri="{FF2B5EF4-FFF2-40B4-BE49-F238E27FC236}">
                <a16:creationId xmlns:a16="http://schemas.microsoft.com/office/drawing/2014/main" id="{93BB0BDB-88C8-435E-BBDB-EA832D0DB8F5}"/>
              </a:ext>
            </a:extLst>
          </p:cNvPr>
          <p:cNvSpPr txBox="1">
            <a:spLocks/>
          </p:cNvSpPr>
          <p:nvPr/>
        </p:nvSpPr>
        <p:spPr>
          <a:xfrm>
            <a:off x="3714647" y="2212310"/>
            <a:ext cx="4468834" cy="1271933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000" b="1" kern="0" dirty="0">
                <a:latin typeface="Comic Sans MS" panose="030F0702030302020204" pitchFamily="66" charset="0"/>
              </a:rPr>
              <a:t>fitness centre</a:t>
            </a:r>
            <a:endParaRPr lang="en-US" sz="3000" b="1" kern="0" dirty="0">
              <a:latin typeface="Comic Sans MS" panose="030F0702030302020204" pitchFamily="66" charset="0"/>
            </a:endParaRPr>
          </a:p>
          <a:p>
            <a:pPr lvl="0">
              <a:defRPr/>
            </a:pPr>
            <a:r>
              <a:rPr lang="en-US" sz="3000" dirty="0"/>
              <a:t> 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9A942562-65C7-4D37-BA94-7D485D17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849" y="-21451"/>
            <a:ext cx="3321117" cy="21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rack 3.2">
            <a:hlinkClick r:id="" action="ppaction://media"/>
            <a:extLst>
              <a:ext uri="{FF2B5EF4-FFF2-40B4-BE49-F238E27FC236}">
                <a16:creationId xmlns:a16="http://schemas.microsoft.com/office/drawing/2014/main" id="{6F45FAE9-80D4-4C51-9EFB-CFA51D48C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79" end="7473.8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756" y="2498330"/>
            <a:ext cx="515428" cy="515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726D0B-F70B-492D-9A0A-54D7AB3B7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293" y="24137"/>
            <a:ext cx="3655908" cy="2134366"/>
          </a:xfrm>
          <a:prstGeom prst="rect">
            <a:avLst/>
          </a:prstGeom>
        </p:spPr>
      </p:pic>
      <p:pic>
        <p:nvPicPr>
          <p:cNvPr id="27" name="track 3.2">
            <a:hlinkClick r:id="" action="ppaction://media"/>
            <a:extLst>
              <a:ext uri="{FF2B5EF4-FFF2-40B4-BE49-F238E27FC236}">
                <a16:creationId xmlns:a16="http://schemas.microsoft.com/office/drawing/2014/main" id="{5A035391-A35C-4091-9086-58F3E7002D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7" end="4748.8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7246" y="2498330"/>
            <a:ext cx="528371" cy="528371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7E96C93E-8112-486E-90D2-3C5874AD2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101" y="3364513"/>
            <a:ext cx="3898972" cy="2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track 3.2">
            <a:hlinkClick r:id="" action="ppaction://media"/>
            <a:extLst>
              <a:ext uri="{FF2B5EF4-FFF2-40B4-BE49-F238E27FC236}">
                <a16:creationId xmlns:a16="http://schemas.microsoft.com/office/drawing/2014/main" id="{72A8D2CE-36EB-44B3-9D21-0D0A21499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48" end="2581.8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3140" y="6057864"/>
            <a:ext cx="562198" cy="562198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49548097-7026-4C91-9C40-4821501D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5504" y="3248446"/>
            <a:ext cx="3946579" cy="27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track 3.2">
            <a:hlinkClick r:id="" action="ppaction://media"/>
            <a:extLst>
              <a:ext uri="{FF2B5EF4-FFF2-40B4-BE49-F238E27FC236}">
                <a16:creationId xmlns:a16="http://schemas.microsoft.com/office/drawing/2014/main" id="{13597A59-D689-4A35-B289-B715364557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18" end="243.8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3070" y="6182951"/>
            <a:ext cx="485450" cy="485450"/>
          </a:xfrm>
          <a:prstGeom prst="rect">
            <a:avLst/>
          </a:prstGeom>
        </p:spPr>
      </p:pic>
      <p:sp>
        <p:nvSpPr>
          <p:cNvPr id="41" name="Google Shape;5943;p39">
            <a:extLst>
              <a:ext uri="{FF2B5EF4-FFF2-40B4-BE49-F238E27FC236}">
                <a16:creationId xmlns:a16="http://schemas.microsoft.com/office/drawing/2014/main" id="{DE7B0608-9A6B-40CA-95DB-CB828FBA7070}"/>
              </a:ext>
            </a:extLst>
          </p:cNvPr>
          <p:cNvSpPr txBox="1">
            <a:spLocks/>
          </p:cNvSpPr>
          <p:nvPr/>
        </p:nvSpPr>
        <p:spPr>
          <a:xfrm>
            <a:off x="826120" y="5906286"/>
            <a:ext cx="2444582" cy="953954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latin typeface="Comic Sans MS" panose="030F0702030302020204" pitchFamily="66" charset="0"/>
              </a:rPr>
              <a:t>p</a:t>
            </a:r>
            <a:r>
              <a:rPr lang="vi-VN" sz="3000" b="1" kern="0" dirty="0">
                <a:latin typeface="Comic Sans MS" panose="030F0702030302020204" pitchFamily="66" charset="0"/>
              </a:rPr>
              <a:t>roblem</a:t>
            </a:r>
            <a:r>
              <a:rPr lang="en-US" sz="3000" dirty="0"/>
              <a:t>/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2" name="Google Shape;5943;p39">
            <a:extLst>
              <a:ext uri="{FF2B5EF4-FFF2-40B4-BE49-F238E27FC236}">
                <a16:creationId xmlns:a16="http://schemas.microsoft.com/office/drawing/2014/main" id="{167F470B-2CF4-462F-B156-D7EC15966038}"/>
              </a:ext>
            </a:extLst>
          </p:cNvPr>
          <p:cNvSpPr txBox="1">
            <a:spLocks/>
          </p:cNvSpPr>
          <p:nvPr/>
        </p:nvSpPr>
        <p:spPr>
          <a:xfrm>
            <a:off x="7863397" y="5906286"/>
            <a:ext cx="2706758" cy="1347098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olution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  <a:p>
            <a:pPr lvl="0">
              <a:defRPr/>
            </a:pP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3" name="Google Shape;5943;p39">
            <a:extLst>
              <a:ext uri="{FF2B5EF4-FFF2-40B4-BE49-F238E27FC236}">
                <a16:creationId xmlns:a16="http://schemas.microsoft.com/office/drawing/2014/main" id="{A773AE5B-E4AD-40DE-8D03-6F206289B6DB}"/>
              </a:ext>
            </a:extLst>
          </p:cNvPr>
          <p:cNvSpPr txBox="1">
            <a:spLocks/>
          </p:cNvSpPr>
          <p:nvPr/>
        </p:nvSpPr>
        <p:spPr>
          <a:xfrm>
            <a:off x="8565533" y="2115474"/>
            <a:ext cx="1970497" cy="1465604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latin typeface="Comic Sans MS" panose="030F0702030302020204" pitchFamily="66" charset="0"/>
              </a:rPr>
              <a:t>p</a:t>
            </a:r>
            <a:r>
              <a:rPr lang="vi-VN" sz="3000" b="1" kern="0" dirty="0">
                <a:latin typeface="Comic Sans MS" panose="030F0702030302020204" pitchFamily="66" charset="0"/>
              </a:rPr>
              <a:t>ractise</a:t>
            </a:r>
            <a:endParaRPr lang="en-US" sz="3000" b="1" kern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3" grpId="0"/>
      <p:bldP spid="14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A838-53C5-4140-8015-F93F50DF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61C8DE-267D-4EC3-B40C-CF5F4258AFD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C083037-AB12-4D1D-9439-C32D362AF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3061A-04DE-4C49-B197-9394D3E3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2 phút đếm ngược nhạc sôi động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951F088A-B0B4-42FA-ABB0-2C5673E6A6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4800" y="188685"/>
            <a:ext cx="1496585" cy="8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6878" y="-32672"/>
            <a:ext cx="4978444" cy="4215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991600" y="5675311"/>
            <a:ext cx="1136228" cy="79208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5126" y="3429000"/>
            <a:ext cx="10118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3/The odd-one-out and say</a:t>
            </a:r>
          </a:p>
        </p:txBody>
      </p:sp>
    </p:spTree>
    <p:extLst>
      <p:ext uri="{BB962C8B-B14F-4D97-AF65-F5344CB8AC3E}">
        <p14:creationId xmlns:p14="http://schemas.microsoft.com/office/powerpoint/2010/main" val="9522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8974614" y="3389495"/>
            <a:ext cx="2653943" cy="1320800"/>
            <a:chOff x="738689" y="5122863"/>
            <a:chExt cx="2653852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738689" y="5855356"/>
              <a:ext cx="26538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exercise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417574" y="3356992"/>
            <a:ext cx="2869829" cy="1320800"/>
            <a:chOff x="2488864" y="5100656"/>
            <a:chExt cx="2869831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488864" y="5755012"/>
              <a:ext cx="28698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maths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267273" y="3369855"/>
            <a:ext cx="1657456" cy="1320800"/>
            <a:chOff x="3203848" y="5100656"/>
            <a:chExt cx="1518346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24139" y="5712557"/>
              <a:ext cx="14980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Science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761228" y="6027737"/>
            <a:ext cx="1218264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CC9900"/>
                </a:solidFill>
              </a:rPr>
              <a:t>2/15</a:t>
            </a:r>
            <a:endParaRPr lang="es-ES" b="1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4196325" y="-1665245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4187032" y="-1652405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5169380" y="3367326"/>
            <a:ext cx="1691737" cy="1320800"/>
            <a:chOff x="1011746" y="5122863"/>
            <a:chExt cx="1691679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011746" y="5763623"/>
              <a:ext cx="16916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sport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1054471" y="3356992"/>
            <a:ext cx="1641542" cy="1320800"/>
            <a:chOff x="3125761" y="5100656"/>
            <a:chExt cx="1641543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3125761" y="5813424"/>
              <a:ext cx="16415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solution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8987704" y="3402055"/>
            <a:ext cx="1657456" cy="1320800"/>
            <a:chOff x="3203848" y="5100656"/>
            <a:chExt cx="1518346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24139" y="5712557"/>
              <a:ext cx="14980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problem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793126" y="6027737"/>
            <a:ext cx="1186366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CC9900"/>
                </a:solidFill>
              </a:rPr>
              <a:t>2/15</a:t>
            </a:r>
            <a:endParaRPr lang="es-ES" b="1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9247680" y="3389495"/>
            <a:ext cx="1691737" cy="1320800"/>
            <a:chOff x="1011746" y="5122863"/>
            <a:chExt cx="1691679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011746" y="5763623"/>
              <a:ext cx="16916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car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516868" y="3356992"/>
            <a:ext cx="2869829" cy="1320800"/>
            <a:chOff x="2588158" y="5100656"/>
            <a:chExt cx="2869831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588158" y="5882406"/>
              <a:ext cx="28698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fitness centre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267273" y="3341162"/>
            <a:ext cx="1657456" cy="1320800"/>
            <a:chOff x="3203848" y="5100656"/>
            <a:chExt cx="1518346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24139" y="5712557"/>
              <a:ext cx="14980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school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750595" y="6027737"/>
            <a:ext cx="1228897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CC9900"/>
                </a:solidFill>
              </a:rPr>
              <a:t>2/15</a:t>
            </a:r>
            <a:endParaRPr lang="es-ES" b="1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" y="0"/>
            <a:ext cx="125332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52CEC-9B8E-6EE8-9169-F0617E7B7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2" y="326924"/>
            <a:ext cx="5890682" cy="57488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9EFC1C-7831-AB8D-E9DF-568446D133C8}"/>
              </a:ext>
            </a:extLst>
          </p:cNvPr>
          <p:cNvGrpSpPr/>
          <p:nvPr/>
        </p:nvGrpSpPr>
        <p:grpSpPr>
          <a:xfrm>
            <a:off x="1534405" y="6020169"/>
            <a:ext cx="11181346" cy="1372282"/>
            <a:chOff x="4844438" y="5550945"/>
            <a:chExt cx="5380162" cy="1372282"/>
          </a:xfrm>
        </p:grpSpPr>
        <p:sp>
          <p:nvSpPr>
            <p:cNvPr id="4" name="Google Shape;8552;p56">
              <a:extLst>
                <a:ext uri="{FF2B5EF4-FFF2-40B4-BE49-F238E27FC236}">
                  <a16:creationId xmlns:a16="http://schemas.microsoft.com/office/drawing/2014/main" id="{7180A2DE-9EE7-655F-3F53-93FAAA8CF99A}"/>
                </a:ext>
              </a:extLst>
            </p:cNvPr>
            <p:cNvSpPr/>
            <p:nvPr/>
          </p:nvSpPr>
          <p:spPr>
            <a:xfrm rot="10800000" flipH="1">
              <a:off x="4844438" y="5550945"/>
              <a:ext cx="5380162" cy="80557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3F9967-BEDC-313D-D643-0B665D2E528F}"/>
                </a:ext>
              </a:extLst>
            </p:cNvPr>
            <p:cNvSpPr txBox="1"/>
            <p:nvPr/>
          </p:nvSpPr>
          <p:spPr>
            <a:xfrm>
              <a:off x="5158405" y="5722898"/>
              <a:ext cx="49270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A primary school in the highland province of Ha </a:t>
              </a:r>
              <a:r>
                <a:rPr lang="en-US" sz="2400" b="1" dirty="0" err="1">
                  <a:latin typeface="Comic Sans MS" panose="030F0702030302020204" pitchFamily="66" charset="0"/>
                </a:rPr>
                <a:t>Giang</a:t>
              </a:r>
              <a:r>
                <a:rPr lang="en-US" sz="2400" b="1" dirty="0">
                  <a:latin typeface="Comic Sans MS" panose="030F0702030302020204" pitchFamily="66" charset="0"/>
                </a:rPr>
                <a:t>, Vietnam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2CFB4DE-E86B-FC70-BBF4-8D6FCFF64A26}"/>
              </a:ext>
            </a:extLst>
          </p:cNvPr>
          <p:cNvSpPr txBox="1"/>
          <p:nvPr/>
        </p:nvSpPr>
        <p:spPr>
          <a:xfrm>
            <a:off x="7230718" y="259931"/>
            <a:ext cx="489170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 Look at the photo. Answer.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4A1731-1C11-4B22-967D-BA32E3DA8AB2}"/>
              </a:ext>
            </a:extLst>
          </p:cNvPr>
          <p:cNvSpPr txBox="1"/>
          <p:nvPr/>
        </p:nvSpPr>
        <p:spPr>
          <a:xfrm>
            <a:off x="7125078" y="1370606"/>
            <a:ext cx="6489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1" dirty="0">
              <a:latin typeface="Comic Sans MS" panose="030F0702030302020204" pitchFamily="66" charset="0"/>
            </a:endParaRPr>
          </a:p>
          <a:p>
            <a:r>
              <a:rPr lang="en-US" sz="2400" b="1" dirty="0">
                <a:latin typeface="Comic Sans MS" panose="030F0702030302020204" pitchFamily="66" charset="0"/>
              </a:rPr>
              <a:t>Where are these children?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B279792-E1B0-4566-8536-5FED8E2D50AA}"/>
              </a:ext>
            </a:extLst>
          </p:cNvPr>
          <p:cNvSpPr/>
          <p:nvPr/>
        </p:nvSpPr>
        <p:spPr>
          <a:xfrm>
            <a:off x="7230718" y="2747932"/>
            <a:ext cx="4759495" cy="944025"/>
          </a:xfrm>
          <a:prstGeom prst="wedgeRoundRectCallout">
            <a:avLst>
              <a:gd name="adj1" fmla="val -60085"/>
              <a:gd name="adj2" fmla="val 80730"/>
              <a:gd name="adj3" fmla="val 16667"/>
            </a:avLst>
          </a:prstGeom>
          <a:noFill/>
          <a:ln>
            <a:solidFill>
              <a:srgbClr val="FF99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They are in the classroom. </a:t>
            </a:r>
          </a:p>
        </p:txBody>
      </p:sp>
    </p:spTree>
    <p:extLst>
      <p:ext uri="{BB962C8B-B14F-4D97-AF65-F5344CB8AC3E}">
        <p14:creationId xmlns:p14="http://schemas.microsoft.com/office/powerpoint/2010/main" val="12999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9247680" y="3389495"/>
            <a:ext cx="1691737" cy="1320800"/>
            <a:chOff x="1011746" y="5122863"/>
            <a:chExt cx="1691679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011746" y="5763623"/>
              <a:ext cx="16916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practise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516868" y="3356992"/>
            <a:ext cx="2869829" cy="1320800"/>
            <a:chOff x="2588158" y="5100656"/>
            <a:chExt cx="2869831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588158" y="5882406"/>
              <a:ext cx="28698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teacher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267273" y="3341162"/>
            <a:ext cx="1657456" cy="1320800"/>
            <a:chOff x="3203848" y="5100656"/>
            <a:chExt cx="1518346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24139" y="5712557"/>
              <a:ext cx="14980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student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782493" y="6027737"/>
            <a:ext cx="1196999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CC9900"/>
                </a:solidFill>
              </a:rPr>
              <a:t>2/15</a:t>
            </a:r>
            <a:endParaRPr lang="es-ES" b="1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8285474" y="-1652405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8285474" y="-1652405"/>
            <a:ext cx="3984498" cy="6297613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8974614" y="3389495"/>
            <a:ext cx="2653943" cy="1320800"/>
            <a:chOff x="738689" y="5122863"/>
            <a:chExt cx="2653852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738689" y="5855356"/>
              <a:ext cx="26538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fitness centre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417574" y="3356992"/>
            <a:ext cx="2869829" cy="1320800"/>
            <a:chOff x="2488864" y="5100656"/>
            <a:chExt cx="2869831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488864" y="5755012"/>
              <a:ext cx="28698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cold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267273" y="3369855"/>
            <a:ext cx="1657456" cy="1320800"/>
            <a:chOff x="3203848" y="5100656"/>
            <a:chExt cx="1518346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24139" y="5712557"/>
              <a:ext cx="14980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windy</a:t>
              </a:r>
              <a:endParaRPr lang="es-ES" sz="2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8782493" y="6027737"/>
            <a:ext cx="1196999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CC9900"/>
                </a:solidFill>
              </a:rPr>
              <a:t>2/15</a:t>
            </a:r>
            <a:endParaRPr lang="es-ES" b="1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A838-53C5-4140-8015-F93F50DF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61C8DE-267D-4EC3-B40C-CF5F4258AFD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C083037-AB12-4D1D-9439-C32D362AF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3061A-04DE-4C49-B197-9394D3E35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0"/>
            <a:ext cx="12192000" cy="68579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5989766-1C7F-45E3-A0E6-23BFAC2DA9F0}"/>
              </a:ext>
            </a:extLst>
          </p:cNvPr>
          <p:cNvSpPr/>
          <p:nvPr/>
        </p:nvSpPr>
        <p:spPr>
          <a:xfrm>
            <a:off x="5150973" y="2434929"/>
            <a:ext cx="1328955" cy="84244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9CD14F-4A27-4993-88C5-2F1A76613060}"/>
              </a:ext>
            </a:extLst>
          </p:cNvPr>
          <p:cNvSpPr/>
          <p:nvPr/>
        </p:nvSpPr>
        <p:spPr>
          <a:xfrm>
            <a:off x="9425431" y="4367427"/>
            <a:ext cx="1640353" cy="84244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28AF16-D3DA-49B3-ACDB-E0483219036F}"/>
              </a:ext>
            </a:extLst>
          </p:cNvPr>
          <p:cNvSpPr/>
          <p:nvPr/>
        </p:nvSpPr>
        <p:spPr>
          <a:xfrm>
            <a:off x="9191266" y="3311671"/>
            <a:ext cx="1123981" cy="84244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AE7EA7-A37B-402D-93D7-522A0342537B}"/>
              </a:ext>
            </a:extLst>
          </p:cNvPr>
          <p:cNvSpPr/>
          <p:nvPr/>
        </p:nvSpPr>
        <p:spPr>
          <a:xfrm>
            <a:off x="9425431" y="5245960"/>
            <a:ext cx="2535954" cy="93750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4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332C58-970B-4D33-95F5-3E84BDCCF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E09BC7-82B5-4AD8-991D-C9108202DE6C}"/>
              </a:ext>
            </a:extLst>
          </p:cNvPr>
          <p:cNvSpPr/>
          <p:nvPr/>
        </p:nvSpPr>
        <p:spPr>
          <a:xfrm>
            <a:off x="8323660" y="-23812"/>
            <a:ext cx="38385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ADBB4E-D252-4724-93BE-06296495B262}"/>
              </a:ext>
            </a:extLst>
          </p:cNvPr>
          <p:cNvSpPr/>
          <p:nvPr/>
        </p:nvSpPr>
        <p:spPr>
          <a:xfrm>
            <a:off x="1466850" y="5295900"/>
            <a:ext cx="1133475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0EFEB-5121-48E4-AE93-571933926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514600"/>
            <a:ext cx="2463311" cy="1600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4D7B01-1914-4F75-BD1D-AB27D126037A}"/>
              </a:ext>
            </a:extLst>
          </p:cNvPr>
          <p:cNvSpPr/>
          <p:nvPr/>
        </p:nvSpPr>
        <p:spPr>
          <a:xfrm>
            <a:off x="803946" y="5810251"/>
            <a:ext cx="7612307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0DB32-BBBC-4295-8B88-9136FB028A8F}"/>
              </a:ext>
            </a:extLst>
          </p:cNvPr>
          <p:cNvSpPr/>
          <p:nvPr/>
        </p:nvSpPr>
        <p:spPr>
          <a:xfrm>
            <a:off x="1809751" y="152400"/>
            <a:ext cx="2047875" cy="723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 classroom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1094D-E758-45D0-B87B-A40DC61A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663" y="4790891"/>
            <a:ext cx="1490662" cy="9526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9844C9-B89A-4E91-AC57-5F69C6F4ECD5}"/>
              </a:ext>
            </a:extLst>
          </p:cNvPr>
          <p:cNvSpPr/>
          <p:nvPr/>
        </p:nvSpPr>
        <p:spPr>
          <a:xfrm>
            <a:off x="6619874" y="5486400"/>
            <a:ext cx="20478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Music room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A6295A-3D50-43FD-A7D2-22AFA2C69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667" y="2714791"/>
            <a:ext cx="1538288" cy="8285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CCA9F6-5BD7-4C49-861D-D16138954160}"/>
              </a:ext>
            </a:extLst>
          </p:cNvPr>
          <p:cNvSpPr/>
          <p:nvPr/>
        </p:nvSpPr>
        <p:spPr>
          <a:xfrm>
            <a:off x="6619873" y="3176588"/>
            <a:ext cx="20478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 room</a:t>
            </a:r>
          </a:p>
        </p:txBody>
      </p:sp>
    </p:spTree>
    <p:extLst>
      <p:ext uri="{BB962C8B-B14F-4D97-AF65-F5344CB8AC3E}">
        <p14:creationId xmlns:p14="http://schemas.microsoft.com/office/powerpoint/2010/main" val="207872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F1A0-0C24-47F0-9831-42CC8266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54570-D84C-471B-8027-8D4ED8833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2D3D0-1A07-4136-A3B6-A2B053F1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08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0911F-A09F-4E67-A68E-84C59BCF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2EECA-A609-4202-B645-FB9A8AC59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1BD3A-EA1B-42B7-A0D4-BB949CA1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6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F85A6-A457-41F2-9BA7-481AAF0D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2F42A-B3B1-44D6-98BA-5A23AA1D1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F660D-92A2-4069-983E-23180520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78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373E-2560-4A44-8AC9-F8DA5DADF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8DAE1-24DD-4331-A11F-F66ACA229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CC3C5-393D-4A0E-B654-5693B61F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0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52CEC-9B8E-6EE8-9169-F0617E7B7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678">
            <a:off x="356360" y="554596"/>
            <a:ext cx="5890682" cy="57488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9EFC1C-7831-AB8D-E9DF-568446D133C8}"/>
              </a:ext>
            </a:extLst>
          </p:cNvPr>
          <p:cNvGrpSpPr/>
          <p:nvPr/>
        </p:nvGrpSpPr>
        <p:grpSpPr>
          <a:xfrm>
            <a:off x="1534405" y="6020169"/>
            <a:ext cx="11181346" cy="1372282"/>
            <a:chOff x="4844438" y="5550945"/>
            <a:chExt cx="5380162" cy="1372282"/>
          </a:xfrm>
        </p:grpSpPr>
        <p:sp>
          <p:nvSpPr>
            <p:cNvPr id="4" name="Google Shape;8552;p56">
              <a:extLst>
                <a:ext uri="{FF2B5EF4-FFF2-40B4-BE49-F238E27FC236}">
                  <a16:creationId xmlns:a16="http://schemas.microsoft.com/office/drawing/2014/main" id="{7180A2DE-9EE7-655F-3F53-93FAAA8CF99A}"/>
                </a:ext>
              </a:extLst>
            </p:cNvPr>
            <p:cNvSpPr/>
            <p:nvPr/>
          </p:nvSpPr>
          <p:spPr>
            <a:xfrm rot="10800000" flipH="1">
              <a:off x="4844438" y="5550945"/>
              <a:ext cx="5380162" cy="80557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3F9967-BEDC-313D-D643-0B665D2E528F}"/>
                </a:ext>
              </a:extLst>
            </p:cNvPr>
            <p:cNvSpPr txBox="1"/>
            <p:nvPr/>
          </p:nvSpPr>
          <p:spPr>
            <a:xfrm>
              <a:off x="5158405" y="5722898"/>
              <a:ext cx="49270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A primary school in the highland province of Ha </a:t>
              </a:r>
              <a:r>
                <a:rPr lang="en-US" sz="2400" b="1" dirty="0" err="1">
                  <a:latin typeface="Comic Sans MS" panose="030F0702030302020204" pitchFamily="66" charset="0"/>
                </a:rPr>
                <a:t>Giang</a:t>
              </a:r>
              <a:r>
                <a:rPr lang="en-US" sz="2400" b="1" dirty="0">
                  <a:latin typeface="Comic Sans MS" panose="030F0702030302020204" pitchFamily="66" charset="0"/>
                </a:rPr>
                <a:t>, Vietnam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22DB51D-DADC-4220-9CFC-02D74743A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120" y="1042300"/>
            <a:ext cx="6506284" cy="49778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88D135-CE9B-4790-B77E-5EDAD455A708}"/>
              </a:ext>
            </a:extLst>
          </p:cNvPr>
          <p:cNvSpPr txBox="1"/>
          <p:nvPr/>
        </p:nvSpPr>
        <p:spPr>
          <a:xfrm>
            <a:off x="6693065" y="2273374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A6532-7579-4928-A681-457A5C0A882F}"/>
              </a:ext>
            </a:extLst>
          </p:cNvPr>
          <p:cNvSpPr txBox="1"/>
          <p:nvPr/>
        </p:nvSpPr>
        <p:spPr>
          <a:xfrm>
            <a:off x="6682600" y="3045625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B28BF8-5740-4502-B5BA-949C686CC2D7}"/>
              </a:ext>
            </a:extLst>
          </p:cNvPr>
          <p:cNvSpPr txBox="1"/>
          <p:nvPr/>
        </p:nvSpPr>
        <p:spPr>
          <a:xfrm>
            <a:off x="6658307" y="3719701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647647-15F1-48E3-9807-908A584ECBB5}"/>
              </a:ext>
            </a:extLst>
          </p:cNvPr>
          <p:cNvSpPr txBox="1"/>
          <p:nvPr/>
        </p:nvSpPr>
        <p:spPr>
          <a:xfrm>
            <a:off x="6670324" y="4422763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809A64-1ABF-45B0-B414-0A46D321864A}"/>
              </a:ext>
            </a:extLst>
          </p:cNvPr>
          <p:cNvSpPr txBox="1"/>
          <p:nvPr/>
        </p:nvSpPr>
        <p:spPr>
          <a:xfrm>
            <a:off x="8491229" y="3037580"/>
            <a:ext cx="997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3E1590-8C4C-4A2A-8972-26FC33CD4DE2}"/>
              </a:ext>
            </a:extLst>
          </p:cNvPr>
          <p:cNvSpPr txBox="1"/>
          <p:nvPr/>
        </p:nvSpPr>
        <p:spPr>
          <a:xfrm>
            <a:off x="10602985" y="2350115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E1407-462E-457E-A56A-FF102B96A637}"/>
              </a:ext>
            </a:extLst>
          </p:cNvPr>
          <p:cNvSpPr txBox="1"/>
          <p:nvPr/>
        </p:nvSpPr>
        <p:spPr>
          <a:xfrm>
            <a:off x="10591903" y="3088360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45273B-4D90-423B-9CC9-C61528555CC5}"/>
              </a:ext>
            </a:extLst>
          </p:cNvPr>
          <p:cNvSpPr txBox="1"/>
          <p:nvPr/>
        </p:nvSpPr>
        <p:spPr>
          <a:xfrm>
            <a:off x="10591904" y="3719701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7BF5CC-4135-431D-B673-E7AA50EDC2F0}"/>
              </a:ext>
            </a:extLst>
          </p:cNvPr>
          <p:cNvSpPr/>
          <p:nvPr/>
        </p:nvSpPr>
        <p:spPr>
          <a:xfrm>
            <a:off x="8978514" y="2612282"/>
            <a:ext cx="1046573" cy="53887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book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12748A-0194-4B50-B2DA-94B84B1C1F7C}"/>
              </a:ext>
            </a:extLst>
          </p:cNvPr>
          <p:cNvSpPr txBox="1"/>
          <p:nvPr/>
        </p:nvSpPr>
        <p:spPr>
          <a:xfrm>
            <a:off x="8480147" y="2363266"/>
            <a:ext cx="997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1E9D6F40-52BF-4395-A380-095588F07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9481" y="31027"/>
            <a:ext cx="1270635" cy="71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8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8" descr="ค้นหาภาพสต็อก Sun Flower Cartoon ระดับ HD และภาพสต็อก ภาพประกอบ  และเวกเตอร์ปลอดค่าลิขสิทธิ์หลายล้านรายการในคอลเลกชัน Shutterstock  มีภาพใหม่คุณภาพสูงหลายพันรายการเพิ่มเข้ามาทุกวัน">
            <a:extLst>
              <a:ext uri="{FF2B5EF4-FFF2-40B4-BE49-F238E27FC236}">
                <a16:creationId xmlns:a16="http://schemas.microsoft.com/office/drawing/2014/main" id="{FB60149E-CD6B-4D32-A45A-46A19585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8" b="94063" l="2276" r="94666">
                        <a14:foregroundMark x1="7183" y1="25563" x2="7183" y2="25563"/>
                        <a14:foregroundMark x1="2347" y1="25375" x2="2347" y2="25375"/>
                        <a14:foregroundMark x1="20910" y1="9063" x2="20910" y2="9063"/>
                        <a14:foregroundMark x1="26174" y1="5000" x2="26174" y2="5000"/>
                        <a14:foregroundMark x1="62447" y1="4438" x2="62447" y2="4438"/>
                        <a14:foregroundMark x1="62660" y1="938" x2="62660" y2="938"/>
                        <a14:foregroundMark x1="59459" y1="75750" x2="59459" y2="75750"/>
                        <a14:foregroundMark x1="94666" y1="80375" x2="94666" y2="80375"/>
                        <a14:foregroundMark x1="51707" y1="83125" x2="51707" y2="83125"/>
                        <a14:foregroundMark x1="50853" y1="84625" x2="50853" y2="84625"/>
                        <a14:foregroundMark x1="33357" y1="88688" x2="33357" y2="88688"/>
                        <a14:foregroundMark x1="45590" y1="87438" x2="45590" y2="87438"/>
                        <a14:foregroundMark x1="36700" y1="86125" x2="53983" y2="86125"/>
                        <a14:foregroundMark x1="44523" y1="83688" x2="62873" y2="87250"/>
                        <a14:foregroundMark x1="24467" y1="88500" x2="32077" y2="93250"/>
                        <a14:foregroundMark x1="32077" y1="93250" x2="54908" y2="93938"/>
                        <a14:foregroundMark x1="54908" y1="93938" x2="63514" y2="90000"/>
                        <a14:foregroundMark x1="53129" y1="83688" x2="53129" y2="83688"/>
                        <a14:foregroundMark x1="53343" y1="82750" x2="53343" y2="82750"/>
                        <a14:foregroundMark x1="53343" y1="82750" x2="53343" y2="82750"/>
                        <a14:foregroundMark x1="53343" y1="82063" x2="53343" y2="82063"/>
                        <a14:foregroundMark x1="45804" y1="80750" x2="56543" y2="81500"/>
                        <a14:foregroundMark x1="61166" y1="85750" x2="65363" y2="88875"/>
                        <a14:foregroundMark x1="50000" y1="90750" x2="54410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889" y="4768590"/>
            <a:ext cx="1040834" cy="9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31">
                        <a14:foregroundMark x1="41082" y1="47959" x2="66272" y2="53163"/>
                        <a14:foregroundMark x1="39899" y1="70714" x2="62130" y2="85510"/>
                        <a14:foregroundMark x1="40913" y1="47755" x2="48774" y2="89796"/>
                        <a14:foregroundMark x1="61031" y1="49082" x2="39560" y2="46633"/>
                        <a14:foregroundMark x1="4311" y1="47755" x2="31445" y2="95204"/>
                        <a14:foregroundMark x1="30685" y1="50204" x2="13356" y2="97755"/>
                        <a14:foregroundMark x1="3973" y1="97245" x2="9214" y2="56531"/>
                        <a14:foregroundMark x1="13187" y1="50408" x2="14117" y2="89592"/>
                        <a14:foregroundMark x1="25021" y1="49490" x2="30685" y2="88163"/>
                        <a14:foregroundMark x1="29755" y1="64592" x2="28994" y2="77959"/>
                        <a14:foregroundMark x1="14286" y1="49286" x2="17751" y2="60408"/>
                        <a14:foregroundMark x1="9806" y1="47449" x2="32206" y2="52755"/>
                        <a14:foregroundMark x1="11074" y1="79286" x2="12764" y2="91122"/>
                        <a14:foregroundMark x1="69822" y1="49490" x2="93068" y2="71122"/>
                        <a14:foregroundMark x1="96365" y1="49286" x2="76078" y2="57449"/>
                        <a14:foregroundMark x1="70837" y1="54796" x2="72866" y2="84490"/>
                        <a14:foregroundMark x1="94505" y1="51122" x2="91885" y2="88673"/>
                        <a14:foregroundMark x1="75486" y1="64082" x2="85714" y2="86327"/>
                        <a14:foregroundMark x1="73457" y1="67755" x2="77768" y2="89082"/>
                        <a14:foregroundMark x1="70583" y1="87551" x2="93576" y2="92959"/>
                        <a14:foregroundMark x1="88335" y1="80510" x2="89265" y2="91531"/>
                        <a14:foregroundMark x1="69822" y1="75510" x2="71767" y2="93878"/>
                        <a14:foregroundMark x1="65004" y1="97245" x2="96196" y2="9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28" y="2927520"/>
            <a:ext cx="5155293" cy="3682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8" b="96802" l="0" r="100000">
                        <a14:foregroundMark x1="13259" y1="9593" x2="15974" y2="50000"/>
                        <a14:foregroundMark x1="13578" y1="57267" x2="10703" y2="86919"/>
                        <a14:foregroundMark x1="8786" y1="84012" x2="13578" y2="88663"/>
                        <a14:foregroundMark x1="17252" y1="85756" x2="22204" y2="88372"/>
                        <a14:foregroundMark x1="6390" y1="31395" x2="11981" y2="24709"/>
                        <a14:foregroundMark x1="34026" y1="59593" x2="25559" y2="84012"/>
                        <a14:foregroundMark x1="40256" y1="47674" x2="40895" y2="55814"/>
                        <a14:foregroundMark x1="34665" y1="81395" x2="39776" y2="90698"/>
                        <a14:foregroundMark x1="26038" y1="84012" x2="28914" y2="89244"/>
                        <a14:foregroundMark x1="53674" y1="25872" x2="58786" y2="30523"/>
                        <a14:foregroundMark x1="82268" y1="69477" x2="84824" y2="74128"/>
                        <a14:foregroundMark x1="77955" y1="82558" x2="77476" y2="88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565">
            <a:off x="244789" y="3764151"/>
            <a:ext cx="5308600" cy="2917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3714404" y="570424"/>
            <a:ext cx="4530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latin typeface="+mj-lt"/>
              </a:rPr>
              <a:t>Unit 3:</a:t>
            </a:r>
          </a:p>
          <a:p>
            <a:pPr algn="ctr"/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 SCHOOL LIFE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867747" y="2106017"/>
            <a:ext cx="4201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(</a:t>
            </a:r>
            <a:r>
              <a:rPr lang="vi-VN" sz="3600" dirty="0">
                <a:latin typeface="Comic Sans MS" panose="030F0702030302020204" pitchFamily="66" charset="0"/>
              </a:rPr>
              <a:t>Lesson 1 – </a:t>
            </a:r>
            <a:r>
              <a:rPr lang="en-US" sz="3600" dirty="0">
                <a:latin typeface="Comic Sans MS" panose="030F0702030302020204" pitchFamily="66" charset="0"/>
              </a:rPr>
              <a:t>p</a:t>
            </a:r>
            <a:r>
              <a:rPr lang="vi-VN" sz="3600" dirty="0">
                <a:latin typeface="Comic Sans MS" panose="030F0702030302020204" pitchFamily="66" charset="0"/>
              </a:rPr>
              <a:t>1,2,3</a:t>
            </a:r>
            <a:r>
              <a:rPr lang="en-US" sz="3600" dirty="0"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594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186C7E-B00A-4A59-9BA9-41E60E586647}"/>
              </a:ext>
            </a:extLst>
          </p:cNvPr>
          <p:cNvSpPr txBox="1"/>
          <p:nvPr/>
        </p:nvSpPr>
        <p:spPr>
          <a:xfrm>
            <a:off x="1125084" y="0"/>
            <a:ext cx="8914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Maggie MacDonnell is a teacher in </a:t>
            </a:r>
            <a:r>
              <a:rPr lang="en-US" sz="2800" dirty="0" err="1">
                <a:latin typeface="Comic Sans MS" panose="030F0702030302020204" pitchFamily="66" charset="0"/>
              </a:rPr>
              <a:t>Salluit</a:t>
            </a:r>
            <a:r>
              <a:rPr lang="en-US" sz="2800" dirty="0">
                <a:latin typeface="Comic Sans MS" panose="030F0702030302020204" pitchFamily="66" charset="0"/>
              </a:rPr>
              <a:t> in Canada.</a:t>
            </a:r>
          </a:p>
        </p:txBody>
      </p:sp>
      <p:pic>
        <p:nvPicPr>
          <p:cNvPr id="5" name="track 3.1.1">
            <a:hlinkClick r:id="" action="ppaction://media"/>
            <a:extLst>
              <a:ext uri="{FF2B5EF4-FFF2-40B4-BE49-F238E27FC236}">
                <a16:creationId xmlns:a16="http://schemas.microsoft.com/office/drawing/2014/main" id="{3E6F4731-69EB-453D-8C6E-599F1FB69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64400" y="80921"/>
            <a:ext cx="523220" cy="523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53F0CA-FB0B-4D19-B44F-CB0C6B1BA315}"/>
              </a:ext>
            </a:extLst>
          </p:cNvPr>
          <p:cNvSpPr txBox="1"/>
          <p:nvPr/>
        </p:nvSpPr>
        <p:spPr>
          <a:xfrm>
            <a:off x="1125084" y="604141"/>
            <a:ext cx="7852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It is very cold and windy in </a:t>
            </a:r>
            <a:r>
              <a:rPr lang="en-US" sz="2800" dirty="0" err="1">
                <a:latin typeface="Comic Sans MS" panose="030F0702030302020204" pitchFamily="66" charset="0"/>
              </a:rPr>
              <a:t>Salluit</a:t>
            </a:r>
            <a:r>
              <a:rPr lang="en-US" sz="28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track 3.1.2">
            <a:hlinkClick r:id="" action="ppaction://media"/>
            <a:extLst>
              <a:ext uri="{FF2B5EF4-FFF2-40B4-BE49-F238E27FC236}">
                <a16:creationId xmlns:a16="http://schemas.microsoft.com/office/drawing/2014/main" id="{F393B67E-F892-49E0-95C2-C5C4DA01FF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1220" y="692595"/>
            <a:ext cx="406400" cy="346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ECCD1-7E84-4DBF-8A3D-10D770072AF3}"/>
              </a:ext>
            </a:extLst>
          </p:cNvPr>
          <p:cNvSpPr txBox="1"/>
          <p:nvPr/>
        </p:nvSpPr>
        <p:spPr>
          <a:xfrm>
            <a:off x="1239058" y="1348530"/>
            <a:ext cx="6278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You cannot get to </a:t>
            </a:r>
            <a:r>
              <a:rPr lang="en-US" sz="2800" dirty="0" err="1">
                <a:latin typeface="Comic Sans MS" panose="030F0702030302020204" pitchFamily="66" charset="0"/>
              </a:rPr>
              <a:t>Salluit</a:t>
            </a:r>
            <a:r>
              <a:rPr lang="en-US" sz="2800" dirty="0">
                <a:latin typeface="Comic Sans MS" panose="030F0702030302020204" pitchFamily="66" charset="0"/>
              </a:rPr>
              <a:t> by car.</a:t>
            </a:r>
          </a:p>
        </p:txBody>
      </p:sp>
      <p:pic>
        <p:nvPicPr>
          <p:cNvPr id="9" name="track 3 (mp3cut.net)">
            <a:hlinkClick r:id="" action="ppaction://media"/>
            <a:extLst>
              <a:ext uri="{FF2B5EF4-FFF2-40B4-BE49-F238E27FC236}">
                <a16:creationId xmlns:a16="http://schemas.microsoft.com/office/drawing/2014/main" id="{63D67EAF-896B-4773-9A2A-5956B81E95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1220" y="1319983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E169C-16AE-467D-ACA7-61552AA6FBF7}"/>
              </a:ext>
            </a:extLst>
          </p:cNvPr>
          <p:cNvSpPr txBox="1"/>
          <p:nvPr/>
        </p:nvSpPr>
        <p:spPr>
          <a:xfrm>
            <a:off x="999622" y="1950836"/>
            <a:ext cx="3378876" cy="520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You have to fly. </a:t>
            </a:r>
          </a:p>
        </p:txBody>
      </p:sp>
      <p:pic>
        <p:nvPicPr>
          <p:cNvPr id="11" name="track 3 (mp3cut.net) (1)">
            <a:hlinkClick r:id="" action="ppaction://media"/>
            <a:extLst>
              <a:ext uri="{FF2B5EF4-FFF2-40B4-BE49-F238E27FC236}">
                <a16:creationId xmlns:a16="http://schemas.microsoft.com/office/drawing/2014/main" id="{EB1C321D-98B7-497B-9778-1A17DC2F44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1220" y="1950836"/>
            <a:ext cx="406400" cy="40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C22782-CF0D-4E62-BD8F-C258C9D61091}"/>
              </a:ext>
            </a:extLst>
          </p:cNvPr>
          <p:cNvSpPr txBox="1"/>
          <p:nvPr/>
        </p:nvSpPr>
        <p:spPr>
          <a:xfrm>
            <a:off x="1125084" y="2470979"/>
            <a:ext cx="113546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Maggie’s students study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maths</a:t>
            </a:r>
            <a:r>
              <a:rPr lang="en-US" sz="2800" dirty="0">
                <a:latin typeface="Comic Sans MS" panose="030F0702030302020204" pitchFamily="66" charset="0"/>
              </a:rPr>
              <a:t>, science and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English.</a:t>
            </a:r>
            <a:endParaRPr lang="vi-VN" sz="2800" dirty="0">
              <a:latin typeface="Comic Sans MS" panose="030F0702030302020204" pitchFamily="66" charset="0"/>
            </a:endParaRPr>
          </a:p>
          <a:p>
            <a:endParaRPr lang="vi-VN" sz="2800" dirty="0">
              <a:latin typeface="Comic Sans MS" panose="030F0702030302020204" pitchFamily="66" charset="0"/>
            </a:endParaRPr>
          </a:p>
          <a:p>
            <a:endParaRPr lang="vi-VN" sz="2800" dirty="0">
              <a:latin typeface="Comic Sans MS" panose="030F0702030302020204" pitchFamily="66" charset="0"/>
            </a:endParaRPr>
          </a:p>
          <a:p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3" name="track 3 (mp3cut.net) (2)">
            <a:hlinkClick r:id="" action="ppaction://media"/>
            <a:extLst>
              <a:ext uri="{FF2B5EF4-FFF2-40B4-BE49-F238E27FC236}">
                <a16:creationId xmlns:a16="http://schemas.microsoft.com/office/drawing/2014/main" id="{F6E624B8-780C-4099-A6A0-410C1C4C886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1220" y="2470979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F043C3-41C3-446B-87BD-9C494784EF48}"/>
              </a:ext>
            </a:extLst>
          </p:cNvPr>
          <p:cNvSpPr txBox="1"/>
          <p:nvPr/>
        </p:nvSpPr>
        <p:spPr>
          <a:xfrm>
            <a:off x="1019806" y="3075120"/>
            <a:ext cx="11929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Maggie teaches school subjects, but she does a lot more. </a:t>
            </a:r>
          </a:p>
        </p:txBody>
      </p:sp>
      <p:pic>
        <p:nvPicPr>
          <p:cNvPr id="15" name="track 3 (mp3cut.net) (3)">
            <a:hlinkClick r:id="" action="ppaction://media"/>
            <a:extLst>
              <a:ext uri="{FF2B5EF4-FFF2-40B4-BE49-F238E27FC236}">
                <a16:creationId xmlns:a16="http://schemas.microsoft.com/office/drawing/2014/main" id="{88CB6FB1-F1A7-475B-B906-BC845235F58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46752" y="3075120"/>
            <a:ext cx="406400" cy="40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2381FB-8D8F-4CB3-B7AA-D25CB8E730F0}"/>
              </a:ext>
            </a:extLst>
          </p:cNvPr>
          <p:cNvSpPr txBox="1"/>
          <p:nvPr/>
        </p:nvSpPr>
        <p:spPr>
          <a:xfrm>
            <a:off x="1144789" y="3698883"/>
            <a:ext cx="8874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She finds solutions to her students’ problems. </a:t>
            </a:r>
          </a:p>
        </p:txBody>
      </p:sp>
      <p:pic>
        <p:nvPicPr>
          <p:cNvPr id="17" name="track 3 (mp3cut.net) (4)">
            <a:hlinkClick r:id="" action="ppaction://media"/>
            <a:extLst>
              <a:ext uri="{FF2B5EF4-FFF2-40B4-BE49-F238E27FC236}">
                <a16:creationId xmlns:a16="http://schemas.microsoft.com/office/drawing/2014/main" id="{E9AAEFF0-45B2-4096-847A-53BCCD0DA53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46752" y="3712256"/>
            <a:ext cx="406400" cy="406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DCE487-CB7D-4753-B8E5-3A5B682E1F18}"/>
              </a:ext>
            </a:extLst>
          </p:cNvPr>
          <p:cNvSpPr txBox="1"/>
          <p:nvPr/>
        </p:nvSpPr>
        <p:spPr>
          <a:xfrm>
            <a:off x="1125084" y="4230013"/>
            <a:ext cx="9842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It’s often too cold in </a:t>
            </a:r>
            <a:r>
              <a:rPr lang="en-US" sz="2800" dirty="0" err="1">
                <a:latin typeface="Comic Sans MS" panose="030F0702030302020204" pitchFamily="66" charset="0"/>
              </a:rPr>
              <a:t>Salluit</a:t>
            </a:r>
            <a:r>
              <a:rPr lang="en-US" sz="2800" dirty="0">
                <a:latin typeface="Comic Sans MS" panose="030F0702030302020204" pitchFamily="66" charset="0"/>
              </a:rPr>
              <a:t> for them to play outside.</a:t>
            </a:r>
          </a:p>
        </p:txBody>
      </p:sp>
      <p:pic>
        <p:nvPicPr>
          <p:cNvPr id="19" name="track 3 (mp3cut.net) (5)">
            <a:hlinkClick r:id="" action="ppaction://media"/>
            <a:extLst>
              <a:ext uri="{FF2B5EF4-FFF2-40B4-BE49-F238E27FC236}">
                <a16:creationId xmlns:a16="http://schemas.microsoft.com/office/drawing/2014/main" id="{B8614C10-A451-40E0-BB93-5A6BD0D3C20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800000" flipH="1">
            <a:off x="341804" y="4222102"/>
            <a:ext cx="493868" cy="4938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934D75-072A-4E94-8BDE-BEF2B07C0160}"/>
              </a:ext>
            </a:extLst>
          </p:cNvPr>
          <p:cNvSpPr txBox="1"/>
          <p:nvPr/>
        </p:nvSpPr>
        <p:spPr>
          <a:xfrm>
            <a:off x="1144789" y="4782903"/>
            <a:ext cx="8418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So, Maggie opened a fitness </a:t>
            </a:r>
            <a:r>
              <a:rPr lang="en-US" sz="2800" dirty="0" err="1">
                <a:latin typeface="Comic Sans MS" panose="030F0702030302020204" pitchFamily="66" charset="0"/>
              </a:rPr>
              <a:t>centre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1" name="track 3 (mp3cut.net) (6)">
            <a:hlinkClick r:id="" action="ppaction://media"/>
            <a:extLst>
              <a:ext uri="{FF2B5EF4-FFF2-40B4-BE49-F238E27FC236}">
                <a16:creationId xmlns:a16="http://schemas.microsoft.com/office/drawing/2014/main" id="{80AFBC18-7FB7-4057-BB68-84CE29EC6EB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46752" y="4819416"/>
            <a:ext cx="406400" cy="406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BED52B-6D70-4209-B1C9-4395598413D6}"/>
              </a:ext>
            </a:extLst>
          </p:cNvPr>
          <p:cNvSpPr txBox="1"/>
          <p:nvPr/>
        </p:nvSpPr>
        <p:spPr>
          <a:xfrm>
            <a:off x="1125084" y="5384906"/>
            <a:ext cx="11606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Now, her students can exercise and </a:t>
            </a:r>
            <a:r>
              <a:rPr lang="en-US" sz="2800" dirty="0" err="1">
                <a:latin typeface="Comic Sans MS" panose="030F0702030302020204" pitchFamily="66" charset="0"/>
              </a:rPr>
              <a:t>practise</a:t>
            </a:r>
            <a:r>
              <a:rPr lang="en-US" sz="2800" dirty="0">
                <a:latin typeface="Comic Sans MS" panose="030F0702030302020204" pitchFamily="66" charset="0"/>
              </a:rPr>
              <a:t> sport all year.</a:t>
            </a:r>
          </a:p>
        </p:txBody>
      </p:sp>
      <p:pic>
        <p:nvPicPr>
          <p:cNvPr id="24" name="track 3 (mp3cut.net)">
            <a:hlinkClick r:id="" action="ppaction://media"/>
            <a:extLst>
              <a:ext uri="{FF2B5EF4-FFF2-40B4-BE49-F238E27FC236}">
                <a16:creationId xmlns:a16="http://schemas.microsoft.com/office/drawing/2014/main" id="{42C75DE9-71A0-4851-BAAA-FF055E6C4F0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46752" y="5501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55562" y="4690276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23" y="4184650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76" y="4184651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520382" y="2949657"/>
            <a:ext cx="4031959" cy="1129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Teacher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96094" y="2970200"/>
            <a:ext cx="3879524" cy="11015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Doctor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A755519-04B6-AD11-3C3C-25BBC375BC04}"/>
              </a:ext>
            </a:extLst>
          </p:cNvPr>
          <p:cNvSpPr/>
          <p:nvPr/>
        </p:nvSpPr>
        <p:spPr>
          <a:xfrm>
            <a:off x="-1" y="503990"/>
            <a:ext cx="7072727" cy="1372435"/>
          </a:xfrm>
          <a:prstGeom prst="wedgeRoundRectCallout">
            <a:avLst>
              <a:gd name="adj1" fmla="val -27354"/>
              <a:gd name="adj2" fmla="val 4933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Who is Maggie MacDonnell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74A480-1382-43D9-8DC9-3DD311C26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856" y="503990"/>
            <a:ext cx="3512710" cy="20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7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55562" y="4690276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23" y="4184650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76" y="4184651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520382" y="2949657"/>
            <a:ext cx="4031959" cy="1129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Teacher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96094" y="2970200"/>
            <a:ext cx="3879524" cy="11015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Doctor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A755519-04B6-AD11-3C3C-25BBC375BC04}"/>
              </a:ext>
            </a:extLst>
          </p:cNvPr>
          <p:cNvSpPr/>
          <p:nvPr/>
        </p:nvSpPr>
        <p:spPr>
          <a:xfrm>
            <a:off x="-1" y="503990"/>
            <a:ext cx="7072727" cy="1372435"/>
          </a:xfrm>
          <a:prstGeom prst="wedgeRoundRectCallout">
            <a:avLst>
              <a:gd name="adj1" fmla="val -27354"/>
              <a:gd name="adj2" fmla="val 4933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Who is Maggie MacDonnell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74A480-1382-43D9-8DC9-3DD311C26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856" y="503990"/>
            <a:ext cx="3512710" cy="20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15639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85" y="4132525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038" y="4249333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17073" y="2950029"/>
            <a:ext cx="3478928" cy="10273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A.Palluit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361335" y="2950029"/>
            <a:ext cx="3577322" cy="10212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B.Salluit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6E023ED-E59B-8B9E-3CA1-F6A8D3ED8D1D}"/>
              </a:ext>
            </a:extLst>
          </p:cNvPr>
          <p:cNvSpPr/>
          <p:nvPr/>
        </p:nvSpPr>
        <p:spPr>
          <a:xfrm>
            <a:off x="171450" y="141205"/>
            <a:ext cx="6600825" cy="1410801"/>
          </a:xfrm>
          <a:prstGeom prst="wedgeRoundRectCallout">
            <a:avLst>
              <a:gd name="adj1" fmla="val -15016"/>
              <a:gd name="adj2" fmla="val 4257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Where is Maggie’s school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22DC89-07FF-4F87-BEE5-53251610A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1770">
            <a:off x="7723658" y="-22755"/>
            <a:ext cx="2433852" cy="283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83" y="4136400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51" y="4076718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67284" y="3041899"/>
            <a:ext cx="4778830" cy="989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A.Hot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and windy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32658" y="3087093"/>
            <a:ext cx="4935442" cy="989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Cold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 and windy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8DAF9DD-C5EA-D027-B4FF-02FFBBDB6517}"/>
              </a:ext>
            </a:extLst>
          </p:cNvPr>
          <p:cNvSpPr/>
          <p:nvPr/>
        </p:nvSpPr>
        <p:spPr>
          <a:xfrm>
            <a:off x="0" y="503990"/>
            <a:ext cx="6734175" cy="1343860"/>
          </a:xfrm>
          <a:prstGeom prst="wedgeRoundRectCallout">
            <a:avLst>
              <a:gd name="adj1" fmla="val -21318"/>
              <a:gd name="adj2" fmla="val 5129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How’s the weather in </a:t>
            </a:r>
            <a:r>
              <a:rPr lang="en-US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Salluit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8A007F-D2AF-4890-A43A-67909AF24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091" y="-91717"/>
            <a:ext cx="2780017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4672</TotalTime>
  <Words>447</Words>
  <Application>Microsoft Office PowerPoint</Application>
  <PresentationFormat>Widescreen</PresentationFormat>
  <Paragraphs>116</Paragraphs>
  <Slides>27</Slides>
  <Notes>10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Comic Sans MS</vt:lpstr>
      <vt:lpstr>Gill Sans MT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Administrator</cp:lastModifiedBy>
  <cp:revision>238</cp:revision>
  <dcterms:created xsi:type="dcterms:W3CDTF">2023-12-16T10:48:42Z</dcterms:created>
  <dcterms:modified xsi:type="dcterms:W3CDTF">2024-10-26T07:56:38Z</dcterms:modified>
</cp:coreProperties>
</file>