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theme/theme5.xml" ContentType="application/vnd.openxmlformats-officedocument.theme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Default Extension="mp3" ContentType="audio/mpe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4" r:id="rId3"/>
    <p:sldMasterId id="2147483717" r:id="rId4"/>
  </p:sldMasterIdLst>
  <p:notesMasterIdLst>
    <p:notesMasterId r:id="rId19"/>
  </p:notesMasterIdLst>
  <p:sldIdLst>
    <p:sldId id="403" r:id="rId5"/>
    <p:sldId id="296" r:id="rId6"/>
    <p:sldId id="873" r:id="rId7"/>
    <p:sldId id="877" r:id="rId8"/>
    <p:sldId id="876" r:id="rId9"/>
    <p:sldId id="407" r:id="rId10"/>
    <p:sldId id="409" r:id="rId11"/>
    <p:sldId id="396" r:id="rId12"/>
    <p:sldId id="262" r:id="rId13"/>
    <p:sldId id="371" r:id="rId14"/>
    <p:sldId id="372" r:id="rId15"/>
    <p:sldId id="373" r:id="rId16"/>
    <p:sldId id="375" r:id="rId17"/>
    <p:sldId id="28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-108" y="-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C3A1B-F794-40D0-B5B2-E3F3CA0C494B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9A41D-F3DA-4A01-BBE6-DA14C019E7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97005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2303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đào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9A41D-F3DA-4A01-BBE6-DA14C019E7E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8897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7148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0347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3044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9A41D-F3DA-4A01-BBE6-DA14C019E7E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2439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3.xml"/><Relationship Id="rId4" Type="http://schemas.openxmlformats.org/officeDocument/2006/relationships/slide" Target="../slides/slide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Picture 1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2D60450C-C823-4377-2CB8-095E71BB56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924051" y="219074"/>
            <a:ext cx="1571625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3235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:random/>
      </p:transition>
    </mc:Choice>
    <mc:Fallback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0"/>
            <a:ext cx="2844885" cy="16250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625718" y="279483"/>
            <a:ext cx="497764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单击此处添加文字标题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2" y="977109"/>
            <a:ext cx="12191999" cy="5593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0893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25800" y="1470417"/>
            <a:ext cx="734040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96600" y="4893379"/>
            <a:ext cx="5398800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87336" y="5133935"/>
            <a:ext cx="2497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27311" y="5883038"/>
            <a:ext cx="3695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xmlns="" val="1640509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12866" y="2114500"/>
            <a:ext cx="4322800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12866" y="3657767"/>
            <a:ext cx="4983200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33717" y="2114500"/>
            <a:ext cx="2281600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xmlns="" val="4196787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11601" y="1761600"/>
            <a:ext cx="9768800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446891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90600" y="3995829"/>
            <a:ext cx="3861200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35001" y="3259433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41926" y="3991664"/>
            <a:ext cx="3864800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88126" y="3255267"/>
            <a:ext cx="17724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814881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624988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8201" y="2351000"/>
            <a:ext cx="7975600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224618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12601" y="3731233"/>
            <a:ext cx="6366800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303801" y="2184667"/>
            <a:ext cx="5584400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902722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11700" y="954400"/>
            <a:ext cx="6231600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968100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6592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50967" y="966000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80408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91208" y="3479400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5601" y="2528300"/>
            <a:ext cx="8400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43422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54221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48745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306436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16658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701169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69450" y="4120896"/>
            <a:ext cx="2250400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80249" y="3479415"/>
            <a:ext cx="1828800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76217" y="2528300"/>
            <a:ext cx="841200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xmlns="" val="46317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6573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:random/>
      </p:transition>
    </mc:Choice>
    <mc:Fallback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4316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5378" y="289310"/>
            <a:ext cx="11218568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50967" y="963168"/>
            <a:ext cx="10290000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9565" y="4259000"/>
            <a:ext cx="2854000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5164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677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12965" y="3528800"/>
            <a:ext cx="19636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85266" y="4259000"/>
            <a:ext cx="2854000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30866" y="3528800"/>
            <a:ext cx="1962800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5092830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6577" y="3182438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8616" y="289315"/>
            <a:ext cx="6295860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33143" y="5624971"/>
            <a:ext cx="6040880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45183" y="2731848"/>
            <a:ext cx="6295860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xmlns="" val="35230037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ackground  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20459" y="5520399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7654" y="289310"/>
            <a:ext cx="11218568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xmlns="" val="38653994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7655" y="179664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81428" y="232600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72650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7498" y="245433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5727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41696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41892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28247" y="243829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26513" y="179660"/>
            <a:ext cx="1797998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105175" y="248641"/>
            <a:ext cx="1638801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442" y="171638"/>
            <a:ext cx="11819824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5177" y="250245"/>
            <a:ext cx="11585816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108700" y="1198525"/>
            <a:ext cx="5519700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108700" y="2063905"/>
            <a:ext cx="5519700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2" action="ppaction://hlinksldjump"/>
          </p:cNvPr>
          <p:cNvSpPr txBox="1"/>
          <p:nvPr/>
        </p:nvSpPr>
        <p:spPr>
          <a:xfrm>
            <a:off x="262132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3" action="ppaction://hlinksldjump"/>
          </p:cNvPr>
          <p:cNvSpPr txBox="1"/>
          <p:nvPr/>
        </p:nvSpPr>
        <p:spPr>
          <a:xfrm>
            <a:off x="451754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28149" y="211888"/>
            <a:ext cx="16389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rId4" action="ppaction://hlinksldjump"/>
          </p:cNvPr>
          <p:cNvSpPr txBox="1"/>
          <p:nvPr/>
        </p:nvSpPr>
        <p:spPr>
          <a:xfrm>
            <a:off x="830998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206201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850" y="557126"/>
            <a:ext cx="15798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10099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330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33897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4423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1331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79903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07428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:random/>
      </p:transition>
    </mc:Choice>
    <mc:Fallback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7567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47181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8248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6779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pPr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1555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49DFC4-FDED-4B41-982D-8052FC63661B}" type="datetimeFigureOut">
              <a:rPr lang="zh-CN" altLang="en-US" smtClean="0"/>
              <a:pPr/>
              <a:t>2024/10/18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5FFF5A-79EA-4B61-A2E3-443713E8203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75121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8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7.xml"/><Relationship Id="rId9" Type="http://schemas.openxmlformats.org/officeDocument/2006/relationships/tags" Target="../tags/tag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26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6.jpeg"/><Relationship Id="rId4" Type="http://schemas.openxmlformats.org/officeDocument/2006/relationships/slideLayout" Target="../slideLayouts/slideLayout27.xml"/><Relationship Id="rId9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/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8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9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0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322" name="Picture 32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6F9EDB86-6E68-055D-2044-213D02CC650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924051" y="219074"/>
            <a:ext cx="1571625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663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>
    <mc:Choice xmlns:p14="http://schemas.microsoft.com/office/powerpoint/2010/main" xmlns="" Requires="p14">
      <p:transition>
        <p:random/>
      </p:transition>
    </mc:Choice>
    <mc:Fallback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9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1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12E69911-3B6E-AF8F-8116-EF6E6FDA9DE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60141" y="371165"/>
            <a:ext cx="1653663" cy="1653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0389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7163952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6EC8C9FC-B857-4507-90B1-2014CFC5F8BA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A2930B9-5127-4CE4-AE10-F146C8CCC60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391F539-6515-4F27-B7A8-009356F1AA1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594AAF3-4862-4EDD-AAAD-823C285F97D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777703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emf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2.png"/><Relationship Id="rId18" Type="http://schemas.openxmlformats.org/officeDocument/2006/relationships/slide" Target="slide13.xml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slide" Target="slide11.xml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6" Type="http://schemas.openxmlformats.org/officeDocument/2006/relationships/slide" Target="slide2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29.png"/><Relationship Id="rId15" Type="http://schemas.openxmlformats.org/officeDocument/2006/relationships/image" Target="../media/image33.png"/><Relationship Id="rId10" Type="http://schemas.openxmlformats.org/officeDocument/2006/relationships/image" Target="../media/image31.png"/><Relationship Id="rId19" Type="http://schemas.openxmlformats.org/officeDocument/2006/relationships/image" Target="../media/image35.png"/><Relationship Id="rId4" Type="http://schemas.openxmlformats.org/officeDocument/2006/relationships/image" Target="../media/image28.jpeg"/><Relationship Id="rId9" Type="http://schemas.openxmlformats.org/officeDocument/2006/relationships/slide" Target="slide14.xml"/><Relationship Id="rId14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11" Type="http://schemas.microsoft.com/office/2007/relationships/hdphoto" Target="../media/hdphoto2.wdp"/><Relationship Id="rId5" Type="http://schemas.openxmlformats.org/officeDocument/2006/relationships/image" Target="../media/image28.jpeg"/><Relationship Id="rId10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11" Type="http://schemas.openxmlformats.org/officeDocument/2006/relationships/slide" Target="slide10.xml"/><Relationship Id="rId5" Type="http://schemas.openxmlformats.org/officeDocument/2006/relationships/image" Target="../media/image29.png"/><Relationship Id="rId10" Type="http://schemas.openxmlformats.org/officeDocument/2006/relationships/image" Target="../media/image37.png"/><Relationship Id="rId4" Type="http://schemas.openxmlformats.org/officeDocument/2006/relationships/image" Target="../media/image28.jpe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11" Type="http://schemas.openxmlformats.org/officeDocument/2006/relationships/slide" Target="slide10.xml"/><Relationship Id="rId5" Type="http://schemas.openxmlformats.org/officeDocument/2006/relationships/image" Target="../media/image29.png"/><Relationship Id="rId10" Type="http://schemas.openxmlformats.org/officeDocument/2006/relationships/image" Target="../media/image37.png"/><Relationship Id="rId4" Type="http://schemas.openxmlformats.org/officeDocument/2006/relationships/image" Target="../media/image28.jpe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8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0.png"/><Relationship Id="rId12" Type="http://schemas.microsoft.com/office/2007/relationships/media" Target="../media/media3.mp3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file:///C:\Users\Admin\Downloads\Nam.mp3" TargetMode="External"/><Relationship Id="rId1" Type="http://schemas.openxmlformats.org/officeDocument/2006/relationships/audio" Target="file:///C:\Users\Admin\Downloads\N&#7919;.mp3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emf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E7E4E9B-F008-474D-9258-2FCBA5A14260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1347817" y="733353"/>
            <a:chExt cx="9288099" cy="367280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9C503FCB-B251-4126-A1B5-F7F96F70600F}"/>
                </a:ext>
              </a:extLst>
            </p:cNvPr>
            <p:cNvGrpSpPr/>
            <p:nvPr/>
          </p:nvGrpSpPr>
          <p:grpSpPr>
            <a:xfrm>
              <a:off x="1347817" y="733353"/>
              <a:ext cx="9288099" cy="3672809"/>
              <a:chOff x="910" y="3356"/>
              <a:chExt cx="7234" cy="4494"/>
            </a:xfrm>
          </p:grpSpPr>
          <p:pic>
            <p:nvPicPr>
              <p:cNvPr id="14" name="图片 1">
                <a:extLst>
                  <a:ext uri="{FF2B5EF4-FFF2-40B4-BE49-F238E27FC236}">
                    <a16:creationId xmlns:a16="http://schemas.microsoft.com/office/drawing/2014/main" xmlns="" id="{F7F339A5-DE89-4F53-AEAD-19F5A48432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r="55763"/>
              <a:stretch>
                <a:fillRect/>
              </a:stretch>
            </p:blipFill>
            <p:spPr>
              <a:xfrm>
                <a:off x="910" y="3356"/>
                <a:ext cx="3665" cy="4495"/>
              </a:xfrm>
              <a:prstGeom prst="rect">
                <a:avLst/>
              </a:prstGeom>
            </p:spPr>
          </p:pic>
          <p:pic>
            <p:nvPicPr>
              <p:cNvPr id="15" name="图片 1">
                <a:extLst>
                  <a:ext uri="{FF2B5EF4-FFF2-40B4-BE49-F238E27FC236}">
                    <a16:creationId xmlns:a16="http://schemas.microsoft.com/office/drawing/2014/main" xmlns="" id="{786774F9-083F-46DB-B6EC-8FDAC238F9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 r="55763"/>
              <a:stretch>
                <a:fillRect/>
              </a:stretch>
            </p:blipFill>
            <p:spPr>
              <a:xfrm flipH="1">
                <a:off x="4480" y="3356"/>
                <a:ext cx="3665" cy="4495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D9D97273-EA26-4B75-992E-E45275B6E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94108" y="1394509"/>
              <a:ext cx="7049855" cy="16411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997658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xmlns="" id="{36E3D893-238D-4932-82DF-01F90F537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393" y="-587879"/>
            <a:ext cx="11380092" cy="1084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Monkey Climbing Vines, Zoo Animals Clipart, Monkey Vector, Monkey PNG  Transparent Clipart Image and PSD File for Free Download | Climbing vines,  Animal clipart, Clip art">
            <a:hlinkClick r:id="" action="ppaction://noaction"/>
            <a:extLst>
              <a:ext uri="{FF2B5EF4-FFF2-40B4-BE49-F238E27FC236}">
                <a16:creationId xmlns:a16="http://schemas.microsoft.com/office/drawing/2014/main" xmlns="" id="{4C10B0EB-DBB1-48AC-B9BC-4C538125D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87223" y="-302580"/>
            <a:ext cx="5110163" cy="531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8" descr="Hình ảnh Phim Hoạt Hình Vẽ Tay Giỏ Dễ Thương Minh Họa PNG , Giỏ Clipart,  Cái Rổ, Tinh Tế PNG miễn phí tải tập tin PSDComment và Vector">
            <a:hlinkClick r:id="rId9" action="ppaction://hlinksldjump"/>
            <a:extLst>
              <a:ext uri="{FF2B5EF4-FFF2-40B4-BE49-F238E27FC236}">
                <a16:creationId xmlns:a16="http://schemas.microsoft.com/office/drawing/2014/main" xmlns="" id="{C60987DD-F112-4090-8A7C-A697EF59D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7031" b="90000" l="10000" r="90000">
                        <a14:foregroundMark x1="51406" y1="7031" x2="51406" y2="703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0929" y="2792183"/>
            <a:ext cx="7156013" cy="505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xmlns="" id="{43057627-5E93-4847-A720-3477CF87491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43120" y="595998"/>
            <a:ext cx="3422670" cy="3415064"/>
          </a:xfrm>
          <a:prstGeom prst="rect">
            <a:avLst/>
          </a:prstGeom>
        </p:spPr>
      </p:pic>
      <p:pic>
        <p:nvPicPr>
          <p:cNvPr id="10" name="Picture 9">
            <a:hlinkClick r:id="rId14" action="ppaction://hlinksldjump"/>
            <a:extLst>
              <a:ext uri="{FF2B5EF4-FFF2-40B4-BE49-F238E27FC236}">
                <a16:creationId xmlns:a16="http://schemas.microsoft.com/office/drawing/2014/main" xmlns="" id="{A68D1747-7D4A-4EB7-A90E-D24382DBF6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22233" y="2597363"/>
            <a:ext cx="2276026" cy="2232099"/>
          </a:xfrm>
          <a:prstGeom prst="rect">
            <a:avLst/>
          </a:prstGeom>
        </p:spPr>
      </p:pic>
      <p:pic>
        <p:nvPicPr>
          <p:cNvPr id="11" name="Picture 10">
            <a:hlinkClick r:id="rId16" action="ppaction://hlinksldjump"/>
            <a:extLst>
              <a:ext uri="{FF2B5EF4-FFF2-40B4-BE49-F238E27FC236}">
                <a16:creationId xmlns:a16="http://schemas.microsoft.com/office/drawing/2014/main" xmlns="" id="{949B9229-B6CB-4D58-9F38-FDE2848731E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79595" y="157714"/>
            <a:ext cx="6273074" cy="1102026"/>
          </a:xfrm>
          <a:prstGeom prst="rect">
            <a:avLst/>
          </a:prstGeom>
        </p:spPr>
      </p:pic>
      <p:pic>
        <p:nvPicPr>
          <p:cNvPr id="15" name="Picture 14">
            <a:hlinkClick r:id="rId18" action="ppaction://hlinksldjump"/>
            <a:extLst>
              <a:ext uri="{FF2B5EF4-FFF2-40B4-BE49-F238E27FC236}">
                <a16:creationId xmlns:a16="http://schemas.microsoft.com/office/drawing/2014/main" xmlns="" id="{101A61A5-9B23-479B-B2B5-FC5E2F97563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20756" y="243503"/>
            <a:ext cx="3415064" cy="341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0327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51458 0.406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20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 -0.07778 L 0.24414 0.0421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45" y="5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7.40741E-7 L 0.21836 0.3689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51" y="1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xmlns="" id="{2D8A2DC0-7CAD-4E2D-8202-7C0A3C71D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602741C4-307B-43E3-8130-1305A147FDFA}"/>
              </a:ext>
            </a:extLst>
          </p:cNvPr>
          <p:cNvSpPr/>
          <p:nvPr/>
        </p:nvSpPr>
        <p:spPr>
          <a:xfrm>
            <a:off x="1938555" y="619323"/>
            <a:ext cx="7970429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6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cm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²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…….</a:t>
            </a:r>
            <a:r>
              <a:rPr lang="en-US" sz="6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mm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²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xmlns="" id="{1E4D30CA-6763-4159-8EE0-11B8ABB39D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06493" y="-836169"/>
            <a:ext cx="3547479" cy="3539595"/>
          </a:xfrm>
          <a:prstGeom prst="rect">
            <a:avLst/>
          </a:prstGeom>
        </p:spPr>
      </p:pic>
      <p:pic>
        <p:nvPicPr>
          <p:cNvPr id="18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xmlns="" id="{BB137BD7-738E-40BD-8547-78A98B0DC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ĐÚNG">
            <a:extLst>
              <a:ext uri="{FF2B5EF4-FFF2-40B4-BE49-F238E27FC236}">
                <a16:creationId xmlns:a16="http://schemas.microsoft.com/office/drawing/2014/main" xmlns="" id="{22171B4A-864E-458E-82BE-B46E321904C8}"/>
              </a:ext>
            </a:extLst>
          </p:cNvPr>
          <p:cNvSpPr/>
          <p:nvPr/>
        </p:nvSpPr>
        <p:spPr>
          <a:xfrm>
            <a:off x="3273253" y="2396932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100</a:t>
            </a:r>
          </a:p>
        </p:txBody>
      </p:sp>
      <p:sp>
        <p:nvSpPr>
          <p:cNvPr id="20" name="SAI">
            <a:extLst>
              <a:ext uri="{FF2B5EF4-FFF2-40B4-BE49-F238E27FC236}">
                <a16:creationId xmlns:a16="http://schemas.microsoft.com/office/drawing/2014/main" xmlns="" id="{787F0D05-9F48-4E76-89B7-8B8583CE3497}"/>
              </a:ext>
            </a:extLst>
          </p:cNvPr>
          <p:cNvSpPr/>
          <p:nvPr/>
        </p:nvSpPr>
        <p:spPr>
          <a:xfrm>
            <a:off x="979504" y="40593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10</a:t>
            </a:r>
          </a:p>
        </p:txBody>
      </p:sp>
      <p:sp>
        <p:nvSpPr>
          <p:cNvPr id="21" name="SAI">
            <a:extLst>
              <a:ext uri="{FF2B5EF4-FFF2-40B4-BE49-F238E27FC236}">
                <a16:creationId xmlns:a16="http://schemas.microsoft.com/office/drawing/2014/main" xmlns="" id="{ED475407-E11D-41BF-91E6-DDF76D9EB785}"/>
              </a:ext>
            </a:extLst>
          </p:cNvPr>
          <p:cNvSpPr/>
          <p:nvPr/>
        </p:nvSpPr>
        <p:spPr>
          <a:xfrm>
            <a:off x="5990253" y="40554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1 000</a:t>
            </a:r>
          </a:p>
        </p:txBody>
      </p:sp>
      <p:pic>
        <p:nvPicPr>
          <p:cNvPr id="22" name="Đúng">
            <a:extLst>
              <a:ext uri="{FF2B5EF4-FFF2-40B4-BE49-F238E27FC236}">
                <a16:creationId xmlns:a16="http://schemas.microsoft.com/office/drawing/2014/main" xmlns="" id="{9424EC12-34B3-4BB8-B182-0983EE3F777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61480" y="2064413"/>
            <a:ext cx="1557448" cy="1618810"/>
          </a:xfrm>
          <a:prstGeom prst="rect">
            <a:avLst/>
          </a:prstGeom>
        </p:spPr>
      </p:pic>
      <p:pic>
        <p:nvPicPr>
          <p:cNvPr id="23" name="Sai">
            <a:extLst>
              <a:ext uri="{FF2B5EF4-FFF2-40B4-BE49-F238E27FC236}">
                <a16:creationId xmlns:a16="http://schemas.microsoft.com/office/drawing/2014/main" xmlns="" id="{2960DF68-E807-4336-873B-719BDCB865A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8319" y="4183854"/>
            <a:ext cx="1665329" cy="1624834"/>
          </a:xfrm>
          <a:prstGeom prst="rect">
            <a:avLst/>
          </a:prstGeom>
        </p:spPr>
      </p:pic>
      <p:pic>
        <p:nvPicPr>
          <p:cNvPr id="24" name="Sai">
            <a:extLst>
              <a:ext uri="{FF2B5EF4-FFF2-40B4-BE49-F238E27FC236}">
                <a16:creationId xmlns:a16="http://schemas.microsoft.com/office/drawing/2014/main" xmlns="" id="{CA282AF9-DF84-444F-B763-30A13918035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39532" y="4059355"/>
            <a:ext cx="1665329" cy="162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1773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xmlns="" id="{AAC0930A-9554-4C6F-BCA0-70A95DA49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1945B5AB-1E9C-467D-A619-92C10FE77B2C}"/>
              </a:ext>
            </a:extLst>
          </p:cNvPr>
          <p:cNvSpPr/>
          <p:nvPr/>
        </p:nvSpPr>
        <p:spPr>
          <a:xfrm>
            <a:off x="894523" y="619323"/>
            <a:ext cx="9014462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cm</a:t>
            </a:r>
            <a:r>
              <a:rPr lang="en-US" sz="4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27 mm</a:t>
            </a:r>
            <a:r>
              <a:rPr lang="en-US" sz="4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….  527 mm</a:t>
            </a:r>
            <a:r>
              <a:rPr lang="en-US" sz="40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xmlns="" id="{DB8A745E-D182-4004-9564-07E0DFDB4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ĐÚNG">
            <a:extLst>
              <a:ext uri="{FF2B5EF4-FFF2-40B4-BE49-F238E27FC236}">
                <a16:creationId xmlns:a16="http://schemas.microsoft.com/office/drawing/2014/main" xmlns="" id="{889A4757-507E-4005-84D4-127AB3B8C09C}"/>
              </a:ext>
            </a:extLst>
          </p:cNvPr>
          <p:cNvSpPr/>
          <p:nvPr/>
        </p:nvSpPr>
        <p:spPr>
          <a:xfrm>
            <a:off x="1016916" y="4064982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=</a:t>
            </a:r>
          </a:p>
        </p:txBody>
      </p:sp>
      <p:sp>
        <p:nvSpPr>
          <p:cNvPr id="33" name="SAI">
            <a:extLst>
              <a:ext uri="{FF2B5EF4-FFF2-40B4-BE49-F238E27FC236}">
                <a16:creationId xmlns:a16="http://schemas.microsoft.com/office/drawing/2014/main" xmlns="" id="{D97AFE25-86A8-463B-8BC7-F0DA1100903E}"/>
              </a:ext>
            </a:extLst>
          </p:cNvPr>
          <p:cNvSpPr/>
          <p:nvPr/>
        </p:nvSpPr>
        <p:spPr>
          <a:xfrm>
            <a:off x="3748220" y="221473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&lt;</a:t>
            </a:r>
          </a:p>
        </p:txBody>
      </p:sp>
      <p:sp>
        <p:nvSpPr>
          <p:cNvPr id="34" name="SAI">
            <a:extLst>
              <a:ext uri="{FF2B5EF4-FFF2-40B4-BE49-F238E27FC236}">
                <a16:creationId xmlns:a16="http://schemas.microsoft.com/office/drawing/2014/main" xmlns="" id="{DF3042D4-700A-4F1B-A8AE-B21F9C9704EE}"/>
              </a:ext>
            </a:extLst>
          </p:cNvPr>
          <p:cNvSpPr/>
          <p:nvPr/>
        </p:nvSpPr>
        <p:spPr>
          <a:xfrm>
            <a:off x="5990253" y="405545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5000" b="1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Đúng">
            <a:extLst>
              <a:ext uri="{FF2B5EF4-FFF2-40B4-BE49-F238E27FC236}">
                <a16:creationId xmlns:a16="http://schemas.microsoft.com/office/drawing/2014/main" xmlns="" id="{3158615D-8FDF-4CD9-8B29-E7F113A8FA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6130" y="3767063"/>
            <a:ext cx="1557448" cy="1618810"/>
          </a:xfrm>
          <a:prstGeom prst="rect">
            <a:avLst/>
          </a:prstGeom>
        </p:spPr>
      </p:pic>
      <p:pic>
        <p:nvPicPr>
          <p:cNvPr id="36" name="Sai">
            <a:extLst>
              <a:ext uri="{FF2B5EF4-FFF2-40B4-BE49-F238E27FC236}">
                <a16:creationId xmlns:a16="http://schemas.microsoft.com/office/drawing/2014/main" xmlns="" id="{BEFC3365-9F26-4EAB-B4FF-DF6569620E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0911" y="2243727"/>
            <a:ext cx="1665329" cy="1624834"/>
          </a:xfrm>
          <a:prstGeom prst="rect">
            <a:avLst/>
          </a:prstGeom>
        </p:spPr>
      </p:pic>
      <p:pic>
        <p:nvPicPr>
          <p:cNvPr id="37" name="Sai">
            <a:extLst>
              <a:ext uri="{FF2B5EF4-FFF2-40B4-BE49-F238E27FC236}">
                <a16:creationId xmlns:a16="http://schemas.microsoft.com/office/drawing/2014/main" xmlns="" id="{884F8E6A-ADC5-4F0A-8E87-AA9785BB34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39532" y="4059355"/>
            <a:ext cx="1665329" cy="1624834"/>
          </a:xfrm>
          <a:prstGeom prst="rect">
            <a:avLst/>
          </a:prstGeom>
        </p:spPr>
      </p:pic>
      <p:pic>
        <p:nvPicPr>
          <p:cNvPr id="38" name="Picture 37">
            <a:hlinkClick r:id="rId11" action="ppaction://hlinksldjump"/>
            <a:extLst>
              <a:ext uri="{FF2B5EF4-FFF2-40B4-BE49-F238E27FC236}">
                <a16:creationId xmlns:a16="http://schemas.microsoft.com/office/drawing/2014/main" xmlns="" id="{9EF8EE81-5FB8-4A99-9468-958F127BE03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07706" y="-175951"/>
            <a:ext cx="2852461" cy="26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4023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3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Colorful Natural Tree Vector Clipart - Tree Clipart PNG Image | Transparent  PNG Free Download on SeekPNG">
            <a:extLst>
              <a:ext uri="{FF2B5EF4-FFF2-40B4-BE49-F238E27FC236}">
                <a16:creationId xmlns:a16="http://schemas.microsoft.com/office/drawing/2014/main" xmlns="" id="{EA9A176D-3C4B-4228-AD46-8B03EEC15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6977" b="97121" l="5732" r="95854">
                        <a14:foregroundMark x1="52317" y1="6977" x2="52317" y2="6977"/>
                        <a14:foregroundMark x1="5732" y1="35105" x2="5732" y2="35105"/>
                        <a14:foregroundMark x1="91463" y1="39978" x2="91463" y2="39978"/>
                        <a14:foregroundMark x1="95854" y1="49612" x2="95854" y2="49612"/>
                        <a14:foregroundMark x1="61098" y1="91251" x2="61098" y2="91251"/>
                        <a14:foregroundMark x1="57439" y1="95903" x2="57439" y2="95903"/>
                        <a14:foregroundMark x1="47195" y1="97121" x2="47195" y2="971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0204" y="-1725441"/>
            <a:ext cx="8411979" cy="885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FB91B8B5-E2C6-4F46-814E-BD6C53343103}"/>
              </a:ext>
            </a:extLst>
          </p:cNvPr>
          <p:cNvSpPr/>
          <p:nvPr/>
        </p:nvSpPr>
        <p:spPr>
          <a:xfrm>
            <a:off x="1938555" y="619323"/>
            <a:ext cx="7970429" cy="14492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cm</a:t>
            </a:r>
            <a:r>
              <a:rPr lang="en-US" sz="44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30 mm</a:t>
            </a:r>
            <a:r>
              <a:rPr lang="en-US" sz="44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….  4 030 mm</a:t>
            </a:r>
            <a:r>
              <a:rPr lang="en-US" sz="44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2" name="Picture 12" descr="Monkey Climbing Vines, Zoo Animals Clipart, Monkey Vector, Monkey PNG  Transparent Clipart Image and PSD File for Free Download | Climbing vines,  Animal clipart, Clip art">
            <a:extLst>
              <a:ext uri="{FF2B5EF4-FFF2-40B4-BE49-F238E27FC236}">
                <a16:creationId xmlns:a16="http://schemas.microsoft.com/office/drawing/2014/main" xmlns="" id="{9E079600-8B47-48F0-BA94-DB0DD3FDD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3994" b="95699" l="8615" r="90000">
                        <a14:foregroundMark x1="31077" y1="7527" x2="31077" y2="7527"/>
                        <a14:foregroundMark x1="32462" y1="3994" x2="32462" y2="3994"/>
                        <a14:foregroundMark x1="8769" y1="62519" x2="8769" y2="62519"/>
                        <a14:foregroundMark x1="32923" y1="95699" x2="32923" y2="9569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60080" y="-151170"/>
            <a:ext cx="4018812" cy="402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ĐÚNG">
            <a:extLst>
              <a:ext uri="{FF2B5EF4-FFF2-40B4-BE49-F238E27FC236}">
                <a16:creationId xmlns:a16="http://schemas.microsoft.com/office/drawing/2014/main" xmlns="" id="{D4B0BFA5-E27B-4A24-8D98-45EC69A0CC42}"/>
              </a:ext>
            </a:extLst>
          </p:cNvPr>
          <p:cNvSpPr/>
          <p:nvPr/>
        </p:nvSpPr>
        <p:spPr>
          <a:xfrm>
            <a:off x="5771865" y="4039211"/>
            <a:ext cx="4807589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&lt;</a:t>
            </a:r>
          </a:p>
        </p:txBody>
      </p:sp>
      <p:sp>
        <p:nvSpPr>
          <p:cNvPr id="44" name="SAI">
            <a:extLst>
              <a:ext uri="{FF2B5EF4-FFF2-40B4-BE49-F238E27FC236}">
                <a16:creationId xmlns:a16="http://schemas.microsoft.com/office/drawing/2014/main" xmlns="" id="{83256C51-91B8-48D2-AB73-3AE11239A73E}"/>
              </a:ext>
            </a:extLst>
          </p:cNvPr>
          <p:cNvSpPr/>
          <p:nvPr/>
        </p:nvSpPr>
        <p:spPr>
          <a:xfrm>
            <a:off x="3748220" y="2214735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5500" b="1" noProof="0" dirty="0">
                <a:solidFill>
                  <a:srgbClr val="582F4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kumimoji="0" lang="en-US" sz="5500" b="1" i="0" u="none" strike="noStrike" kern="1200" cap="none" spc="0" normalizeH="0" baseline="0" noProof="0" dirty="0">
              <a:ln>
                <a:noFill/>
              </a:ln>
              <a:solidFill>
                <a:srgbClr val="582F4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SAI">
            <a:extLst>
              <a:ext uri="{FF2B5EF4-FFF2-40B4-BE49-F238E27FC236}">
                <a16:creationId xmlns:a16="http://schemas.microsoft.com/office/drawing/2014/main" xmlns="" id="{1028F0BD-3282-4145-894C-0AD61DF2B9E2}"/>
              </a:ext>
            </a:extLst>
          </p:cNvPr>
          <p:cNvSpPr/>
          <p:nvPr/>
        </p:nvSpPr>
        <p:spPr>
          <a:xfrm>
            <a:off x="1045245" y="4059257"/>
            <a:ext cx="4519964" cy="144923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582F4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=</a:t>
            </a:r>
          </a:p>
        </p:txBody>
      </p:sp>
      <p:pic>
        <p:nvPicPr>
          <p:cNvPr id="46" name="Đúng">
            <a:extLst>
              <a:ext uri="{FF2B5EF4-FFF2-40B4-BE49-F238E27FC236}">
                <a16:creationId xmlns:a16="http://schemas.microsoft.com/office/drawing/2014/main" xmlns="" id="{24107AC1-5F72-4402-999D-02FE0782A2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8257" y="3764358"/>
            <a:ext cx="1557448" cy="1618810"/>
          </a:xfrm>
          <a:prstGeom prst="rect">
            <a:avLst/>
          </a:prstGeom>
        </p:spPr>
      </p:pic>
      <p:pic>
        <p:nvPicPr>
          <p:cNvPr id="47" name="Sai">
            <a:extLst>
              <a:ext uri="{FF2B5EF4-FFF2-40B4-BE49-F238E27FC236}">
                <a16:creationId xmlns:a16="http://schemas.microsoft.com/office/drawing/2014/main" xmlns="" id="{E33D5015-CC8E-4771-AF88-67626A0F6B1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0911" y="2243727"/>
            <a:ext cx="1665329" cy="1624834"/>
          </a:xfrm>
          <a:prstGeom prst="rect">
            <a:avLst/>
          </a:prstGeom>
        </p:spPr>
      </p:pic>
      <p:pic>
        <p:nvPicPr>
          <p:cNvPr id="48" name="Sai">
            <a:extLst>
              <a:ext uri="{FF2B5EF4-FFF2-40B4-BE49-F238E27FC236}">
                <a16:creationId xmlns:a16="http://schemas.microsoft.com/office/drawing/2014/main" xmlns="" id="{B33F3DF8-80F3-4C2C-A874-00AB09B9D7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2752" y="3849374"/>
            <a:ext cx="1665329" cy="1624834"/>
          </a:xfrm>
          <a:prstGeom prst="rect">
            <a:avLst/>
          </a:prstGeom>
        </p:spPr>
      </p:pic>
      <p:pic>
        <p:nvPicPr>
          <p:cNvPr id="49" name="Picture 48">
            <a:hlinkClick r:id="rId11" action="ppaction://hlinksldjump"/>
            <a:extLst>
              <a:ext uri="{FF2B5EF4-FFF2-40B4-BE49-F238E27FC236}">
                <a16:creationId xmlns:a16="http://schemas.microsoft.com/office/drawing/2014/main" xmlns="" id="{BFF75566-D2F3-46D9-B571-5B652F405C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98268" y="-983690"/>
            <a:ext cx="3834638" cy="383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1592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  <p:bldP spid="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46000" y="5536565"/>
            <a:ext cx="1068705" cy="10687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2C6D0B7-DF66-49B3-91AE-02D0E2F41B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02689" y="615205"/>
            <a:ext cx="6624083" cy="30092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6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527;p25">
            <a:extLst>
              <a:ext uri="{FF2B5EF4-FFF2-40B4-BE49-F238E27FC236}">
                <a16:creationId xmlns:a16="http://schemas.microsoft.com/office/drawing/2014/main" xmlns="" id="{7F8EDA17-386F-4288-AB7A-92BC6AFE35DB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</a:blip>
          <a:srcRect/>
          <a:stretch/>
        </p:blipFill>
        <p:spPr>
          <a:xfrm>
            <a:off x="0" y="-72165"/>
            <a:ext cx="2069886" cy="1034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artoon of a robot and a child&#10;&#10;Description automatically generated">
            <a:extLst>
              <a:ext uri="{FF2B5EF4-FFF2-40B4-BE49-F238E27FC236}">
                <a16:creationId xmlns:a16="http://schemas.microsoft.com/office/drawing/2014/main" xmlns="" id="{A19DBDCB-6E6B-80F6-1900-9ACA0B27FF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2626" y="1345010"/>
            <a:ext cx="7598326" cy="321873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11747BA8-95AB-027C-B1E2-B463AF0FD0BA}"/>
              </a:ext>
            </a:extLst>
          </p:cNvPr>
          <p:cNvSpPr/>
          <p:nvPr/>
        </p:nvSpPr>
        <p:spPr>
          <a:xfrm>
            <a:off x="2466976" y="1390650"/>
            <a:ext cx="2343150" cy="1181100"/>
          </a:xfrm>
          <a:prstGeom prst="wedgeRoundRectCallout">
            <a:avLst>
              <a:gd name="adj1" fmla="val 37603"/>
              <a:gd name="adj2" fmla="val 62501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Ôi</a:t>
            </a:r>
            <a:r>
              <a:rPr lang="en-US" sz="2400" dirty="0"/>
              <a:t>,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tí</a:t>
            </a:r>
            <a:r>
              <a:rPr lang="en-US" sz="2400" dirty="0"/>
              <a:t> </a:t>
            </a:r>
            <a:r>
              <a:rPr lang="en-US" sz="2400" smtClean="0"/>
              <a:t>hon</a:t>
            </a:r>
            <a:r>
              <a:rPr lang="en-US" sz="2400" dirty="0" smtClean="0"/>
              <a:t> </a:t>
            </a:r>
            <a:r>
              <a:rPr lang="en-US" sz="2400" dirty="0" err="1"/>
              <a:t>ấy</a:t>
            </a:r>
            <a:r>
              <a:rPr lang="en-US" sz="2400" dirty="0"/>
              <a:t>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xmlns="" id="{31E19C70-A8A7-B5E1-2D1B-482D4AABD62F}"/>
              </a:ext>
            </a:extLst>
          </p:cNvPr>
          <p:cNvSpPr/>
          <p:nvPr/>
        </p:nvSpPr>
        <p:spPr>
          <a:xfrm>
            <a:off x="8039101" y="571500"/>
            <a:ext cx="3781424" cy="1314450"/>
          </a:xfrm>
          <a:prstGeom prst="wedgeRoundRectCallout">
            <a:avLst>
              <a:gd name="adj1" fmla="val -50054"/>
              <a:gd name="adj2" fmla="val 71372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Anh </a:t>
            </a:r>
            <a:r>
              <a:rPr lang="en-US" sz="2400" dirty="0" err="1"/>
              <a:t>ơi</a:t>
            </a:r>
            <a:r>
              <a:rPr lang="en-US" sz="2400" dirty="0"/>
              <a:t>, </a:t>
            </a:r>
            <a:r>
              <a:rPr lang="en-US" sz="2400" dirty="0" err="1"/>
              <a:t>nếu</a:t>
            </a:r>
            <a:r>
              <a:rPr lang="en-US" sz="2400" dirty="0"/>
              <a:t> </a:t>
            </a:r>
            <a:r>
              <a:rPr lang="en-US" sz="2400" dirty="0" err="1"/>
              <a:t>muốn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tổ</a:t>
            </a:r>
            <a:r>
              <a:rPr lang="en-US" sz="2400" dirty="0"/>
              <a:t> </a:t>
            </a:r>
            <a:r>
              <a:rPr lang="en-US" sz="2400" dirty="0" err="1"/>
              <a:t>kiến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cỡ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ạ?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CA156005-5B90-24FA-AC37-9B28754F79A1}"/>
              </a:ext>
            </a:extLst>
          </p:cNvPr>
          <p:cNvGrpSpPr/>
          <p:nvPr/>
        </p:nvGrpSpPr>
        <p:grpSpPr>
          <a:xfrm>
            <a:off x="857249" y="4941027"/>
            <a:ext cx="10820403" cy="922866"/>
            <a:chOff x="511310" y="2634671"/>
            <a:chExt cx="7343665" cy="922866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xmlns="" id="{D5894C5C-437C-DD54-6273-4F9C71059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11310" y="2634671"/>
              <a:ext cx="7298411" cy="922866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D1AB2688-B223-426E-57CB-6D26B4131F16}"/>
                </a:ext>
              </a:extLst>
            </p:cNvPr>
            <p:cNvSpPr txBox="1"/>
            <p:nvPr/>
          </p:nvSpPr>
          <p:spPr>
            <a:xfrm>
              <a:off x="776356" y="2742481"/>
              <a:ext cx="7078619" cy="625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Để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những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vật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có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kích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thước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nhỏ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ta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dùng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đơn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vị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C50C8EF4-31B9-6FCB-0F58-42DF90EA4525}"/>
              </a:ext>
            </a:extLst>
          </p:cNvPr>
          <p:cNvGrpSpPr/>
          <p:nvPr/>
        </p:nvGrpSpPr>
        <p:grpSpPr>
          <a:xfrm>
            <a:off x="352426" y="4969602"/>
            <a:ext cx="11220452" cy="1299546"/>
            <a:chOff x="511310" y="2634671"/>
            <a:chExt cx="7343665" cy="1299546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xmlns="" id="{6B1FFE9D-75BC-3385-1445-214CE891B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11310" y="2634671"/>
              <a:ext cx="7298411" cy="92286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627E2CCA-8F07-8AE6-999A-3A2B5BD60870}"/>
                </a:ext>
              </a:extLst>
            </p:cNvPr>
            <p:cNvSpPr txBox="1"/>
            <p:nvPr/>
          </p:nvSpPr>
          <p:spPr>
            <a:xfrm>
              <a:off x="776356" y="2742481"/>
              <a:ext cx="7078619" cy="11917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nhỏ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muốn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cửa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tổ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kiến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thì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phải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như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thế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toon of a robot and a child&#10;&#10;Description automatically generated">
            <a:extLst>
              <a:ext uri="{FF2B5EF4-FFF2-40B4-BE49-F238E27FC236}">
                <a16:creationId xmlns:a16="http://schemas.microsoft.com/office/drawing/2014/main" xmlns="" id="{A19DBDCB-6E6B-80F6-1900-9ACA0B27FF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2626" y="1345010"/>
            <a:ext cx="7598326" cy="321873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11747BA8-95AB-027C-B1E2-B463AF0FD0BA}"/>
              </a:ext>
            </a:extLst>
          </p:cNvPr>
          <p:cNvSpPr/>
          <p:nvPr/>
        </p:nvSpPr>
        <p:spPr>
          <a:xfrm>
            <a:off x="2466976" y="1390650"/>
            <a:ext cx="2343150" cy="1181100"/>
          </a:xfrm>
          <a:prstGeom prst="wedgeRoundRectCallout">
            <a:avLst>
              <a:gd name="adj1" fmla="val 37603"/>
              <a:gd name="adj2" fmla="val 62501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Ôi</a:t>
            </a:r>
            <a:r>
              <a:rPr lang="en-US" sz="2400" dirty="0"/>
              <a:t>,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bé</a:t>
            </a:r>
            <a:r>
              <a:rPr lang="en-US" sz="2400" dirty="0"/>
              <a:t> </a:t>
            </a:r>
            <a:r>
              <a:rPr lang="en-US" sz="2400" dirty="0" err="1"/>
              <a:t>tí</a:t>
            </a:r>
            <a:r>
              <a:rPr lang="en-US" sz="2400" dirty="0"/>
              <a:t> </a:t>
            </a:r>
            <a:r>
              <a:rPr lang="en-US" sz="2400" dirty="0" err="1" smtClean="0"/>
              <a:t>hon</a:t>
            </a:r>
            <a:r>
              <a:rPr lang="en-US" sz="2400" dirty="0" smtClean="0"/>
              <a:t> </a:t>
            </a:r>
            <a:r>
              <a:rPr lang="en-US" sz="2400" dirty="0" err="1"/>
              <a:t>ấy</a:t>
            </a:r>
            <a:r>
              <a:rPr lang="en-US" sz="2400" dirty="0"/>
              <a:t>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xmlns="" id="{31E19C70-A8A7-B5E1-2D1B-482D4AABD62F}"/>
              </a:ext>
            </a:extLst>
          </p:cNvPr>
          <p:cNvSpPr/>
          <p:nvPr/>
        </p:nvSpPr>
        <p:spPr>
          <a:xfrm>
            <a:off x="8039101" y="571500"/>
            <a:ext cx="3781424" cy="1314450"/>
          </a:xfrm>
          <a:prstGeom prst="wedgeRoundRectCallout">
            <a:avLst>
              <a:gd name="adj1" fmla="val -50054"/>
              <a:gd name="adj2" fmla="val 71372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Anh </a:t>
            </a:r>
            <a:r>
              <a:rPr lang="en-US" sz="2400" dirty="0" err="1"/>
              <a:t>ơi</a:t>
            </a:r>
            <a:r>
              <a:rPr lang="en-US" sz="2400" dirty="0"/>
              <a:t>, </a:t>
            </a:r>
            <a:r>
              <a:rPr lang="en-US" sz="2400" dirty="0" err="1"/>
              <a:t>nếu</a:t>
            </a:r>
            <a:r>
              <a:rPr lang="en-US" sz="2400" dirty="0"/>
              <a:t> </a:t>
            </a:r>
            <a:r>
              <a:rPr lang="en-US" sz="2400" dirty="0" err="1"/>
              <a:t>muốn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tổ</a:t>
            </a:r>
            <a:r>
              <a:rPr lang="en-US" sz="2400" dirty="0"/>
              <a:t> </a:t>
            </a:r>
            <a:r>
              <a:rPr lang="en-US" sz="2400" dirty="0" err="1"/>
              <a:t>kiến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cửa</a:t>
            </a:r>
            <a:r>
              <a:rPr lang="en-US" sz="2400" dirty="0"/>
              <a:t> </a:t>
            </a:r>
            <a:r>
              <a:rPr lang="en-US" sz="2400" dirty="0" err="1"/>
              <a:t>cỡ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ạ?</a:t>
            </a:r>
          </a:p>
        </p:txBody>
      </p:sp>
      <p:pic>
        <p:nvPicPr>
          <p:cNvPr id="5" name="Nữ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12192000" y="1534886"/>
            <a:ext cx="1266372" cy="1266372"/>
          </a:xfrm>
          <a:prstGeom prst="rect">
            <a:avLst/>
          </a:prstGeom>
        </p:spPr>
      </p:pic>
      <p:pic>
        <p:nvPicPr>
          <p:cNvPr id="9" name="Nam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/>
          <a:stretch>
            <a:fillRect/>
          </a:stretch>
        </p:blipFill>
        <p:spPr>
          <a:xfrm>
            <a:off x="-961572" y="2362200"/>
            <a:ext cx="961572" cy="9615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1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115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8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xmlns="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xmlns="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xmlns="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xmlns="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xmlns="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xmlns="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xmlns="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xmlns="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B040316F-6C4C-4028-B3DE-61EC906B5E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99" r="27260"/>
          <a:stretch/>
        </p:blipFill>
        <p:spPr>
          <a:xfrm flipH="1">
            <a:off x="-147096" y="3520751"/>
            <a:ext cx="2094608" cy="3365315"/>
          </a:xfrm>
          <a:prstGeom prst="rect">
            <a:avLst/>
          </a:prstGeom>
        </p:spPr>
      </p:pic>
      <p:sp>
        <p:nvSpPr>
          <p:cNvPr id="3" name="Hình chữ nhật: Góc Tròn 130">
            <a:extLst>
              <a:ext uri="{FF2B5EF4-FFF2-40B4-BE49-F238E27FC236}">
                <a16:creationId xmlns:a16="http://schemas.microsoft.com/office/drawing/2014/main" xmlns="" id="{6B45FB85-197C-15E2-5A91-F651CF4AC87C}"/>
              </a:ext>
            </a:extLst>
          </p:cNvPr>
          <p:cNvSpPr/>
          <p:nvPr/>
        </p:nvSpPr>
        <p:spPr>
          <a:xfrm>
            <a:off x="1743216" y="977121"/>
            <a:ext cx="9984958" cy="361475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4" name="Hộp Văn bản 131">
            <a:extLst>
              <a:ext uri="{FF2B5EF4-FFF2-40B4-BE49-F238E27FC236}">
                <a16:creationId xmlns:a16="http://schemas.microsoft.com/office/drawing/2014/main" xmlns="" id="{7C024718-E4EE-6F9A-C451-7B6346799AAE}"/>
              </a:ext>
            </a:extLst>
          </p:cNvPr>
          <p:cNvSpPr txBox="1"/>
          <p:nvPr/>
        </p:nvSpPr>
        <p:spPr>
          <a:xfrm>
            <a:off x="2124458" y="1141269"/>
            <a:ext cx="9409612" cy="3239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Để đo diện tích của những vật có kích thước nhỏ, người ta có thể dùng đơn vị: mi-li-mét vuông.</a:t>
            </a:r>
            <a:endParaRPr lang="vi-VN" sz="44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Mi-li-mét vuông là diện tích của hình vuông có cạnh dài 1 mm.</a:t>
            </a:r>
            <a:endParaRPr lang="en-US" sz="3200" b="1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Mi-li-mét vuông viết tắt là </a:t>
            </a:r>
            <a:r>
              <a:rPr lang="en-US" altLang="vi-V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</a:t>
            </a:r>
            <a:r>
              <a:rPr lang="en-US" altLang="vi-VN" sz="3200" b="1" baseline="30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4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100 </a:t>
            </a:r>
            <a:r>
              <a:rPr lang="en-US" altLang="vi-VN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</a:t>
            </a:r>
            <a:r>
              <a:rPr lang="en-US" altLang="vi-VN" sz="3200" b="1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1 </a:t>
            </a:r>
            <a:r>
              <a:rPr lang="en-US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altLang="vi-VN" sz="32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altLang="vi-VN" sz="3200" b="1" baseline="300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vi-VN" sz="4400" b="1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78224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09" y="-112526"/>
            <a:ext cx="8711808" cy="1785066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C503FCB-B251-4126-A1B5-F7F96F70600F}"/>
              </a:ext>
            </a:extLst>
          </p:cNvPr>
          <p:cNvGrpSpPr/>
          <p:nvPr/>
        </p:nvGrpSpPr>
        <p:grpSpPr>
          <a:xfrm>
            <a:off x="1347817" y="733353"/>
            <a:ext cx="9288099" cy="3672809"/>
            <a:chOff x="910" y="3356"/>
            <a:chExt cx="7234" cy="4494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xmlns="" id="{F7F339A5-DE89-4F53-AEAD-19F5A4843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>
              <a:off x="910" y="3356"/>
              <a:ext cx="3665" cy="4495"/>
            </a:xfrm>
            <a:prstGeom prst="rect">
              <a:avLst/>
            </a:prstGeom>
          </p:spPr>
        </p:pic>
        <p:pic>
          <p:nvPicPr>
            <p:cNvPr id="15" name="图片 1">
              <a:extLst>
                <a:ext uri="{FF2B5EF4-FFF2-40B4-BE49-F238E27FC236}">
                  <a16:creationId xmlns:a16="http://schemas.microsoft.com/office/drawing/2014/main" xmlns="" id="{786774F9-083F-46DB-B6EC-8FDAC238F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r="55763"/>
            <a:stretch>
              <a:fillRect/>
            </a:stretch>
          </p:blipFill>
          <p:spPr>
            <a:xfrm flipH="1">
              <a:off x="4480" y="3356"/>
              <a:ext cx="3665" cy="449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55A67DA-671F-472E-835C-8AFB9CA6EA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1038" y="1371964"/>
            <a:ext cx="726096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8010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10473170" cy="1155810"/>
            <a:chOff x="2944956" y="341747"/>
            <a:chExt cx="12274302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916917" y="640891"/>
              <a:ext cx="563838" cy="608382"/>
              <a:chOff x="7437015" y="570650"/>
              <a:chExt cx="563838" cy="608382"/>
            </a:xfrm>
          </p:grpSpPr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11142524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1. Hoàn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thành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sau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theo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mẫu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xmlns="" id="{C1AD8D6D-AE00-B5B0-4479-B5697CBD1C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51957961"/>
              </p:ext>
            </p:extLst>
          </p:nvPr>
        </p:nvGraphicFramePr>
        <p:xfrm>
          <a:off x="847725" y="1348315"/>
          <a:ext cx="10572750" cy="46287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5500">
                  <a:extLst>
                    <a:ext uri="{9D8B030D-6E8A-4147-A177-3AD203B41FA5}">
                      <a16:colId xmlns:a16="http://schemas.microsoft.com/office/drawing/2014/main" xmlns="" val="3278782405"/>
                    </a:ext>
                  </a:extLst>
                </a:gridCol>
                <a:gridCol w="4667250">
                  <a:extLst>
                    <a:ext uri="{9D8B030D-6E8A-4147-A177-3AD203B41FA5}">
                      <a16:colId xmlns:a16="http://schemas.microsoft.com/office/drawing/2014/main" xmlns="" val="4079441965"/>
                    </a:ext>
                  </a:extLst>
                </a:gridCol>
              </a:tblGrid>
              <a:tr h="89048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Đọc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Viết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0455833"/>
                  </a:ext>
                </a:extLst>
              </a:tr>
              <a:tr h="890482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Năm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mươi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lăm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mi-li-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mét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vuông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 mm²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33342994"/>
                  </a:ext>
                </a:extLst>
              </a:tr>
              <a:tr h="890482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Hai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trăm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linh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tư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mi-li-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mét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vuông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0449974"/>
                  </a:ext>
                </a:extLst>
              </a:tr>
              <a:tr h="63309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2 040 mm²</a:t>
                      </a:r>
                    </a:p>
                    <a:p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25488922"/>
                  </a:ext>
                </a:extLst>
              </a:tr>
              <a:tr h="890482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Mười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nghìn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mi-li-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mét</a:t>
                      </a:r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vuông</a:t>
                      </a:r>
                      <a:endParaRPr lang="en-US" sz="3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33333522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E580D835-3A4D-99C5-7943-6733D86E858C}"/>
              </a:ext>
            </a:extLst>
          </p:cNvPr>
          <p:cNvSpPr/>
          <p:nvPr/>
        </p:nvSpPr>
        <p:spPr>
          <a:xfrm>
            <a:off x="8039100" y="3238500"/>
            <a:ext cx="2114550" cy="638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204 mm²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DC04AC5-A40E-B8B1-0DAE-929850C5A292}"/>
              </a:ext>
            </a:extLst>
          </p:cNvPr>
          <p:cNvSpPr/>
          <p:nvPr/>
        </p:nvSpPr>
        <p:spPr>
          <a:xfrm>
            <a:off x="971549" y="4152900"/>
            <a:ext cx="5419725" cy="638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nghìn không trăm bốn mươi mi – li – mét vuông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F0DBDECA-CCF3-96C2-B6C2-C7BA370E363F}"/>
              </a:ext>
            </a:extLst>
          </p:cNvPr>
          <p:cNvSpPr/>
          <p:nvPr/>
        </p:nvSpPr>
        <p:spPr>
          <a:xfrm>
            <a:off x="8020049" y="5153025"/>
            <a:ext cx="2638425" cy="6381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 mm² </a:t>
            </a:r>
          </a:p>
        </p:txBody>
      </p:sp>
    </p:spTree>
    <p:extLst>
      <p:ext uri="{BB962C8B-B14F-4D97-AF65-F5344CB8AC3E}">
        <p14:creationId xmlns:p14="http://schemas.microsoft.com/office/powerpoint/2010/main" xmlns="" val="4164640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4766484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3683106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Số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115" name="Google Shape;4392;p6">
            <a:extLst>
              <a:ext uri="{FF2B5EF4-FFF2-40B4-BE49-F238E27FC236}">
                <a16:creationId xmlns:a16="http://schemas.microsoft.com/office/drawing/2014/main" xmlns="" id="{7399E54D-B67E-4C64-A954-D06264BFD9FF}"/>
              </a:ext>
            </a:extLst>
          </p:cNvPr>
          <p:cNvGrpSpPr/>
          <p:nvPr/>
        </p:nvGrpSpPr>
        <p:grpSpPr>
          <a:xfrm>
            <a:off x="525841" y="1244466"/>
            <a:ext cx="4855784" cy="2954317"/>
            <a:chOff x="2309053" y="2609408"/>
            <a:chExt cx="3856863" cy="2954317"/>
          </a:xfrm>
        </p:grpSpPr>
        <p:sp>
          <p:nvSpPr>
            <p:cNvPr id="116" name="Google Shape;4393;p6">
              <a:extLst>
                <a:ext uri="{FF2B5EF4-FFF2-40B4-BE49-F238E27FC236}">
                  <a16:creationId xmlns:a16="http://schemas.microsoft.com/office/drawing/2014/main" xmlns="" id="{BEBF5BA8-5600-4E64-A3AC-B4B6DAE2551E}"/>
                </a:ext>
              </a:extLst>
            </p:cNvPr>
            <p:cNvSpPr txBox="1"/>
            <p:nvPr/>
          </p:nvSpPr>
          <p:spPr>
            <a:xfrm>
              <a:off x="2414971" y="2609408"/>
              <a:ext cx="234375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 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" name="Google Shape;4394;p6">
              <a:extLst>
                <a:ext uri="{FF2B5EF4-FFF2-40B4-BE49-F238E27FC236}">
                  <a16:creationId xmlns:a16="http://schemas.microsoft.com/office/drawing/2014/main" xmlns="" id="{CD481D58-C91D-4D2C-AD32-0F9D7D906806}"/>
                </a:ext>
              </a:extLst>
            </p:cNvPr>
            <p:cNvSpPr/>
            <p:nvPr/>
          </p:nvSpPr>
          <p:spPr>
            <a:xfrm>
              <a:off x="3385121" y="2848606"/>
              <a:ext cx="677575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100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6" name="Google Shape;4393;p6">
              <a:extLst>
                <a:ext uri="{FF2B5EF4-FFF2-40B4-BE49-F238E27FC236}">
                  <a16:creationId xmlns:a16="http://schemas.microsoft.com/office/drawing/2014/main" xmlns="" id="{2E000689-92AA-2AB7-0799-F538DE53ACB2}"/>
                </a:ext>
              </a:extLst>
            </p:cNvPr>
            <p:cNvSpPr txBox="1"/>
            <p:nvPr/>
          </p:nvSpPr>
          <p:spPr>
            <a:xfrm>
              <a:off x="2316619" y="3609533"/>
              <a:ext cx="234375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mm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" name="Google Shape;4394;p6">
              <a:extLst>
                <a:ext uri="{FF2B5EF4-FFF2-40B4-BE49-F238E27FC236}">
                  <a16:creationId xmlns:a16="http://schemas.microsoft.com/office/drawing/2014/main" xmlns="" id="{E8AC509E-003A-B8EB-6CD3-24F92EC267DA}"/>
                </a:ext>
              </a:extLst>
            </p:cNvPr>
            <p:cNvSpPr/>
            <p:nvPr/>
          </p:nvSpPr>
          <p:spPr>
            <a:xfrm>
              <a:off x="3286769" y="3848731"/>
              <a:ext cx="647313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200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9" name="Google Shape;4393;p6">
              <a:extLst>
                <a:ext uri="{FF2B5EF4-FFF2-40B4-BE49-F238E27FC236}">
                  <a16:creationId xmlns:a16="http://schemas.microsoft.com/office/drawing/2014/main" xmlns="" id="{636FCAD3-D8F3-7E23-1164-A9D304FF661F}"/>
                </a:ext>
              </a:extLst>
            </p:cNvPr>
            <p:cNvSpPr txBox="1"/>
            <p:nvPr/>
          </p:nvSpPr>
          <p:spPr>
            <a:xfrm>
              <a:off x="2309053" y="4609658"/>
              <a:ext cx="3856863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200 </a:t>
              </a:r>
              <a:r>
                <a:rPr lang="en-US" sz="2800" b="1" kern="0" dirty="0"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cm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0" name="Google Shape;4394;p6">
              <a:extLst>
                <a:ext uri="{FF2B5EF4-FFF2-40B4-BE49-F238E27FC236}">
                  <a16:creationId xmlns:a16="http://schemas.microsoft.com/office/drawing/2014/main" xmlns="" id="{BB1E47AB-B0DB-8578-9625-1A7B3134D18B}"/>
                </a:ext>
              </a:extLst>
            </p:cNvPr>
            <p:cNvSpPr/>
            <p:nvPr/>
          </p:nvSpPr>
          <p:spPr>
            <a:xfrm>
              <a:off x="3702874" y="4858381"/>
              <a:ext cx="566862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2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90C9B66-CDE5-4A4F-A2C0-D9E7C5B812F0}"/>
              </a:ext>
            </a:extLst>
          </p:cNvPr>
          <p:cNvSpPr txBox="1"/>
          <p:nvPr/>
        </p:nvSpPr>
        <p:spPr>
          <a:xfrm>
            <a:off x="123216" y="1555661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a)</a:t>
            </a:r>
          </a:p>
        </p:txBody>
      </p:sp>
      <p:grpSp>
        <p:nvGrpSpPr>
          <p:cNvPr id="11" name="Google Shape;4392;p6">
            <a:extLst>
              <a:ext uri="{FF2B5EF4-FFF2-40B4-BE49-F238E27FC236}">
                <a16:creationId xmlns:a16="http://schemas.microsoft.com/office/drawing/2014/main" xmlns="" id="{A486D720-10BD-2B10-3385-2D24E484B6AC}"/>
              </a:ext>
            </a:extLst>
          </p:cNvPr>
          <p:cNvGrpSpPr/>
          <p:nvPr/>
        </p:nvGrpSpPr>
        <p:grpSpPr>
          <a:xfrm>
            <a:off x="5667374" y="1320666"/>
            <a:ext cx="5924550" cy="2830492"/>
            <a:chOff x="1740075" y="2609408"/>
            <a:chExt cx="4705765" cy="2830492"/>
          </a:xfrm>
        </p:grpSpPr>
        <p:sp>
          <p:nvSpPr>
            <p:cNvPr id="12" name="Google Shape;4393;p6">
              <a:extLst>
                <a:ext uri="{FF2B5EF4-FFF2-40B4-BE49-F238E27FC236}">
                  <a16:creationId xmlns:a16="http://schemas.microsoft.com/office/drawing/2014/main" xmlns="" id="{A61D93D1-EF86-4C8F-B08E-7FE22F32D126}"/>
                </a:ext>
              </a:extLst>
            </p:cNvPr>
            <p:cNvSpPr txBox="1"/>
            <p:nvPr/>
          </p:nvSpPr>
          <p:spPr>
            <a:xfrm>
              <a:off x="1815731" y="2609408"/>
              <a:ext cx="4630109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30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=            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       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3" name="Google Shape;4394;p6">
              <a:extLst>
                <a:ext uri="{FF2B5EF4-FFF2-40B4-BE49-F238E27FC236}">
                  <a16:creationId xmlns:a16="http://schemas.microsoft.com/office/drawing/2014/main" xmlns="" id="{9C077139-36E7-1907-17A5-46082D8344C0}"/>
                </a:ext>
              </a:extLst>
            </p:cNvPr>
            <p:cNvSpPr/>
            <p:nvPr/>
          </p:nvSpPr>
          <p:spPr>
            <a:xfrm>
              <a:off x="3846619" y="2848606"/>
              <a:ext cx="632182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130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4" name="Google Shape;4393;p6">
              <a:extLst>
                <a:ext uri="{FF2B5EF4-FFF2-40B4-BE49-F238E27FC236}">
                  <a16:creationId xmlns:a16="http://schemas.microsoft.com/office/drawing/2014/main" xmlns="" id="{0EF89554-3A25-08A9-A448-69F67706BADF}"/>
                </a:ext>
              </a:extLst>
            </p:cNvPr>
            <p:cNvSpPr txBox="1"/>
            <p:nvPr/>
          </p:nvSpPr>
          <p:spPr>
            <a:xfrm>
              <a:off x="1740075" y="3609533"/>
              <a:ext cx="373737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8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5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=        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5" name="Google Shape;4394;p6">
              <a:extLst>
                <a:ext uri="{FF2B5EF4-FFF2-40B4-BE49-F238E27FC236}">
                  <a16:creationId xmlns:a16="http://schemas.microsoft.com/office/drawing/2014/main" xmlns="" id="{22617C3B-CC23-2109-275D-7DABB953685B}"/>
                </a:ext>
              </a:extLst>
            </p:cNvPr>
            <p:cNvSpPr/>
            <p:nvPr/>
          </p:nvSpPr>
          <p:spPr>
            <a:xfrm>
              <a:off x="3604522" y="3858256"/>
              <a:ext cx="662444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805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9" name="Google Shape;4393;p6">
              <a:extLst>
                <a:ext uri="{FF2B5EF4-FFF2-40B4-BE49-F238E27FC236}">
                  <a16:creationId xmlns:a16="http://schemas.microsoft.com/office/drawing/2014/main" xmlns="" id="{F868ABC3-0492-7852-CFBF-9316015EDA2C}"/>
                </a:ext>
              </a:extLst>
            </p:cNvPr>
            <p:cNvSpPr txBox="1"/>
            <p:nvPr/>
          </p:nvSpPr>
          <p:spPr>
            <a:xfrm>
              <a:off x="1777903" y="4485833"/>
              <a:ext cx="3737377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7 c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14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=        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m² 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0" name="Google Shape;4394;p6">
              <a:extLst>
                <a:ext uri="{FF2B5EF4-FFF2-40B4-BE49-F238E27FC236}">
                  <a16:creationId xmlns:a16="http://schemas.microsoft.com/office/drawing/2014/main" xmlns="" id="{537E4D77-7364-79BD-9777-A0C568B28F3F}"/>
                </a:ext>
              </a:extLst>
            </p:cNvPr>
            <p:cNvSpPr/>
            <p:nvPr/>
          </p:nvSpPr>
          <p:spPr>
            <a:xfrm>
              <a:off x="3778529" y="4686931"/>
              <a:ext cx="647313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714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5291F70-082F-A7CE-73BB-726420954630}"/>
              </a:ext>
            </a:extLst>
          </p:cNvPr>
          <p:cNvSpPr txBox="1"/>
          <p:nvPr/>
        </p:nvSpPr>
        <p:spPr>
          <a:xfrm>
            <a:off x="5285766" y="1631861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b)</a:t>
            </a:r>
          </a:p>
        </p:txBody>
      </p:sp>
      <p:pic>
        <p:nvPicPr>
          <p:cNvPr id="22" name="Picture 21" descr="A red wrapped candy on a black background&#10;&#10;Description automatically generated">
            <a:extLst>
              <a:ext uri="{FF2B5EF4-FFF2-40B4-BE49-F238E27FC236}">
                <a16:creationId xmlns:a16="http://schemas.microsoft.com/office/drawing/2014/main" xmlns="" id="{EA29E0F0-0F44-4F19-D92A-A511016DC1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904875"/>
            <a:ext cx="1619250" cy="1619250"/>
          </a:xfrm>
          <a:prstGeom prst="rect">
            <a:avLst/>
          </a:prstGeom>
        </p:spPr>
      </p:pic>
      <p:pic>
        <p:nvPicPr>
          <p:cNvPr id="23" name="Picture 22" descr="A red wrapped candy on a black background&#10;&#10;Description automatically generated">
            <a:extLst>
              <a:ext uri="{FF2B5EF4-FFF2-40B4-BE49-F238E27FC236}">
                <a16:creationId xmlns:a16="http://schemas.microsoft.com/office/drawing/2014/main" xmlns="" id="{94318F83-75E4-9CF8-71D9-8121E4EEAB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39100" y="981075"/>
            <a:ext cx="1619250" cy="1619250"/>
          </a:xfrm>
          <a:prstGeom prst="rect">
            <a:avLst/>
          </a:prstGeom>
        </p:spPr>
      </p:pic>
      <p:pic>
        <p:nvPicPr>
          <p:cNvPr id="25" name="Picture 24" descr="A cartoon lollipop on a stick&#10;&#10;Description automatically generated">
            <a:extLst>
              <a:ext uri="{FF2B5EF4-FFF2-40B4-BE49-F238E27FC236}">
                <a16:creationId xmlns:a16="http://schemas.microsoft.com/office/drawing/2014/main" xmlns="" id="{C712EC20-E49B-68CC-5B2F-BD8EE6489B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591665">
            <a:off x="1436403" y="2405878"/>
            <a:ext cx="1094773" cy="1511594"/>
          </a:xfrm>
          <a:prstGeom prst="rect">
            <a:avLst/>
          </a:prstGeom>
        </p:spPr>
      </p:pic>
      <p:pic>
        <p:nvPicPr>
          <p:cNvPr id="26" name="Picture 25" descr="A cartoon lollipop on a stick&#10;&#10;Description automatically generated">
            <a:extLst>
              <a:ext uri="{FF2B5EF4-FFF2-40B4-BE49-F238E27FC236}">
                <a16:creationId xmlns:a16="http://schemas.microsoft.com/office/drawing/2014/main" xmlns="" id="{685B7CF2-C2C8-27D7-CA8F-70262D1A83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591665">
            <a:off x="7675277" y="2501128"/>
            <a:ext cx="1094773" cy="1511594"/>
          </a:xfrm>
          <a:prstGeom prst="rect">
            <a:avLst/>
          </a:prstGeom>
        </p:spPr>
      </p:pic>
      <p:pic>
        <p:nvPicPr>
          <p:cNvPr id="28" name="Picture 27" descr="A green and yellow striped lollipop&#10;&#10;Description automatically generated">
            <a:extLst>
              <a:ext uri="{FF2B5EF4-FFF2-40B4-BE49-F238E27FC236}">
                <a16:creationId xmlns:a16="http://schemas.microsoft.com/office/drawing/2014/main" xmlns="" id="{77497571-3869-9361-0B8A-32803B0B85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7400" y="3257550"/>
            <a:ext cx="952500" cy="952500"/>
          </a:xfrm>
          <a:prstGeom prst="rect">
            <a:avLst/>
          </a:prstGeom>
        </p:spPr>
      </p:pic>
      <p:pic>
        <p:nvPicPr>
          <p:cNvPr id="29" name="Picture 28" descr="A green and yellow striped lollipop&#10;&#10;Description automatically generated">
            <a:extLst>
              <a:ext uri="{FF2B5EF4-FFF2-40B4-BE49-F238E27FC236}">
                <a16:creationId xmlns:a16="http://schemas.microsoft.com/office/drawing/2014/main" xmlns="" id="{E313AEF8-D0CF-45D7-D898-B62CB17E4E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53400" y="3162300"/>
            <a:ext cx="952500" cy="952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85EBD6E2-25DC-4772-B0EA-F2A12E87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066" y="2263914"/>
            <a:ext cx="7955869" cy="1804000"/>
          </a:xfrm>
        </p:spPr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412</Words>
  <Application>Microsoft Office PowerPoint</Application>
  <PresentationFormat>Custom</PresentationFormat>
  <Paragraphs>70</Paragraphs>
  <Slides>14</Slides>
  <Notes>11</Notes>
  <HiddenSlides>0</HiddenSlides>
  <MMClips>3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包图主题2</vt:lpstr>
      <vt:lpstr>2_Office Theme</vt:lpstr>
      <vt:lpstr>Math Subject for Middle School - 7th Grade: Ratio, Proportion and Percent by Slidesgo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Vận dụng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47</cp:revision>
  <dcterms:created xsi:type="dcterms:W3CDTF">2023-08-13T11:22:07Z</dcterms:created>
  <dcterms:modified xsi:type="dcterms:W3CDTF">2024-10-19T03:30:17Z</dcterms:modified>
</cp:coreProperties>
</file>