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8" r:id="rId2"/>
    <p:sldId id="264" r:id="rId3"/>
    <p:sldId id="265" r:id="rId4"/>
    <p:sldId id="256" r:id="rId5"/>
    <p:sldId id="257" r:id="rId6"/>
    <p:sldId id="258" r:id="rId7"/>
    <p:sldId id="259" r:id="rId8"/>
    <p:sldId id="310" r:id="rId9"/>
    <p:sldId id="260" r:id="rId10"/>
  </p:sldIdLst>
  <p:sldSz cx="12192000" cy="6858000"/>
  <p:notesSz cx="6858000" cy="9144000"/>
  <p:embeddedFontLst>
    <p:embeddedFont>
      <p:font typeface="HP001 4 hang 1 ô ly" panose="020B0604020202020204" charset="0"/>
      <p:bold r:id="rId11"/>
    </p:embeddedFont>
    <p:embeddedFont>
      <p:font typeface="Tahoma" panose="020B0604030504040204" pitchFamily="34" charset="0"/>
      <p:regular r:id="rId12"/>
      <p:bold r:id="rId13"/>
    </p:embeddedFont>
    <p:embeddedFont>
      <p:font typeface="VNI-Avo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4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391290" y="1324290"/>
            <a:ext cx="11700585" cy="86148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 ĐÓN</a:t>
            </a:r>
            <a:r>
              <a:rPr kumimoji="0" lang="en-US" sz="6000" b="0" i="0" u="none" strike="noStrike" kern="1200" cap="none" spc="0" normalizeH="0" noProof="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CÁC EM HỌC SINH LỚP </a:t>
            </a: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1A</a:t>
            </a:r>
            <a:endParaRPr kumimoji="0" lang="en-US" sz="6000" b="0" i="0" u="none" strike="noStrike" kern="1200" cap="none" spc="0" normalizeH="0" baseline="0" noProof="0" dirty="0">
              <a:ln w="38100">
                <a:solidFill>
                  <a:srgbClr val="9A5315">
                    <a:lumMod val="75000"/>
                  </a:srgbClr>
                </a:solidFill>
              </a:ln>
              <a:solidFill>
                <a:srgbClr val="FF0000"/>
              </a:solidFill>
              <a:effectLst>
                <a:glow rad="101600">
                  <a:srgbClr val="DA6FDF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747119" y="2443781"/>
            <a:ext cx="760330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MÔN:</a:t>
            </a:r>
            <a:r>
              <a:rPr kumimoji="0" lang="en-US" sz="6000" b="1" i="0" u="none" strike="noStrike" kern="1200" cap="none" spc="0" normalizeH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1619581" y="4296265"/>
            <a:ext cx="7477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Vũ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A6FD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132689" y="9613"/>
            <a:ext cx="621778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 TIỂU HỌC HOÀ BÌNH</a:t>
            </a:r>
          </a:p>
        </p:txBody>
      </p:sp>
    </p:spTree>
    <p:extLst>
      <p:ext uri="{BB962C8B-B14F-4D97-AF65-F5344CB8AC3E}">
        <p14:creationId xmlns:p14="http://schemas.microsoft.com/office/powerpoint/2010/main" val="194295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6475" y="-3416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ieâng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ieâm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yeân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598937"/>
              </p:ext>
            </p:extLst>
          </p:nvPr>
        </p:nvGraphicFramePr>
        <p:xfrm>
          <a:off x="4440461" y="1087739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ieâng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bieâng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9756" y="2571446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kieãng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495" y="2616790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lieäng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71099" y="262504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rieàng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495" y="5765977"/>
            <a:ext cx="34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saàu rieâng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0601" y="5765976"/>
            <a:ext cx="351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caù kieám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95333" y="5765976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toå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yeán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9756" y="3529717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dieàm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47603" y="3569099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kieåm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13958" y="353675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xieâm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2131" y="445548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yeân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4128" y="446780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yeán</a:t>
            </a:r>
            <a:endParaRPr lang="en-US" sz="4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720CBB-B93C-4A04-3676-E5F732D0836E}"/>
              </a:ext>
            </a:extLst>
          </p:cNvPr>
          <p:cNvSpPr txBox="1"/>
          <p:nvPr/>
        </p:nvSpPr>
        <p:spPr>
          <a:xfrm>
            <a:off x="-74792" y="215620"/>
            <a:ext cx="122667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Hà theo bố đến sân chim. Sân chim có cò, diệc, sáo, bồ nông, ... Hà chăm chú nhìn những đàn cò trắng</a:t>
            </a:r>
            <a:r>
              <a:rPr lang="vi-VN" sz="6000" b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, diệc </a:t>
            </a:r>
            <a:r>
              <a:rPr lang="vi-VN" sz="60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xám bay liệng, đậu kín trên những ngọn cây. Sau một ngày đi kiếm ăn, từng đàn chim ríu rít về tổ, trông thật yên bình.   </a:t>
            </a:r>
            <a:endParaRPr lang="vi-VN" sz="6000" b="1" dirty="0"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8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364" y="5351483"/>
            <a:ext cx="11399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VNI-Avo" pitchFamily="2" charset="0"/>
              </a:rPr>
              <a:t>   Em yeâu saùch. Nhôø coù saùch, em bieát nhieàu ñieàu hay.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5788" y="5375941"/>
            <a:ext cx="1149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205" y="5994152"/>
            <a:ext cx="970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54764" y="5375941"/>
            <a:ext cx="817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4" y="390631"/>
            <a:ext cx="11698333" cy="48203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39161" y="5390542"/>
            <a:ext cx="970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6475" y="-3416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ieât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ieâu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yeâu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93346"/>
              </p:ext>
            </p:extLst>
          </p:nvPr>
        </p:nvGraphicFramePr>
        <p:xfrm>
          <a:off x="4464441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ieât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bieát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chieát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vieát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vieät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34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nhieät keá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9030" y="6041822"/>
            <a:ext cx="351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con dieàu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Yeâu chieàu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2636" y="2991605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chieàu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4032" y="2997766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dieãu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55427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kieåu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12637" y="35766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yeâu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4032" y="3582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yeáu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55427" y="358044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yeåu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608" y="3718150"/>
            <a:ext cx="1838582" cy="23530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08" y="4334754"/>
            <a:ext cx="2308501" cy="1802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352339"/>
            <a:ext cx="2680694" cy="17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39" y="2000050"/>
            <a:ext cx="11622122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2900" y="4989905"/>
            <a:ext cx="1184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VNI-Avo" pitchFamily="2" charset="0"/>
              </a:rPr>
              <a:t>    </a:t>
            </a:r>
            <a:r>
              <a:rPr lang="en-US" sz="2800" b="1" dirty="0" err="1">
                <a:latin typeface="VNI-Avo" pitchFamily="2" charset="0"/>
              </a:rPr>
              <a:t>Boá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cho</a:t>
            </a:r>
            <a:r>
              <a:rPr lang="en-US" sz="2800" b="1" dirty="0">
                <a:latin typeface="VNI-Avo" pitchFamily="2" charset="0"/>
              </a:rPr>
              <a:t> Nam </a:t>
            </a:r>
            <a:r>
              <a:rPr lang="en-US" sz="2800" b="1" dirty="0" err="1">
                <a:latin typeface="VNI-Avo" pitchFamily="2" charset="0"/>
              </a:rPr>
              <a:t>vaø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em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chôi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thaû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dieàu</a:t>
            </a:r>
            <a:r>
              <a:rPr lang="en-US" sz="2800" b="1" dirty="0">
                <a:latin typeface="VNI-Avo" pitchFamily="2" charset="0"/>
              </a:rPr>
              <a:t>. </a:t>
            </a:r>
            <a:r>
              <a:rPr lang="en-US" sz="2800" b="1" dirty="0" err="1">
                <a:latin typeface="VNI-Avo" pitchFamily="2" charset="0"/>
              </a:rPr>
              <a:t>Boá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daïy</a:t>
            </a:r>
            <a:r>
              <a:rPr lang="en-US" sz="2800" b="1" dirty="0">
                <a:latin typeface="VNI-Avo" pitchFamily="2" charset="0"/>
              </a:rPr>
              <a:t> Nam </a:t>
            </a:r>
            <a:r>
              <a:rPr lang="en-US" sz="2800" b="1" dirty="0" err="1">
                <a:latin typeface="VNI-Avo" pitchFamily="2" charset="0"/>
              </a:rPr>
              <a:t>bieát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caùch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vöøa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chaïy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vöøa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keùo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caêng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vaø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giaät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giaät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ñeå</a:t>
            </a:r>
            <a:r>
              <a:rPr lang="en-US" sz="2800" b="1" dirty="0">
                <a:latin typeface="VNI-Avo" pitchFamily="2" charset="0"/>
              </a:rPr>
              <a:t> con </a:t>
            </a:r>
            <a:r>
              <a:rPr lang="en-US" sz="2800" b="1" dirty="0" err="1">
                <a:latin typeface="VNI-Avo" pitchFamily="2" charset="0"/>
              </a:rPr>
              <a:t>dieàu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coù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theå</a:t>
            </a:r>
            <a:r>
              <a:rPr lang="en-US" sz="2800" b="1" dirty="0">
                <a:latin typeface="VNI-Avo" pitchFamily="2" charset="0"/>
              </a:rPr>
              <a:t> bay </a:t>
            </a:r>
            <a:r>
              <a:rPr lang="en-US" sz="2800" b="1" dirty="0" err="1">
                <a:latin typeface="VNI-Avo" pitchFamily="2" charset="0"/>
              </a:rPr>
              <a:t>cao</a:t>
            </a:r>
            <a:r>
              <a:rPr lang="en-US" sz="2800" b="1" dirty="0">
                <a:latin typeface="VNI-Avo" pitchFamily="2" charset="0"/>
              </a:rPr>
              <a:t>. Hai </a:t>
            </a:r>
            <a:r>
              <a:rPr lang="en-US" sz="2800" b="1" dirty="0" err="1">
                <a:latin typeface="VNI-Avo" pitchFamily="2" charset="0"/>
              </a:rPr>
              <a:t>anh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em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thích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thuù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ngaém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nhìn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nhöõng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caùnh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dieàu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saëc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sôõ</a:t>
            </a:r>
            <a:r>
              <a:rPr lang="en-US" sz="2800" b="1" dirty="0">
                <a:latin typeface="VNI-Avo" pitchFamily="2" charset="0"/>
              </a:rPr>
              <a:t>, </a:t>
            </a:r>
            <a:r>
              <a:rPr lang="en-US" sz="2800" b="1" dirty="0" err="1">
                <a:latin typeface="VNI-Avo" pitchFamily="2" charset="0"/>
              </a:rPr>
              <a:t>ñaùng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yeâu</a:t>
            </a:r>
            <a:r>
              <a:rPr lang="en-US" sz="2800" b="1" dirty="0">
                <a:latin typeface="VNI-Avo" pitchFamily="2" charset="0"/>
              </a:rPr>
              <a:t> chao </a:t>
            </a:r>
            <a:r>
              <a:rPr lang="en-US" sz="2800" b="1" dirty="0" err="1">
                <a:latin typeface="VNI-Avo" pitchFamily="2" charset="0"/>
              </a:rPr>
              <a:t>lieäng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treân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baàu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trôøi</a:t>
            </a:r>
            <a:r>
              <a:rPr lang="en-US" sz="2800" b="1" dirty="0">
                <a:latin typeface="VNI-Avo" pitchFamily="2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51216" y="5010925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ieâu</a:t>
            </a:r>
            <a:endParaRPr lang="en-US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" y="6287822"/>
            <a:ext cx="859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yeâu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51071" y="5010925"/>
            <a:ext cx="1050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37716"/>
            <a:ext cx="11849099" cy="48679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30554" y="5446327"/>
            <a:ext cx="952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FF"/>
                </a:solidFill>
                <a:latin typeface="VNI-Avo" pitchFamily="2" charset="0"/>
              </a:rPr>
              <a:t>ieâu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21146" y="5864447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ieâu</a:t>
            </a:r>
            <a:endParaRPr lang="en-US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7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720CBB-B93C-4A04-3676-E5F732D0836E}"/>
              </a:ext>
            </a:extLst>
          </p:cNvPr>
          <p:cNvSpPr txBox="1"/>
          <p:nvPr/>
        </p:nvSpPr>
        <p:spPr>
          <a:xfrm>
            <a:off x="-74792" y="215620"/>
            <a:ext cx="122667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Bố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cho</a:t>
            </a:r>
            <a:r>
              <a:rPr lang="en-US" sz="6000" b="1" dirty="0">
                <a:latin typeface="HP001 4 hang 1 ô ly" panose="020B0603050302020204" pitchFamily="34" charset="0"/>
              </a:rPr>
              <a:t> Nam </a:t>
            </a:r>
            <a:r>
              <a:rPr lang="en-US" sz="6000" b="1" dirty="0" err="1">
                <a:latin typeface="HP001 4 hang 1 ô ly" panose="020B0603050302020204" pitchFamily="34" charset="0"/>
              </a:rPr>
              <a:t>và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em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chơi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thả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diều</a:t>
            </a:r>
            <a:r>
              <a:rPr lang="en-US" sz="6000" b="1" dirty="0">
                <a:latin typeface="HP001 4 hang 1 ô ly" panose="020B0603050302020204" pitchFamily="34" charset="0"/>
              </a:rPr>
              <a:t>. </a:t>
            </a:r>
            <a:r>
              <a:rPr lang="en-US" sz="6000" b="1" dirty="0" err="1">
                <a:latin typeface="HP001 4 hang 1 ô ly" panose="020B0603050302020204" pitchFamily="34" charset="0"/>
              </a:rPr>
              <a:t>Bố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dạy</a:t>
            </a:r>
            <a:r>
              <a:rPr lang="en-US" sz="6000" b="1" dirty="0">
                <a:latin typeface="HP001 4 hang 1 ô ly" panose="020B0603050302020204" pitchFamily="34" charset="0"/>
              </a:rPr>
              <a:t> Nam </a:t>
            </a:r>
            <a:r>
              <a:rPr lang="en-US" sz="6000" b="1" dirty="0" err="1">
                <a:latin typeface="HP001 4 hang 1 ô ly" panose="020B0603050302020204" pitchFamily="34" charset="0"/>
              </a:rPr>
              <a:t>biết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cách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vừa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chạy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vừa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kéo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căng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dây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và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giật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giật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để</a:t>
            </a:r>
            <a:r>
              <a:rPr lang="en-US" sz="6000" b="1" dirty="0">
                <a:latin typeface="HP001 4 hang 1 ô ly" panose="020B0603050302020204" pitchFamily="34" charset="0"/>
              </a:rPr>
              <a:t> con </a:t>
            </a:r>
            <a:r>
              <a:rPr lang="en-US" sz="6000" b="1" dirty="0" err="1">
                <a:latin typeface="HP001 4 hang 1 ô ly" panose="020B0603050302020204" pitchFamily="34" charset="0"/>
              </a:rPr>
              <a:t>diều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có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thể</a:t>
            </a:r>
            <a:r>
              <a:rPr lang="en-US" sz="6000" b="1" dirty="0">
                <a:latin typeface="HP001 4 hang 1 ô ly" panose="020B0603050302020204" pitchFamily="34" charset="0"/>
              </a:rPr>
              <a:t> bay </a:t>
            </a:r>
            <a:r>
              <a:rPr lang="en-US" sz="6000" b="1" dirty="0" err="1">
                <a:latin typeface="HP001 4 hang 1 ô ly" panose="020B0603050302020204" pitchFamily="34" charset="0"/>
              </a:rPr>
              <a:t>cao</a:t>
            </a:r>
            <a:r>
              <a:rPr lang="en-US" sz="6000" b="1" dirty="0">
                <a:latin typeface="HP001 4 hang 1 ô ly" panose="020B0603050302020204" pitchFamily="34" charset="0"/>
              </a:rPr>
              <a:t>. Hai </a:t>
            </a:r>
            <a:r>
              <a:rPr lang="en-US" sz="6000" b="1" dirty="0" err="1">
                <a:latin typeface="HP001 4 hang 1 ô ly" panose="020B0603050302020204" pitchFamily="34" charset="0"/>
              </a:rPr>
              <a:t>anh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em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thích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thú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ngắm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nhìn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những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cánh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diều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sặc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sỡ</a:t>
            </a:r>
            <a:r>
              <a:rPr lang="en-US" sz="6000" b="1" dirty="0">
                <a:latin typeface="HP001 4 hang 1 ô ly" panose="020B0603050302020204" pitchFamily="34" charset="0"/>
              </a:rPr>
              <a:t>, </a:t>
            </a:r>
            <a:r>
              <a:rPr lang="en-US" sz="6000" b="1" dirty="0" err="1">
                <a:latin typeface="HP001 4 hang 1 ô ly" panose="020B0603050302020204" pitchFamily="34" charset="0"/>
              </a:rPr>
              <a:t>đáng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yêu</a:t>
            </a:r>
            <a:r>
              <a:rPr lang="en-US" sz="6000" b="1" dirty="0">
                <a:latin typeface="HP001 4 hang 1 ô ly" panose="020B0603050302020204" pitchFamily="34" charset="0"/>
              </a:rPr>
              <a:t> chao </a:t>
            </a:r>
            <a:r>
              <a:rPr lang="en-US" sz="6000" b="1" dirty="0" err="1">
                <a:latin typeface="HP001 4 hang 1 ô ly" panose="020B0603050302020204" pitchFamily="34" charset="0"/>
              </a:rPr>
              <a:t>liệng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trên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bầu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trời</a:t>
            </a:r>
            <a:r>
              <a:rPr lang="en-US" sz="6000" b="1" dirty="0">
                <a:latin typeface="HP001 4 hang 1 ô ly" panose="020B0603050302020204" pitchFamily="34" charset="0"/>
              </a:rPr>
              <a:t>.</a:t>
            </a:r>
            <a:endParaRPr lang="vi-VN" sz="6000" b="1" dirty="0"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5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98557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NI-Avo" pitchFamily="2" charset="0"/>
              </a:rPr>
              <a:t>Theá giôùi treân baàu trôøi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31" y="830470"/>
            <a:ext cx="12069170" cy="58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700</TotalTime>
  <Words>264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Tahoma</vt:lpstr>
      <vt:lpstr>Arial</vt:lpstr>
      <vt:lpstr>Calibri Light</vt:lpstr>
      <vt:lpstr>HP001 4 hang 1 ô ly</vt:lpstr>
      <vt:lpstr>Times New Roman</vt:lpstr>
      <vt:lpstr>VNI-Avo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Administrator</cp:lastModifiedBy>
  <cp:revision>329</cp:revision>
  <dcterms:created xsi:type="dcterms:W3CDTF">2020-10-19T12:51:54Z</dcterms:created>
  <dcterms:modified xsi:type="dcterms:W3CDTF">2024-12-15T05:50:54Z</dcterms:modified>
  <cp:category>Kết nối tri thức với cuộc sống</cp:category>
</cp:coreProperties>
</file>